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10.02.2016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404665"/>
            <a:ext cx="7128792" cy="3195786"/>
          </a:xfrm>
        </p:spPr>
        <p:txBody>
          <a:bodyPr/>
          <a:lstStyle/>
          <a:p>
            <a:r>
              <a:rPr lang="ru-RU" b="1" dirty="0"/>
              <a:t>Методические принципы работы с одарёнными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и </a:t>
            </a:r>
            <a:r>
              <a:rPr lang="ru-RU" b="1" dirty="0"/>
              <a:t>мотивированными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 </a:t>
            </a:r>
            <a:r>
              <a:rPr lang="ru-RU" b="1" dirty="0"/>
              <a:t>обучению детьми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5589240"/>
            <a:ext cx="3808512" cy="74448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1800" i="1" dirty="0" smtClean="0"/>
              <a:t>Аксарина Н. А., к.ф.н., доцент, методист Лаборатории социально-гуманитарных дисциплин</a:t>
            </a:r>
            <a:endParaRPr lang="ru-RU" sz="1800" i="1" dirty="0"/>
          </a:p>
        </p:txBody>
      </p:sp>
    </p:spTree>
    <p:extLst>
      <p:ext uri="{BB962C8B-B14F-4D97-AF65-F5344CB8AC3E}">
        <p14:creationId xmlns:p14="http://schemas.microsoft.com/office/powerpoint/2010/main" val="278400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498080" cy="1440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9712" y="1556792"/>
            <a:ext cx="6120680" cy="2520280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БЛАГОДАРИМ ЗА ВНИМАНИЕ!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086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Одарённые дети: особенности </a:t>
            </a:r>
            <a:r>
              <a:rPr lang="ru-RU" sz="3600" b="1" dirty="0"/>
              <a:t>учебного взаимодействия с </a:t>
            </a:r>
            <a:r>
              <a:rPr lang="ru-RU" sz="3600" b="1" dirty="0" smtClean="0"/>
              <a:t>педагогом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340768"/>
            <a:ext cx="7890080" cy="490763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Ориентация 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на 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самообучение </a:t>
            </a:r>
          </a:p>
          <a:p>
            <a:pPr marL="82296" indent="0">
              <a:buNone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(учитель нужен не как источник 				знаний, а как объект для их 				проверки и обсуждения)</a:t>
            </a:r>
          </a:p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Недетерминированность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– независимость мнения </a:t>
            </a:r>
          </a:p>
          <a:p>
            <a:pPr marL="82296" indent="0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	(учитель не рассматривается как 				научный авторитет) </a:t>
            </a:r>
          </a:p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Критичность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  <a:p>
            <a:pPr marL="82296" indent="0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	(любые 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знания, переданные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учителем, 			регулярно подвергаются сомнению и 			перепроверяются)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b="1" dirty="0">
                <a:solidFill>
                  <a:schemeClr val="accent4">
                    <a:lumMod val="50000"/>
                  </a:schemeClr>
                </a:solidFill>
              </a:rPr>
              <a:t>Потребность в презентации знания, умения, навыка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06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8064896" cy="1138138"/>
          </a:xfrm>
        </p:spPr>
        <p:txBody>
          <a:bodyPr>
            <a:noAutofit/>
          </a:bodyPr>
          <a:lstStyle/>
          <a:p>
            <a:pPr algn="ctr"/>
            <a:r>
              <a:rPr lang="ru-RU" sz="20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</a:t>
            </a:r>
            <a:r>
              <a:rPr lang="ru-RU" sz="2000" b="1" cap="al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надпредметного</a:t>
            </a:r>
            <a:r>
              <a:rPr lang="ru-RU" sz="20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информационного поля при работе с одарёнными и мотивированными к обучению детьми</a:t>
            </a:r>
            <a:endParaRPr lang="ru-RU" sz="20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060848"/>
            <a:ext cx="7890080" cy="453650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b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Надпредметное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b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метапредметное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информационное поле (НИП) – </a:t>
            </a:r>
          </a:p>
          <a:p>
            <a:pPr marL="82296" indent="0" algn="just">
              <a:buNone/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обширная информационная база, объединяющая сведения различных областей знания и способная </a:t>
            </a:r>
            <a:r>
              <a:rPr lang="ru-RU" b="1" dirty="0">
                <a:solidFill>
                  <a:schemeClr val="accent5">
                    <a:lumMod val="75000"/>
                  </a:schemeClr>
                </a:solidFill>
              </a:rPr>
              <a:t>обеспечить ребенку решение самых разных интеллектуальных и творческих задач. 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64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992888" cy="100811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Методические принципы формирования НИП: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12776"/>
            <a:ext cx="7890080" cy="5184576"/>
          </a:xfrm>
        </p:spPr>
        <p:txBody>
          <a:bodyPr>
            <a:normAutofit/>
          </a:bodyPr>
          <a:lstStyle/>
          <a:p>
            <a:pPr marL="82296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800" b="1" cap="all" dirty="0" smtClean="0">
                <a:solidFill>
                  <a:schemeClr val="accent5">
                    <a:lumMod val="75000"/>
                  </a:schemeClr>
                </a:solidFill>
              </a:rPr>
              <a:t>рациональное использование памяти</a:t>
            </a:r>
          </a:p>
          <a:p>
            <a:pPr marL="82296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800" b="1" cap="all" dirty="0" smtClean="0">
                <a:solidFill>
                  <a:schemeClr val="accent3">
                    <a:lumMod val="75000"/>
                  </a:schemeClr>
                </a:solidFill>
              </a:rPr>
              <a:t>самостоятельный интеллектуальный поиск</a:t>
            </a:r>
          </a:p>
          <a:p>
            <a:pPr marL="82296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800" b="1" cap="all" dirty="0" smtClean="0">
                <a:solidFill>
                  <a:schemeClr val="accent5">
                    <a:lumMod val="75000"/>
                  </a:schemeClr>
                </a:solidFill>
              </a:rPr>
              <a:t>Интерпретация знания</a:t>
            </a:r>
          </a:p>
          <a:p>
            <a:pPr marL="82296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800" b="1" cap="all" dirty="0" smtClean="0">
                <a:solidFill>
                  <a:schemeClr val="accent3">
                    <a:lumMod val="75000"/>
                  </a:schemeClr>
                </a:solidFill>
              </a:rPr>
              <a:t>Сопоставление знаний</a:t>
            </a:r>
          </a:p>
          <a:p>
            <a:pPr marL="82296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800" b="1" cap="all" dirty="0" smtClean="0">
                <a:solidFill>
                  <a:schemeClr val="accent5">
                    <a:lumMod val="75000"/>
                  </a:schemeClr>
                </a:solidFill>
              </a:rPr>
              <a:t>Интеграция знания</a:t>
            </a:r>
          </a:p>
          <a:p>
            <a:pPr marL="82296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800" b="1" cap="all" dirty="0" smtClean="0">
                <a:solidFill>
                  <a:schemeClr val="accent3">
                    <a:lumMod val="75000"/>
                  </a:schemeClr>
                </a:solidFill>
              </a:rPr>
              <a:t>Вариативность представления знания</a:t>
            </a:r>
          </a:p>
          <a:p>
            <a:pPr marL="82296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ru-RU" sz="2800" b="1" cap="all" dirty="0" err="1" smtClean="0">
                <a:solidFill>
                  <a:schemeClr val="accent5">
                    <a:lumMod val="75000"/>
                  </a:schemeClr>
                </a:solidFill>
              </a:rPr>
              <a:t>Метапредметность</a:t>
            </a:r>
            <a:r>
              <a:rPr lang="ru-RU" sz="2800" b="1" cap="all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82296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3239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89008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/>
              <a:t>ИНДИВИДУАЛЬНЫЕ МЕНТАЛЬНЫЕ ПОЗНАВАТЕЛЬНЫЕ ПРИЕМЫ: </a:t>
            </a:r>
            <a:br>
              <a:rPr lang="ru-RU" sz="2400" b="1" dirty="0" smtClean="0"/>
            </a:br>
            <a:r>
              <a:rPr lang="ru-RU" sz="2400" b="1" dirty="0" smtClean="0"/>
              <a:t>ПСИХОЛИНГВИСТИЧЕСКИЕ ПОДХОДЫ К ВЫРАБОТКЕ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340768"/>
            <a:ext cx="8136904" cy="540060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ru-RU" sz="2400" b="1" dirty="0" smtClean="0"/>
              <a:t>1) При решении принципиально новой задачи опыт самостоятельного рассуждения должен предшествовать знакомству со способами рассуждения, предлагаемыми учителем.</a:t>
            </a:r>
          </a:p>
          <a:p>
            <a:pPr marL="82296" indent="0">
              <a:buNone/>
            </a:pPr>
            <a:r>
              <a:rPr lang="ru-RU" sz="2400" b="1" dirty="0" smtClean="0"/>
              <a:t>2) Учитель ориентирует ребенка на поиск его собственных уникальных приёмов получения, освоения и запоминания знаний, а не предлагает готовые ментальные схемы.</a:t>
            </a:r>
          </a:p>
          <a:p>
            <a:pPr marL="82296" indent="0">
              <a:buNone/>
            </a:pPr>
            <a:r>
              <a:rPr lang="ru-RU" sz="2400" b="1" dirty="0" smtClean="0"/>
              <a:t>3) Индивидуальные способы рассуждения осознаются и оттачиваются в процессе поэтапной вербализации (проговаривания). </a:t>
            </a:r>
          </a:p>
          <a:p>
            <a:pPr marL="82296" indent="0">
              <a:buNone/>
            </a:pPr>
            <a:r>
              <a:rPr lang="ru-RU" sz="2400" b="1" dirty="0" smtClean="0"/>
              <a:t>4) Проговаривание требует развитых навыков культуры рассуждения вслух.</a:t>
            </a:r>
          </a:p>
          <a:p>
            <a:pPr marL="82296" indent="0">
              <a:buNone/>
            </a:pPr>
            <a:r>
              <a:rPr lang="ru-RU" sz="2400" dirty="0" smtClean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7427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424936" cy="864096"/>
          </a:xfrm>
        </p:spPr>
        <p:txBody>
          <a:bodyPr>
            <a:normAutofit/>
          </a:bodyPr>
          <a:lstStyle/>
          <a:p>
            <a:pPr algn="ctr"/>
            <a:r>
              <a:rPr lang="ru-RU" sz="20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обязательные методические условия работы с одарёнными и мотивированными к обучению детьми</a:t>
            </a:r>
            <a:endParaRPr lang="ru-RU" sz="2000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052736"/>
            <a:ext cx="8136904" cy="568863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1) Создание ситуаций </a:t>
            </a:r>
            <a:r>
              <a:rPr lang="ru-RU" sz="28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конкурентности</a:t>
            </a: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(система конкурсов, викторин, олимпиады и пр. регулярно в течение учебного года).</a:t>
            </a:r>
          </a:p>
          <a:p>
            <a:pPr marL="82296" indent="0">
              <a:buNone/>
            </a:pP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2) Обеспечение возможностей для индивидуальной познавательной деятельности (постановка перед ребенком индивидуальных аналитических и информационно-поисковых задач).</a:t>
            </a:r>
          </a:p>
          <a:p>
            <a:pPr marL="82296" indent="0">
              <a:buNone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3) Обеспечение возможностей для интеллектуальной </a:t>
            </a:r>
            <a:r>
              <a:rPr lang="ru-RU" sz="2800" b="1" dirty="0" err="1" smtClean="0">
                <a:solidFill>
                  <a:schemeClr val="accent5">
                    <a:lumMod val="75000"/>
                  </a:schemeClr>
                </a:solidFill>
              </a:rPr>
              <a:t>самопрезентации</a:t>
            </a: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 (подготовка докладов и сообщений, защита научных идей, НИР, публикации и пр.).</a:t>
            </a:r>
            <a:endParaRPr lang="ru-RU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01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8244408" cy="864096"/>
          </a:xfrm>
        </p:spPr>
        <p:txBody>
          <a:bodyPr>
            <a:normAutofit/>
          </a:bodyPr>
          <a:lstStyle/>
          <a:p>
            <a:pPr algn="ctr"/>
            <a:r>
              <a:rPr lang="ru-RU" sz="2000" b="1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обязательные методические условия работы с одарёнными и мотивированными к обучению детьми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980728"/>
            <a:ext cx="7962088" cy="568863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2800" b="1" dirty="0" smtClean="0">
                <a:solidFill>
                  <a:schemeClr val="accent3"/>
                </a:solidFill>
              </a:rPr>
              <a:t>4) Создание ситуаций интеллектуального сотрудничества </a:t>
            </a:r>
            <a:r>
              <a:rPr lang="ru-RU" sz="2800" b="1" dirty="0">
                <a:solidFill>
                  <a:schemeClr val="accent3"/>
                </a:solidFill>
              </a:rPr>
              <a:t>(круглые столы, форумы, лаборатории и пр</a:t>
            </a:r>
            <a:r>
              <a:rPr lang="ru-RU" sz="2800" b="1" dirty="0" smtClean="0">
                <a:solidFill>
                  <a:schemeClr val="accent3"/>
                </a:solidFill>
              </a:rPr>
              <a:t>.).</a:t>
            </a:r>
            <a:endParaRPr lang="ru-RU" sz="2800" b="1" dirty="0">
              <a:solidFill>
                <a:schemeClr val="accent3"/>
              </a:solidFill>
            </a:endParaRPr>
          </a:p>
          <a:p>
            <a:pPr marL="82296" indent="0">
              <a:buNone/>
            </a:pPr>
            <a:endParaRPr lang="ru-RU" sz="28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82296" indent="0">
              <a:buNone/>
            </a:pP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5) </a:t>
            </a: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</a:rPr>
              <a:t>Обеспечение возможностей для постепенного становления отраслевой научной 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базы (системное освоение фундаментальных знаний, а не только востребованных в олимпиадных заданиях определенного типа).</a:t>
            </a:r>
          </a:p>
          <a:p>
            <a:pPr marL="82296" indent="0">
              <a:buNone/>
            </a:pPr>
            <a:endParaRPr lang="ru-RU" sz="2800" b="1" dirty="0"/>
          </a:p>
          <a:p>
            <a:pPr marL="82296" indent="0">
              <a:buNone/>
            </a:pPr>
            <a:r>
              <a:rPr lang="ru-RU" sz="2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6) Помощь в освоении метаязыка науки;</a:t>
            </a:r>
          </a:p>
          <a:p>
            <a:pPr marL="82296" indent="0">
              <a:buNone/>
            </a:pPr>
            <a:r>
              <a:rPr lang="ru-RU" sz="2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чтение научной литературы.</a:t>
            </a:r>
            <a:endParaRPr lang="ru-RU" sz="28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2296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7231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8208912" cy="1143000"/>
          </a:xfrm>
        </p:spPr>
        <p:txBody>
          <a:bodyPr>
            <a:normAutofit/>
          </a:bodyPr>
          <a:lstStyle/>
          <a:p>
            <a:pPr algn="ctr"/>
            <a:r>
              <a:rPr lang="ru-RU" sz="2000" b="1" cap="all" dirty="0">
                <a:effectLst/>
              </a:rPr>
              <a:t>обязательные и факультативные формы коллективной и индивидуальной работы с одарёнными и мотивированными учащимися</a:t>
            </a:r>
            <a:endParaRPr lang="ru-RU" sz="2000" cap="all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268760"/>
            <a:ext cx="8136904" cy="5472608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ОБЯЗАТЕЛЬНЫЕ:</a:t>
            </a:r>
          </a:p>
          <a:p>
            <a:pPr marL="82296" indent="0">
              <a:buNone/>
            </a:pPr>
            <a:r>
              <a:rPr lang="ru-RU" sz="2000" dirty="0" smtClean="0"/>
              <a:t>самостоятельный </a:t>
            </a:r>
            <a:r>
              <a:rPr lang="ru-RU" sz="2000" dirty="0"/>
              <a:t>информационный поиск; </a:t>
            </a:r>
            <a:endParaRPr lang="ru-RU" sz="2000" dirty="0" smtClean="0"/>
          </a:p>
          <a:p>
            <a:pPr marL="82296" indent="0">
              <a:buNone/>
            </a:pPr>
            <a:r>
              <a:rPr lang="ru-RU" sz="2000" dirty="0" smtClean="0"/>
              <a:t>самостоятельный </a:t>
            </a:r>
            <a:r>
              <a:rPr lang="ru-RU" sz="2000" dirty="0"/>
              <a:t>логико-информационный анализ фрагмента научного (академического, энциклопедического, популярного, учебного, научно-фантастического) </a:t>
            </a:r>
            <a:r>
              <a:rPr lang="ru-RU" sz="2000" dirty="0" smtClean="0"/>
              <a:t>текста; </a:t>
            </a:r>
          </a:p>
          <a:p>
            <a:pPr marL="82296" indent="0">
              <a:buNone/>
            </a:pPr>
            <a:r>
              <a:rPr lang="ru-RU" sz="2000" dirty="0" smtClean="0"/>
              <a:t>сопоставительный </a:t>
            </a:r>
            <a:r>
              <a:rPr lang="ru-RU" sz="2000" dirty="0"/>
              <a:t>логико-информационный анализ фрагментов разных научных текстов; </a:t>
            </a:r>
            <a:endParaRPr lang="ru-RU" sz="2000" dirty="0" smtClean="0"/>
          </a:p>
          <a:p>
            <a:pPr marL="82296" indent="0">
              <a:buNone/>
            </a:pPr>
            <a:r>
              <a:rPr lang="ru-RU" sz="2000" dirty="0" smtClean="0"/>
              <a:t>преобразование </a:t>
            </a:r>
            <a:r>
              <a:rPr lang="ru-RU" sz="2000" dirty="0"/>
              <a:t>одной формы подачи информации в другую (например, информации, представленной в таблице или схеме, в текст – и наоборот</a:t>
            </a:r>
            <a:r>
              <a:rPr lang="ru-RU" sz="2000" dirty="0" smtClean="0"/>
              <a:t>);</a:t>
            </a:r>
          </a:p>
          <a:p>
            <a:pPr marL="82296" indent="0">
              <a:buNone/>
            </a:pPr>
            <a:r>
              <a:rPr lang="ru-RU" sz="2000" dirty="0" smtClean="0"/>
              <a:t>написание эссе научно-учебной тематики.</a:t>
            </a:r>
          </a:p>
          <a:p>
            <a:pPr marL="82296" indent="0">
              <a:buNone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ФАКУЛЬТАТИВНЫЕ:</a:t>
            </a:r>
          </a:p>
          <a:p>
            <a:pPr marL="82296" indent="0">
              <a:buNone/>
            </a:pPr>
            <a:r>
              <a:rPr lang="ru-RU" sz="2000" dirty="0" smtClean="0"/>
              <a:t>составление комментированных конспектов;</a:t>
            </a:r>
          </a:p>
          <a:p>
            <a:pPr marL="82296" indent="0">
              <a:buNone/>
            </a:pPr>
            <a:r>
              <a:rPr lang="ru-RU" sz="2000" dirty="0" smtClean="0"/>
              <a:t>реферирование и аннотирование научных работ;</a:t>
            </a:r>
          </a:p>
          <a:p>
            <a:pPr marL="82296" indent="0">
              <a:buNone/>
            </a:pPr>
            <a:r>
              <a:rPr lang="ru-RU" sz="2000" dirty="0" err="1" smtClean="0"/>
              <a:t>автореферирование</a:t>
            </a:r>
            <a:r>
              <a:rPr lang="ru-RU" sz="2000" dirty="0" smtClean="0"/>
              <a:t> и автоаннотирование (в рамках проектной деятельности и НИР).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7934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920880" cy="1008112"/>
          </a:xfrm>
        </p:spPr>
        <p:txBody>
          <a:bodyPr>
            <a:noAutofit/>
          </a:bodyPr>
          <a:lstStyle/>
          <a:p>
            <a:pPr algn="ctr"/>
            <a:r>
              <a:rPr lang="ru-RU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Продуктивных учебных  заданий </a:t>
            </a:r>
            <a:br>
              <a:rPr lang="ru-RU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(для разных отраслей знания)</a:t>
            </a:r>
            <a:endParaRPr lang="ru-RU" sz="2400" b="1" cap="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96752"/>
            <a:ext cx="8208912" cy="554461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sz="2000" dirty="0"/>
              <a:t>задания, предполагающие самостоятельный информационный поиск;</a:t>
            </a:r>
          </a:p>
          <a:p>
            <a:pPr lvl="0"/>
            <a:r>
              <a:rPr lang="ru-RU" sz="2000" dirty="0"/>
              <a:t>задания, требующие предварительно определить самостоятельно, какие компетенции – предметные и </a:t>
            </a:r>
            <a:r>
              <a:rPr lang="ru-RU" sz="2000" dirty="0" err="1"/>
              <a:t>метапредметные</a:t>
            </a:r>
            <a:r>
              <a:rPr lang="ru-RU" sz="2000" dirty="0"/>
              <a:t> – нужны для решения поставленной задачи;</a:t>
            </a:r>
          </a:p>
          <a:p>
            <a:pPr lvl="0"/>
            <a:r>
              <a:rPr lang="ru-RU" sz="2000" dirty="0"/>
              <a:t>задания, требующие определить, какие сведения во всём предлагаемом информационном массиве (например, тексте параграфа или в статье энциклопедии) необходимы или могут быть полезны для решения поставленной задачи;</a:t>
            </a:r>
          </a:p>
          <a:p>
            <a:pPr lvl="0"/>
            <a:r>
              <a:rPr lang="ru-RU" sz="2000" dirty="0"/>
              <a:t>задания, требующие самостоятельно составить задачу по только что освоенному информационному блоку;</a:t>
            </a:r>
          </a:p>
          <a:p>
            <a:pPr lvl="0"/>
            <a:r>
              <a:rPr lang="ru-RU" sz="2000" dirty="0"/>
              <a:t>задания, требующие составить комплексную задачу по нескольким связанным общей темой информационным блокам;</a:t>
            </a:r>
          </a:p>
          <a:p>
            <a:pPr lvl="0"/>
            <a:r>
              <a:rPr lang="ru-RU" sz="2000" dirty="0"/>
              <a:t>задания, требующие преобразовать один способ подачи информации в другой;</a:t>
            </a:r>
          </a:p>
          <a:p>
            <a:pPr lvl="0"/>
            <a:r>
              <a:rPr lang="ru-RU" sz="2000" dirty="0"/>
              <a:t>задания, требующие построить лекцию / сообщение / доклад по изученной теме;</a:t>
            </a:r>
          </a:p>
          <a:p>
            <a:pPr lvl="0"/>
            <a:r>
              <a:rPr lang="ru-RU" sz="2000" dirty="0"/>
              <a:t>задания, предполагающие самостоятельное проведение занятия по изученной теме;</a:t>
            </a:r>
          </a:p>
          <a:p>
            <a:pPr lvl="0"/>
            <a:r>
              <a:rPr lang="ru-RU" sz="2000" dirty="0"/>
              <a:t>задания, предполагающие несколько способов получения ответа.</a:t>
            </a:r>
          </a:p>
          <a:p>
            <a:pPr marL="82296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6798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172</TotalTime>
  <Words>542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Методические принципы работы с одарёнными  и мотивированными  к обучению детьми</vt:lpstr>
      <vt:lpstr>Одарённые дети: особенности учебного взаимодействия с педагогом </vt:lpstr>
      <vt:lpstr>формирование надпредметного информационного поля при работе с одарёнными и мотивированными к обучению детьми</vt:lpstr>
      <vt:lpstr>Методические принципы формирования НИП:</vt:lpstr>
      <vt:lpstr>ИНДИВИДУАЛЬНЫЕ МЕНТАЛЬНЫЕ ПОЗНАВАТЕЛЬНЫЕ ПРИЕМЫ:  ПСИХОЛИНГВИСТИЧЕСКИЕ ПОДХОДЫ К ВЫРАБОТКЕ</vt:lpstr>
      <vt:lpstr>обязательные методические условия работы с одарёнными и мотивированными к обучению детьми</vt:lpstr>
      <vt:lpstr>обязательные методические условия работы с одарёнными и мотивированными к обучению детьми</vt:lpstr>
      <vt:lpstr>обязательные и факультативные формы коллективной и индивидуальной работы с одарёнными и мотивированными учащимися</vt:lpstr>
      <vt:lpstr>виды Продуктивных учебных  заданий  (для разных отраслей знания)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принципы работы с одарёнными  и мотивированными  к обучению детьми</dc:title>
  <dc:creator>Admin</dc:creator>
  <cp:lastModifiedBy>Admin</cp:lastModifiedBy>
  <cp:revision>32</cp:revision>
  <dcterms:created xsi:type="dcterms:W3CDTF">2016-02-10T14:29:33Z</dcterms:created>
  <dcterms:modified xsi:type="dcterms:W3CDTF">2016-02-10T17:30:39Z</dcterms:modified>
</cp:coreProperties>
</file>