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ls" ContentType="application/vnd.ms-exce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78" r:id="rId2"/>
    <p:sldId id="258" r:id="rId3"/>
    <p:sldId id="260" r:id="rId4"/>
    <p:sldId id="261" r:id="rId5"/>
    <p:sldId id="280" r:id="rId6"/>
    <p:sldId id="262" r:id="rId7"/>
    <p:sldId id="279" r:id="rId8"/>
    <p:sldId id="263" r:id="rId9"/>
    <p:sldId id="264" r:id="rId10"/>
    <p:sldId id="265" r:id="rId11"/>
    <p:sldId id="266" r:id="rId12"/>
    <p:sldId id="273" r:id="rId13"/>
    <p:sldId id="272" r:id="rId14"/>
    <p:sldId id="275" r:id="rId15"/>
    <p:sldId id="276" r:id="rId16"/>
    <p:sldId id="27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92" autoAdjust="0"/>
    <p:restoredTop sz="86455" autoAdjust="0"/>
  </p:normalViewPr>
  <p:slideViewPr>
    <p:cSldViewPr>
      <p:cViewPr>
        <p:scale>
          <a:sx n="50" d="100"/>
          <a:sy n="50" d="100"/>
        </p:scale>
        <p:origin x="-1452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4431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F2A53A-4B5B-4DA1-BB92-C08105926082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E53AF0BC-CA76-4D6E-A08F-8A80467ABB1E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dirty="0" smtClean="0">
              <a:solidFill>
                <a:srgbClr val="2E3192"/>
              </a:solidFill>
              <a:latin typeface="Cambria" pitchFamily="18" charset="0"/>
            </a:rPr>
            <a:t>Исследование компетенций учителей</a:t>
          </a:r>
          <a:endParaRPr lang="ru-RU" sz="1800" b="1" dirty="0">
            <a:solidFill>
              <a:srgbClr val="2E3192"/>
            </a:solidFill>
            <a:latin typeface="Cambria" pitchFamily="18" charset="0"/>
          </a:endParaRPr>
        </a:p>
      </dgm:t>
    </dgm:pt>
    <dgm:pt modelId="{852699A8-0417-4150-B134-6CE9E078578C}" type="parTrans" cxnId="{DB67C4BE-49C5-4AA8-9244-506AF2301E94}">
      <dgm:prSet/>
      <dgm:spPr/>
      <dgm:t>
        <a:bodyPr/>
        <a:lstStyle/>
        <a:p>
          <a:endParaRPr lang="ru-RU" sz="3600"/>
        </a:p>
      </dgm:t>
    </dgm:pt>
    <dgm:pt modelId="{433FFCD7-C7D3-4C5F-9A47-2B4322FA954D}" type="sibTrans" cxnId="{DB67C4BE-49C5-4AA8-9244-506AF2301E94}">
      <dgm:prSet/>
      <dgm:spPr/>
      <dgm:t>
        <a:bodyPr/>
        <a:lstStyle/>
        <a:p>
          <a:endParaRPr lang="ru-RU" sz="3600"/>
        </a:p>
      </dgm:t>
    </dgm:pt>
    <dgm:pt modelId="{87A2393A-64C7-4CA5-9AC0-E3E81C0C9BC5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3200" b="1" dirty="0" smtClean="0">
              <a:solidFill>
                <a:srgbClr val="2E3192"/>
              </a:solidFill>
              <a:latin typeface="Cambria" pitchFamily="18" charset="0"/>
            </a:rPr>
            <a:t>Банк оценочных средств</a:t>
          </a:r>
          <a:endParaRPr lang="ru-RU" sz="3200" b="1" dirty="0">
            <a:solidFill>
              <a:srgbClr val="2E3192"/>
            </a:solidFill>
            <a:latin typeface="Cambria" pitchFamily="18" charset="0"/>
          </a:endParaRPr>
        </a:p>
      </dgm:t>
    </dgm:pt>
    <dgm:pt modelId="{63C3E984-2B57-4C71-B1FF-5D346E7B7315}" type="parTrans" cxnId="{B7FEBFDA-8367-4151-BFBE-883651A1640E}">
      <dgm:prSet/>
      <dgm:spPr/>
      <dgm:t>
        <a:bodyPr/>
        <a:lstStyle/>
        <a:p>
          <a:endParaRPr lang="ru-RU" sz="3600"/>
        </a:p>
      </dgm:t>
    </dgm:pt>
    <dgm:pt modelId="{9FA92FEA-C134-4BBF-92C3-4849260C1FC8}" type="sibTrans" cxnId="{B7FEBFDA-8367-4151-BFBE-883651A1640E}">
      <dgm:prSet/>
      <dgm:spPr/>
      <dgm:t>
        <a:bodyPr/>
        <a:lstStyle/>
        <a:p>
          <a:endParaRPr lang="ru-RU" sz="3600"/>
        </a:p>
      </dgm:t>
    </dgm:pt>
    <dgm:pt modelId="{1655B91F-5CBE-4A24-9BBD-8DDA218E304E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3200" b="1" dirty="0" smtClean="0">
              <a:solidFill>
                <a:srgbClr val="2E3192"/>
              </a:solidFill>
              <a:latin typeface="Cambria" pitchFamily="18" charset="0"/>
            </a:rPr>
            <a:t>ВПР</a:t>
          </a:r>
        </a:p>
        <a:p>
          <a:r>
            <a:rPr lang="ru-RU" sz="3200" b="1" dirty="0" smtClean="0">
              <a:solidFill>
                <a:srgbClr val="2E3192"/>
              </a:solidFill>
              <a:latin typeface="Cambria" pitchFamily="18" charset="0"/>
            </a:rPr>
            <a:t>НИКО</a:t>
          </a:r>
          <a:endParaRPr lang="ru-RU" sz="3200" b="1" dirty="0">
            <a:solidFill>
              <a:srgbClr val="2E3192"/>
            </a:solidFill>
            <a:latin typeface="Cambria" pitchFamily="18" charset="0"/>
          </a:endParaRPr>
        </a:p>
      </dgm:t>
    </dgm:pt>
    <dgm:pt modelId="{426D63BD-B78D-4082-AF21-44AA3BA9EC75}" type="parTrans" cxnId="{38BF74AC-1D35-43CE-BB53-042849C6BA99}">
      <dgm:prSet/>
      <dgm:spPr/>
      <dgm:t>
        <a:bodyPr/>
        <a:lstStyle/>
        <a:p>
          <a:endParaRPr lang="ru-RU" sz="3600"/>
        </a:p>
      </dgm:t>
    </dgm:pt>
    <dgm:pt modelId="{CB865467-8D6E-41B3-9B60-4CD59D919931}" type="sibTrans" cxnId="{38BF74AC-1D35-43CE-BB53-042849C6BA99}">
      <dgm:prSet/>
      <dgm:spPr/>
      <dgm:t>
        <a:bodyPr/>
        <a:lstStyle/>
        <a:p>
          <a:endParaRPr lang="ru-RU" sz="3600"/>
        </a:p>
      </dgm:t>
    </dgm:pt>
    <dgm:pt modelId="{DDCC0FFC-6E2E-40F5-85B2-46B023C05CF0}" type="pres">
      <dgm:prSet presAssocID="{FCF2A53A-4B5B-4DA1-BB92-C08105926082}" presName="compositeShape" presStyleCnt="0">
        <dgm:presLayoutVars>
          <dgm:chMax val="7"/>
          <dgm:dir/>
          <dgm:resizeHandles val="exact"/>
        </dgm:presLayoutVars>
      </dgm:prSet>
      <dgm:spPr/>
    </dgm:pt>
    <dgm:pt modelId="{40CD3E1C-08C1-41AD-8829-8E9BA1CCF8BA}" type="pres">
      <dgm:prSet presAssocID="{FCF2A53A-4B5B-4DA1-BB92-C08105926082}" presName="wedge1" presStyleLbl="node1" presStyleIdx="0" presStyleCnt="3" custScaleX="104405"/>
      <dgm:spPr/>
      <dgm:t>
        <a:bodyPr/>
        <a:lstStyle/>
        <a:p>
          <a:endParaRPr lang="ru-RU"/>
        </a:p>
      </dgm:t>
    </dgm:pt>
    <dgm:pt modelId="{07A97A48-2AEA-4EC4-AB1E-69B46A15B2E9}" type="pres">
      <dgm:prSet presAssocID="{FCF2A53A-4B5B-4DA1-BB92-C08105926082}" presName="dummy1a" presStyleCnt="0"/>
      <dgm:spPr/>
    </dgm:pt>
    <dgm:pt modelId="{72DAA744-22E5-4822-9126-79EF99C9BEE9}" type="pres">
      <dgm:prSet presAssocID="{FCF2A53A-4B5B-4DA1-BB92-C08105926082}" presName="dummy1b" presStyleCnt="0"/>
      <dgm:spPr/>
    </dgm:pt>
    <dgm:pt modelId="{48B0FA35-2EA2-4594-BA30-6C9D0E78B877}" type="pres">
      <dgm:prSet presAssocID="{FCF2A53A-4B5B-4DA1-BB92-C08105926082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3AB8E8-5B11-4D1B-8CED-918A4A477C30}" type="pres">
      <dgm:prSet presAssocID="{FCF2A53A-4B5B-4DA1-BB92-C08105926082}" presName="wedge2" presStyleLbl="node1" presStyleIdx="1" presStyleCnt="3"/>
      <dgm:spPr/>
      <dgm:t>
        <a:bodyPr/>
        <a:lstStyle/>
        <a:p>
          <a:endParaRPr lang="ru-RU"/>
        </a:p>
      </dgm:t>
    </dgm:pt>
    <dgm:pt modelId="{6501B14F-D36A-488D-87D4-CFB4DF412B0B}" type="pres">
      <dgm:prSet presAssocID="{FCF2A53A-4B5B-4DA1-BB92-C08105926082}" presName="dummy2a" presStyleCnt="0"/>
      <dgm:spPr/>
    </dgm:pt>
    <dgm:pt modelId="{4D5A5060-CF7C-4B37-8501-4D40731DF173}" type="pres">
      <dgm:prSet presAssocID="{FCF2A53A-4B5B-4DA1-BB92-C08105926082}" presName="dummy2b" presStyleCnt="0"/>
      <dgm:spPr/>
    </dgm:pt>
    <dgm:pt modelId="{BE65F412-6C61-4131-82C7-700AA88D04A7}" type="pres">
      <dgm:prSet presAssocID="{FCF2A53A-4B5B-4DA1-BB92-C08105926082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716DE2-31DD-4FEE-97DC-7D71485EDA70}" type="pres">
      <dgm:prSet presAssocID="{FCF2A53A-4B5B-4DA1-BB92-C08105926082}" presName="wedge3" presStyleLbl="node1" presStyleIdx="2" presStyleCnt="3" custScaleX="101149" custScaleY="100601"/>
      <dgm:spPr/>
      <dgm:t>
        <a:bodyPr/>
        <a:lstStyle/>
        <a:p>
          <a:endParaRPr lang="ru-RU"/>
        </a:p>
      </dgm:t>
    </dgm:pt>
    <dgm:pt modelId="{FBE4160E-0D88-4EAB-B017-652615A07A53}" type="pres">
      <dgm:prSet presAssocID="{FCF2A53A-4B5B-4DA1-BB92-C08105926082}" presName="dummy3a" presStyleCnt="0"/>
      <dgm:spPr/>
    </dgm:pt>
    <dgm:pt modelId="{95250098-0176-45EC-B3B5-7C1F230143B7}" type="pres">
      <dgm:prSet presAssocID="{FCF2A53A-4B5B-4DA1-BB92-C08105926082}" presName="dummy3b" presStyleCnt="0"/>
      <dgm:spPr/>
    </dgm:pt>
    <dgm:pt modelId="{6CF296B3-5536-4053-821D-79FF5168E0C0}" type="pres">
      <dgm:prSet presAssocID="{FCF2A53A-4B5B-4DA1-BB92-C08105926082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48EE3B-E724-40A5-832D-183BE863EF14}" type="pres">
      <dgm:prSet presAssocID="{433FFCD7-C7D3-4C5F-9A47-2B4322FA954D}" presName="arrowWedge1" presStyleLbl="fgSibTrans2D1" presStyleIdx="0" presStyleCnt="3"/>
      <dgm:spPr/>
    </dgm:pt>
    <dgm:pt modelId="{F56C395C-9AB4-47DD-8F86-F1A61C6E6E54}" type="pres">
      <dgm:prSet presAssocID="{9FA92FEA-C134-4BBF-92C3-4849260C1FC8}" presName="arrowWedge2" presStyleLbl="fgSibTrans2D1" presStyleIdx="1" presStyleCnt="3"/>
      <dgm:spPr/>
    </dgm:pt>
    <dgm:pt modelId="{A996C94F-6D32-4CD6-B189-BCB6FA896B89}" type="pres">
      <dgm:prSet presAssocID="{CB865467-8D6E-41B3-9B60-4CD59D919931}" presName="arrowWedge3" presStyleLbl="fgSibTrans2D1" presStyleIdx="2" presStyleCnt="3"/>
      <dgm:spPr/>
    </dgm:pt>
  </dgm:ptLst>
  <dgm:cxnLst>
    <dgm:cxn modelId="{38BF74AC-1D35-43CE-BB53-042849C6BA99}" srcId="{FCF2A53A-4B5B-4DA1-BB92-C08105926082}" destId="{1655B91F-5CBE-4A24-9BBD-8DDA218E304E}" srcOrd="2" destOrd="0" parTransId="{426D63BD-B78D-4082-AF21-44AA3BA9EC75}" sibTransId="{CB865467-8D6E-41B3-9B60-4CD59D919931}"/>
    <dgm:cxn modelId="{DB67C4BE-49C5-4AA8-9244-506AF2301E94}" srcId="{FCF2A53A-4B5B-4DA1-BB92-C08105926082}" destId="{E53AF0BC-CA76-4D6E-A08F-8A80467ABB1E}" srcOrd="0" destOrd="0" parTransId="{852699A8-0417-4150-B134-6CE9E078578C}" sibTransId="{433FFCD7-C7D3-4C5F-9A47-2B4322FA954D}"/>
    <dgm:cxn modelId="{496FA216-8A17-47A8-A160-79979F1F0D63}" type="presOf" srcId="{1655B91F-5CBE-4A24-9BBD-8DDA218E304E}" destId="{6CF296B3-5536-4053-821D-79FF5168E0C0}" srcOrd="1" destOrd="0" presId="urn:microsoft.com/office/officeart/2005/8/layout/cycle8"/>
    <dgm:cxn modelId="{89B57B69-A441-45FD-93C6-0B896273481F}" type="presOf" srcId="{E53AF0BC-CA76-4D6E-A08F-8A80467ABB1E}" destId="{48B0FA35-2EA2-4594-BA30-6C9D0E78B877}" srcOrd="1" destOrd="0" presId="urn:microsoft.com/office/officeart/2005/8/layout/cycle8"/>
    <dgm:cxn modelId="{83218AC7-0C62-4872-984C-850DD9298289}" type="presOf" srcId="{87A2393A-64C7-4CA5-9AC0-E3E81C0C9BC5}" destId="{793AB8E8-5B11-4D1B-8CED-918A4A477C30}" srcOrd="0" destOrd="0" presId="urn:microsoft.com/office/officeart/2005/8/layout/cycle8"/>
    <dgm:cxn modelId="{45D6F949-48A4-4184-B95C-3977789F23BA}" type="presOf" srcId="{87A2393A-64C7-4CA5-9AC0-E3E81C0C9BC5}" destId="{BE65F412-6C61-4131-82C7-700AA88D04A7}" srcOrd="1" destOrd="0" presId="urn:microsoft.com/office/officeart/2005/8/layout/cycle8"/>
    <dgm:cxn modelId="{52660767-7C3B-4684-95CA-5C2C1AD1E473}" type="presOf" srcId="{1655B91F-5CBE-4A24-9BBD-8DDA218E304E}" destId="{06716DE2-31DD-4FEE-97DC-7D71485EDA70}" srcOrd="0" destOrd="0" presId="urn:microsoft.com/office/officeart/2005/8/layout/cycle8"/>
    <dgm:cxn modelId="{B7FEBFDA-8367-4151-BFBE-883651A1640E}" srcId="{FCF2A53A-4B5B-4DA1-BB92-C08105926082}" destId="{87A2393A-64C7-4CA5-9AC0-E3E81C0C9BC5}" srcOrd="1" destOrd="0" parTransId="{63C3E984-2B57-4C71-B1FF-5D346E7B7315}" sibTransId="{9FA92FEA-C134-4BBF-92C3-4849260C1FC8}"/>
    <dgm:cxn modelId="{EA37AE3F-53F6-4E77-88A2-96B8815C9FFB}" type="presOf" srcId="{FCF2A53A-4B5B-4DA1-BB92-C08105926082}" destId="{DDCC0FFC-6E2E-40F5-85B2-46B023C05CF0}" srcOrd="0" destOrd="0" presId="urn:microsoft.com/office/officeart/2005/8/layout/cycle8"/>
    <dgm:cxn modelId="{1693D59B-559F-4A16-B60B-2E92AD2D7E6E}" type="presOf" srcId="{E53AF0BC-CA76-4D6E-A08F-8A80467ABB1E}" destId="{40CD3E1C-08C1-41AD-8829-8E9BA1CCF8BA}" srcOrd="0" destOrd="0" presId="urn:microsoft.com/office/officeart/2005/8/layout/cycle8"/>
    <dgm:cxn modelId="{737FE324-0C72-4F7F-B5EA-ABD4DEA62A20}" type="presParOf" srcId="{DDCC0FFC-6E2E-40F5-85B2-46B023C05CF0}" destId="{40CD3E1C-08C1-41AD-8829-8E9BA1CCF8BA}" srcOrd="0" destOrd="0" presId="urn:microsoft.com/office/officeart/2005/8/layout/cycle8"/>
    <dgm:cxn modelId="{3A996DFD-D116-408B-B824-E36EEB1CE812}" type="presParOf" srcId="{DDCC0FFC-6E2E-40F5-85B2-46B023C05CF0}" destId="{07A97A48-2AEA-4EC4-AB1E-69B46A15B2E9}" srcOrd="1" destOrd="0" presId="urn:microsoft.com/office/officeart/2005/8/layout/cycle8"/>
    <dgm:cxn modelId="{F37FB65B-D27F-416F-B00F-859D8DD47FFF}" type="presParOf" srcId="{DDCC0FFC-6E2E-40F5-85B2-46B023C05CF0}" destId="{72DAA744-22E5-4822-9126-79EF99C9BEE9}" srcOrd="2" destOrd="0" presId="urn:microsoft.com/office/officeart/2005/8/layout/cycle8"/>
    <dgm:cxn modelId="{7F38671D-9ADD-449B-BA88-7C79E05D3FD6}" type="presParOf" srcId="{DDCC0FFC-6E2E-40F5-85B2-46B023C05CF0}" destId="{48B0FA35-2EA2-4594-BA30-6C9D0E78B877}" srcOrd="3" destOrd="0" presId="urn:microsoft.com/office/officeart/2005/8/layout/cycle8"/>
    <dgm:cxn modelId="{20983DB9-B514-44EC-8BF8-715BC353DB5B}" type="presParOf" srcId="{DDCC0FFC-6E2E-40F5-85B2-46B023C05CF0}" destId="{793AB8E8-5B11-4D1B-8CED-918A4A477C30}" srcOrd="4" destOrd="0" presId="urn:microsoft.com/office/officeart/2005/8/layout/cycle8"/>
    <dgm:cxn modelId="{091AE9A9-12A5-4A48-9976-937273A43B2E}" type="presParOf" srcId="{DDCC0FFC-6E2E-40F5-85B2-46B023C05CF0}" destId="{6501B14F-D36A-488D-87D4-CFB4DF412B0B}" srcOrd="5" destOrd="0" presId="urn:microsoft.com/office/officeart/2005/8/layout/cycle8"/>
    <dgm:cxn modelId="{8E310A93-76F4-4B00-B0E0-0F5A328ACEB8}" type="presParOf" srcId="{DDCC0FFC-6E2E-40F5-85B2-46B023C05CF0}" destId="{4D5A5060-CF7C-4B37-8501-4D40731DF173}" srcOrd="6" destOrd="0" presId="urn:microsoft.com/office/officeart/2005/8/layout/cycle8"/>
    <dgm:cxn modelId="{CC5FE4D8-DB09-4186-9E01-F1454085DEF8}" type="presParOf" srcId="{DDCC0FFC-6E2E-40F5-85B2-46B023C05CF0}" destId="{BE65F412-6C61-4131-82C7-700AA88D04A7}" srcOrd="7" destOrd="0" presId="urn:microsoft.com/office/officeart/2005/8/layout/cycle8"/>
    <dgm:cxn modelId="{11D63299-AF62-4427-B980-2E3DFD4E0616}" type="presParOf" srcId="{DDCC0FFC-6E2E-40F5-85B2-46B023C05CF0}" destId="{06716DE2-31DD-4FEE-97DC-7D71485EDA70}" srcOrd="8" destOrd="0" presId="urn:microsoft.com/office/officeart/2005/8/layout/cycle8"/>
    <dgm:cxn modelId="{6302F75A-7439-4E42-968B-33D07FF03ED9}" type="presParOf" srcId="{DDCC0FFC-6E2E-40F5-85B2-46B023C05CF0}" destId="{FBE4160E-0D88-4EAB-B017-652615A07A53}" srcOrd="9" destOrd="0" presId="urn:microsoft.com/office/officeart/2005/8/layout/cycle8"/>
    <dgm:cxn modelId="{9ECE8CD0-8A41-4687-BE94-8C6241BF036F}" type="presParOf" srcId="{DDCC0FFC-6E2E-40F5-85B2-46B023C05CF0}" destId="{95250098-0176-45EC-B3B5-7C1F230143B7}" srcOrd="10" destOrd="0" presId="urn:microsoft.com/office/officeart/2005/8/layout/cycle8"/>
    <dgm:cxn modelId="{D791D9F8-FF96-48CB-9384-671B1CAB8EDE}" type="presParOf" srcId="{DDCC0FFC-6E2E-40F5-85B2-46B023C05CF0}" destId="{6CF296B3-5536-4053-821D-79FF5168E0C0}" srcOrd="11" destOrd="0" presId="urn:microsoft.com/office/officeart/2005/8/layout/cycle8"/>
    <dgm:cxn modelId="{CFCCE145-98A7-4559-A824-15D87E61F235}" type="presParOf" srcId="{DDCC0FFC-6E2E-40F5-85B2-46B023C05CF0}" destId="{6B48EE3B-E724-40A5-832D-183BE863EF14}" srcOrd="12" destOrd="0" presId="urn:microsoft.com/office/officeart/2005/8/layout/cycle8"/>
    <dgm:cxn modelId="{E7CC0B92-1F24-42BA-A304-672BCC0F6898}" type="presParOf" srcId="{DDCC0FFC-6E2E-40F5-85B2-46B023C05CF0}" destId="{F56C395C-9AB4-47DD-8F86-F1A61C6E6E54}" srcOrd="13" destOrd="0" presId="urn:microsoft.com/office/officeart/2005/8/layout/cycle8"/>
    <dgm:cxn modelId="{1D98A8E3-CAE9-47C4-9DCB-4DA184615DA6}" type="presParOf" srcId="{DDCC0FFC-6E2E-40F5-85B2-46B023C05CF0}" destId="{A996C94F-6D32-4CD6-B189-BCB6FA896B89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7AB991-FE8E-45EE-9D40-1D0CB704DBA4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463D936-F63E-479C-8B97-6D56B4634802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800" b="1" dirty="0" smtClean="0">
              <a:solidFill>
                <a:srgbClr val="2E3192"/>
              </a:solidFill>
              <a:latin typeface="Cambria" pitchFamily="18" charset="0"/>
            </a:rPr>
            <a:t>Предметная подготовка</a:t>
          </a:r>
          <a:endParaRPr lang="ru-RU" sz="2800" b="1" dirty="0">
            <a:solidFill>
              <a:srgbClr val="2E3192"/>
            </a:solidFill>
            <a:latin typeface="Cambria" pitchFamily="18" charset="0"/>
          </a:endParaRPr>
        </a:p>
      </dgm:t>
    </dgm:pt>
    <dgm:pt modelId="{8D235330-96B8-4EA9-BAB9-2FEE73C2B219}" type="parTrans" cxnId="{4BF7CFF2-3681-4C20-9579-3AB3CE16DCAA}">
      <dgm:prSet/>
      <dgm:spPr/>
      <dgm:t>
        <a:bodyPr/>
        <a:lstStyle/>
        <a:p>
          <a:endParaRPr lang="ru-RU"/>
        </a:p>
      </dgm:t>
    </dgm:pt>
    <dgm:pt modelId="{E9B42F42-C158-4F8F-B4F2-DBC09F20EA44}" type="sibTrans" cxnId="{4BF7CFF2-3681-4C20-9579-3AB3CE16DCAA}">
      <dgm:prSet/>
      <dgm:spPr/>
      <dgm:t>
        <a:bodyPr/>
        <a:lstStyle/>
        <a:p>
          <a:endParaRPr lang="ru-RU"/>
        </a:p>
      </dgm:t>
    </dgm:pt>
    <dgm:pt modelId="{C66EC262-AE6B-492E-AEE3-194EFA705D78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800" b="1" dirty="0" smtClean="0">
              <a:solidFill>
                <a:srgbClr val="2E3192"/>
              </a:solidFill>
              <a:latin typeface="Cambria" pitchFamily="18" charset="0"/>
            </a:rPr>
            <a:t>Оценивание</a:t>
          </a:r>
          <a:endParaRPr lang="ru-RU" sz="2800" b="1" dirty="0">
            <a:solidFill>
              <a:srgbClr val="2E3192"/>
            </a:solidFill>
            <a:latin typeface="Cambria" pitchFamily="18" charset="0"/>
          </a:endParaRPr>
        </a:p>
      </dgm:t>
    </dgm:pt>
    <dgm:pt modelId="{C2BC88D1-378E-41E4-9CC9-1A868112F46E}" type="parTrans" cxnId="{6A07A148-DAE5-4BBF-ACE5-7D3C2F7047A2}">
      <dgm:prSet/>
      <dgm:spPr/>
      <dgm:t>
        <a:bodyPr/>
        <a:lstStyle/>
        <a:p>
          <a:endParaRPr lang="ru-RU"/>
        </a:p>
      </dgm:t>
    </dgm:pt>
    <dgm:pt modelId="{72CFFB4A-603F-44D8-A6DA-40D42B813B3E}" type="sibTrans" cxnId="{6A07A148-DAE5-4BBF-ACE5-7D3C2F7047A2}">
      <dgm:prSet/>
      <dgm:spPr/>
      <dgm:t>
        <a:bodyPr/>
        <a:lstStyle/>
        <a:p>
          <a:endParaRPr lang="ru-RU"/>
        </a:p>
      </dgm:t>
    </dgm:pt>
    <dgm:pt modelId="{9FD30DC4-AC9A-45FE-8BDD-C88A88570180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800" b="1" dirty="0" smtClean="0">
              <a:solidFill>
                <a:srgbClr val="2E3192"/>
              </a:solidFill>
              <a:latin typeface="Cambria" pitchFamily="18" charset="0"/>
            </a:rPr>
            <a:t>Методика преподавания</a:t>
          </a:r>
          <a:endParaRPr lang="ru-RU" sz="2800" b="1" dirty="0">
            <a:solidFill>
              <a:srgbClr val="2E3192"/>
            </a:solidFill>
            <a:latin typeface="Cambria" pitchFamily="18" charset="0"/>
          </a:endParaRPr>
        </a:p>
      </dgm:t>
    </dgm:pt>
    <dgm:pt modelId="{940BFC69-B405-4A94-A1E7-06AB166EAD55}" type="parTrans" cxnId="{1D926782-9D29-44E3-A069-981E37D080CA}">
      <dgm:prSet/>
      <dgm:spPr/>
      <dgm:t>
        <a:bodyPr/>
        <a:lstStyle/>
        <a:p>
          <a:endParaRPr lang="ru-RU"/>
        </a:p>
      </dgm:t>
    </dgm:pt>
    <dgm:pt modelId="{B038A41D-6D43-408E-97C5-2B5F7160FC9B}" type="sibTrans" cxnId="{1D926782-9D29-44E3-A069-981E37D080CA}">
      <dgm:prSet/>
      <dgm:spPr/>
      <dgm:t>
        <a:bodyPr/>
        <a:lstStyle/>
        <a:p>
          <a:endParaRPr lang="ru-RU"/>
        </a:p>
      </dgm:t>
    </dgm:pt>
    <dgm:pt modelId="{9F2F68C0-0657-4F68-9D15-DD04ED8DF488}" type="pres">
      <dgm:prSet presAssocID="{ED7AB991-FE8E-45EE-9D40-1D0CB704DBA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0F5FD57-EED1-4018-8748-085927E732A4}" type="pres">
      <dgm:prSet presAssocID="{A463D936-F63E-479C-8B97-6D56B4634802}" presName="node" presStyleLbl="node1" presStyleIdx="0" presStyleCnt="3" custScaleX="147327" custScaleY="110583" custRadScaleRad="94685" custRadScaleInc="-31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086ABA-5BC5-4DEF-AF86-8F72DF4A2F83}" type="pres">
      <dgm:prSet presAssocID="{E9B42F42-C158-4F8F-B4F2-DBC09F20EA44}" presName="sibTrans" presStyleLbl="sibTrans2D1" presStyleIdx="0" presStyleCnt="3" custLinFactX="37" custLinFactY="-51981" custLinFactNeighborX="100000" custLinFactNeighborY="-100000"/>
      <dgm:spPr/>
      <dgm:t>
        <a:bodyPr/>
        <a:lstStyle/>
        <a:p>
          <a:endParaRPr lang="ru-RU"/>
        </a:p>
      </dgm:t>
    </dgm:pt>
    <dgm:pt modelId="{DE5F8E16-EC6F-45AA-8F1B-F28420C9D0AF}" type="pres">
      <dgm:prSet presAssocID="{E9B42F42-C158-4F8F-B4F2-DBC09F20EA44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A48B746E-3E6C-4F3C-AA97-FB6756247E2D}" type="pres">
      <dgm:prSet presAssocID="{C66EC262-AE6B-492E-AEE3-194EFA705D78}" presName="node" presStyleLbl="node1" presStyleIdx="1" presStyleCnt="3" custScaleX="105153" custScaleY="151527" custRadScaleRad="110253" custRadScaleInc="-142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C93A7D-3A34-4DB7-9E83-21EA561170A4}" type="pres">
      <dgm:prSet presAssocID="{72CFFB4A-603F-44D8-A6DA-40D42B813B3E}" presName="sibTrans" presStyleLbl="sibTrans2D1" presStyleIdx="1" presStyleCnt="3" custAng="0" custLinFactNeighborX="-1279" custLinFactNeighborY="83806"/>
      <dgm:spPr/>
      <dgm:t>
        <a:bodyPr/>
        <a:lstStyle/>
        <a:p>
          <a:endParaRPr lang="ru-RU"/>
        </a:p>
      </dgm:t>
    </dgm:pt>
    <dgm:pt modelId="{F5D5A642-1728-4E85-8996-1BD84B6C0E04}" type="pres">
      <dgm:prSet presAssocID="{72CFFB4A-603F-44D8-A6DA-40D42B813B3E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D01B711B-89AD-4AC0-A7CF-6D4858229DF7}" type="pres">
      <dgm:prSet presAssocID="{9FD30DC4-AC9A-45FE-8BDD-C88A88570180}" presName="node" presStyleLbl="node1" presStyleIdx="2" presStyleCnt="3" custScaleX="131392" custScaleY="151527" custRadScaleRad="123058" custRadScaleInc="181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91E342-70BF-43C1-82B2-59746250CD05}" type="pres">
      <dgm:prSet presAssocID="{B038A41D-6D43-408E-97C5-2B5F7160FC9B}" presName="sibTrans" presStyleLbl="sibTrans2D1" presStyleIdx="2" presStyleCnt="3" custLinFactX="-5375" custLinFactY="-30110" custLinFactNeighborX="-100000" custLinFactNeighborY="-100000"/>
      <dgm:spPr/>
      <dgm:t>
        <a:bodyPr/>
        <a:lstStyle/>
        <a:p>
          <a:endParaRPr lang="ru-RU"/>
        </a:p>
      </dgm:t>
    </dgm:pt>
    <dgm:pt modelId="{1B20B45C-770A-47D2-9D02-748C3A0D1D8A}" type="pres">
      <dgm:prSet presAssocID="{B038A41D-6D43-408E-97C5-2B5F7160FC9B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1E6C1081-FEB8-4D76-A6EB-9CD2F60128EC}" type="presOf" srcId="{72CFFB4A-603F-44D8-A6DA-40D42B813B3E}" destId="{44C93A7D-3A34-4DB7-9E83-21EA561170A4}" srcOrd="0" destOrd="0" presId="urn:microsoft.com/office/officeart/2005/8/layout/cycle7"/>
    <dgm:cxn modelId="{4BF7CFF2-3681-4C20-9579-3AB3CE16DCAA}" srcId="{ED7AB991-FE8E-45EE-9D40-1D0CB704DBA4}" destId="{A463D936-F63E-479C-8B97-6D56B4634802}" srcOrd="0" destOrd="0" parTransId="{8D235330-96B8-4EA9-BAB9-2FEE73C2B219}" sibTransId="{E9B42F42-C158-4F8F-B4F2-DBC09F20EA44}"/>
    <dgm:cxn modelId="{57CA5658-11F6-45A9-B88F-0123D65DEB07}" type="presOf" srcId="{9FD30DC4-AC9A-45FE-8BDD-C88A88570180}" destId="{D01B711B-89AD-4AC0-A7CF-6D4858229DF7}" srcOrd="0" destOrd="0" presId="urn:microsoft.com/office/officeart/2005/8/layout/cycle7"/>
    <dgm:cxn modelId="{B7F10663-5423-499F-9280-864C35BB2F8D}" type="presOf" srcId="{C66EC262-AE6B-492E-AEE3-194EFA705D78}" destId="{A48B746E-3E6C-4F3C-AA97-FB6756247E2D}" srcOrd="0" destOrd="0" presId="urn:microsoft.com/office/officeart/2005/8/layout/cycle7"/>
    <dgm:cxn modelId="{1D926782-9D29-44E3-A069-981E37D080CA}" srcId="{ED7AB991-FE8E-45EE-9D40-1D0CB704DBA4}" destId="{9FD30DC4-AC9A-45FE-8BDD-C88A88570180}" srcOrd="2" destOrd="0" parTransId="{940BFC69-B405-4A94-A1E7-06AB166EAD55}" sibTransId="{B038A41D-6D43-408E-97C5-2B5F7160FC9B}"/>
    <dgm:cxn modelId="{6A07A148-DAE5-4BBF-ACE5-7D3C2F7047A2}" srcId="{ED7AB991-FE8E-45EE-9D40-1D0CB704DBA4}" destId="{C66EC262-AE6B-492E-AEE3-194EFA705D78}" srcOrd="1" destOrd="0" parTransId="{C2BC88D1-378E-41E4-9CC9-1A868112F46E}" sibTransId="{72CFFB4A-603F-44D8-A6DA-40D42B813B3E}"/>
    <dgm:cxn modelId="{64D73DB7-C960-4116-82F6-1734F60FC901}" type="presOf" srcId="{72CFFB4A-603F-44D8-A6DA-40D42B813B3E}" destId="{F5D5A642-1728-4E85-8996-1BD84B6C0E04}" srcOrd="1" destOrd="0" presId="urn:microsoft.com/office/officeart/2005/8/layout/cycle7"/>
    <dgm:cxn modelId="{C0EF8F2C-8375-4368-876C-5A6F8590388A}" type="presOf" srcId="{E9B42F42-C158-4F8F-B4F2-DBC09F20EA44}" destId="{DE5F8E16-EC6F-45AA-8F1B-F28420C9D0AF}" srcOrd="1" destOrd="0" presId="urn:microsoft.com/office/officeart/2005/8/layout/cycle7"/>
    <dgm:cxn modelId="{EB5461A6-E28A-4B54-A98A-7C607A13D44B}" type="presOf" srcId="{B038A41D-6D43-408E-97C5-2B5F7160FC9B}" destId="{1B20B45C-770A-47D2-9D02-748C3A0D1D8A}" srcOrd="1" destOrd="0" presId="urn:microsoft.com/office/officeart/2005/8/layout/cycle7"/>
    <dgm:cxn modelId="{6F338CBF-88B6-41FC-B3F0-6F7DBA8D0C10}" type="presOf" srcId="{A463D936-F63E-479C-8B97-6D56B4634802}" destId="{10F5FD57-EED1-4018-8748-085927E732A4}" srcOrd="0" destOrd="0" presId="urn:microsoft.com/office/officeart/2005/8/layout/cycle7"/>
    <dgm:cxn modelId="{0DB07CC5-B55E-4233-B46C-FFDC4F7FCBD7}" type="presOf" srcId="{ED7AB991-FE8E-45EE-9D40-1D0CB704DBA4}" destId="{9F2F68C0-0657-4F68-9D15-DD04ED8DF488}" srcOrd="0" destOrd="0" presId="urn:microsoft.com/office/officeart/2005/8/layout/cycle7"/>
    <dgm:cxn modelId="{DF43438F-101B-46BD-A9EF-95FE9140A313}" type="presOf" srcId="{E9B42F42-C158-4F8F-B4F2-DBC09F20EA44}" destId="{E1086ABA-5BC5-4DEF-AF86-8F72DF4A2F83}" srcOrd="0" destOrd="0" presId="urn:microsoft.com/office/officeart/2005/8/layout/cycle7"/>
    <dgm:cxn modelId="{A803249E-A3F0-42DC-87D1-8935EA8F82C7}" type="presOf" srcId="{B038A41D-6D43-408E-97C5-2B5F7160FC9B}" destId="{7891E342-70BF-43C1-82B2-59746250CD05}" srcOrd="0" destOrd="0" presId="urn:microsoft.com/office/officeart/2005/8/layout/cycle7"/>
    <dgm:cxn modelId="{FA043950-D11E-41D7-8729-A96A11CDC29F}" type="presParOf" srcId="{9F2F68C0-0657-4F68-9D15-DD04ED8DF488}" destId="{10F5FD57-EED1-4018-8748-085927E732A4}" srcOrd="0" destOrd="0" presId="urn:microsoft.com/office/officeart/2005/8/layout/cycle7"/>
    <dgm:cxn modelId="{65FCB0C6-5B8D-4A83-AE2D-DC6EED17B918}" type="presParOf" srcId="{9F2F68C0-0657-4F68-9D15-DD04ED8DF488}" destId="{E1086ABA-5BC5-4DEF-AF86-8F72DF4A2F83}" srcOrd="1" destOrd="0" presId="urn:microsoft.com/office/officeart/2005/8/layout/cycle7"/>
    <dgm:cxn modelId="{868AEDA5-CBF8-47F1-91E3-36BE149945E2}" type="presParOf" srcId="{E1086ABA-5BC5-4DEF-AF86-8F72DF4A2F83}" destId="{DE5F8E16-EC6F-45AA-8F1B-F28420C9D0AF}" srcOrd="0" destOrd="0" presId="urn:microsoft.com/office/officeart/2005/8/layout/cycle7"/>
    <dgm:cxn modelId="{5DAD27CE-4439-4B15-8416-212BE177CA98}" type="presParOf" srcId="{9F2F68C0-0657-4F68-9D15-DD04ED8DF488}" destId="{A48B746E-3E6C-4F3C-AA97-FB6756247E2D}" srcOrd="2" destOrd="0" presId="urn:microsoft.com/office/officeart/2005/8/layout/cycle7"/>
    <dgm:cxn modelId="{6E82D23D-DAAA-4BA4-9044-6DC723763D6F}" type="presParOf" srcId="{9F2F68C0-0657-4F68-9D15-DD04ED8DF488}" destId="{44C93A7D-3A34-4DB7-9E83-21EA561170A4}" srcOrd="3" destOrd="0" presId="urn:microsoft.com/office/officeart/2005/8/layout/cycle7"/>
    <dgm:cxn modelId="{D45A2DC3-D435-4051-8060-3BE00FD436C2}" type="presParOf" srcId="{44C93A7D-3A34-4DB7-9E83-21EA561170A4}" destId="{F5D5A642-1728-4E85-8996-1BD84B6C0E04}" srcOrd="0" destOrd="0" presId="urn:microsoft.com/office/officeart/2005/8/layout/cycle7"/>
    <dgm:cxn modelId="{AFD86D00-BEB4-4C60-8D17-3283FEF1D14B}" type="presParOf" srcId="{9F2F68C0-0657-4F68-9D15-DD04ED8DF488}" destId="{D01B711B-89AD-4AC0-A7CF-6D4858229DF7}" srcOrd="4" destOrd="0" presId="urn:microsoft.com/office/officeart/2005/8/layout/cycle7"/>
    <dgm:cxn modelId="{21541B78-B06F-4304-B105-6FF6453CB351}" type="presParOf" srcId="{9F2F68C0-0657-4F68-9D15-DD04ED8DF488}" destId="{7891E342-70BF-43C1-82B2-59746250CD05}" srcOrd="5" destOrd="0" presId="urn:microsoft.com/office/officeart/2005/8/layout/cycle7"/>
    <dgm:cxn modelId="{D47DD40E-29AF-4B39-8B89-45FA288DCB4F}" type="presParOf" srcId="{7891E342-70BF-43C1-82B2-59746250CD05}" destId="{1B20B45C-770A-47D2-9D02-748C3A0D1D8A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0CD3E1C-08C1-41AD-8829-8E9BA1CCF8BA}">
      <dsp:nvSpPr>
        <dsp:cNvPr id="0" name=""/>
        <dsp:cNvSpPr/>
      </dsp:nvSpPr>
      <dsp:spPr>
        <a:xfrm>
          <a:off x="2292098" y="344586"/>
          <a:ext cx="4560719" cy="4368295"/>
        </a:xfrm>
        <a:prstGeom prst="pie">
          <a:avLst>
            <a:gd name="adj1" fmla="val 16200000"/>
            <a:gd name="adj2" fmla="val 1800000"/>
          </a:avLst>
        </a:prstGeom>
        <a:gradFill rotWithShape="1">
          <a:gsLst>
            <a:gs pos="0">
              <a:schemeClr val="accent3">
                <a:tint val="35000"/>
                <a:satMod val="260000"/>
              </a:schemeClr>
            </a:gs>
            <a:gs pos="30000">
              <a:schemeClr val="accent3">
                <a:tint val="38000"/>
                <a:satMod val="260000"/>
              </a:schemeClr>
            </a:gs>
            <a:gs pos="75000">
              <a:schemeClr val="accent3">
                <a:tint val="55000"/>
                <a:satMod val="255000"/>
              </a:schemeClr>
            </a:gs>
            <a:gs pos="100000">
              <a:schemeClr val="accent3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3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2E3192"/>
              </a:solidFill>
              <a:latin typeface="Cambria" pitchFamily="18" charset="0"/>
            </a:rPr>
            <a:t>Исследование компетенций учителей</a:t>
          </a:r>
          <a:endParaRPr lang="ru-RU" sz="1800" b="1" kern="1200" dirty="0">
            <a:solidFill>
              <a:srgbClr val="2E3192"/>
            </a:solidFill>
            <a:latin typeface="Cambria" pitchFamily="18" charset="0"/>
          </a:endParaRPr>
        </a:p>
      </dsp:txBody>
      <dsp:txXfrm>
        <a:off x="4695706" y="1270248"/>
        <a:ext cx="1628828" cy="1300088"/>
      </dsp:txXfrm>
    </dsp:sp>
    <dsp:sp modelId="{793AB8E8-5B11-4D1B-8CED-918A4A477C30}">
      <dsp:nvSpPr>
        <dsp:cNvPr id="0" name=""/>
        <dsp:cNvSpPr/>
      </dsp:nvSpPr>
      <dsp:spPr>
        <a:xfrm>
          <a:off x="2298344" y="500596"/>
          <a:ext cx="4368295" cy="4368295"/>
        </a:xfrm>
        <a:prstGeom prst="pie">
          <a:avLst>
            <a:gd name="adj1" fmla="val 1800000"/>
            <a:gd name="adj2" fmla="val 9000000"/>
          </a:avLst>
        </a:prstGeom>
        <a:gradFill rotWithShape="1">
          <a:gsLst>
            <a:gs pos="0">
              <a:schemeClr val="accent1">
                <a:tint val="35000"/>
                <a:satMod val="260000"/>
              </a:schemeClr>
            </a:gs>
            <a:gs pos="30000">
              <a:schemeClr val="accent1">
                <a:tint val="38000"/>
                <a:satMod val="260000"/>
              </a:schemeClr>
            </a:gs>
            <a:gs pos="75000">
              <a:schemeClr val="accent1">
                <a:tint val="55000"/>
                <a:satMod val="255000"/>
              </a:schemeClr>
            </a:gs>
            <a:gs pos="100000">
              <a:schemeClr val="accent1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1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rgbClr val="2E3192"/>
              </a:solidFill>
              <a:latin typeface="Cambria" pitchFamily="18" charset="0"/>
            </a:rPr>
            <a:t>Банк оценочных средств</a:t>
          </a:r>
          <a:endParaRPr lang="ru-RU" sz="3200" b="1" kern="1200" dirty="0">
            <a:solidFill>
              <a:srgbClr val="2E3192"/>
            </a:solidFill>
            <a:latin typeface="Cambria" pitchFamily="18" charset="0"/>
          </a:endParaRPr>
        </a:p>
      </dsp:txBody>
      <dsp:txXfrm>
        <a:off x="3338414" y="3334788"/>
        <a:ext cx="2340158" cy="1144077"/>
      </dsp:txXfrm>
    </dsp:sp>
    <dsp:sp modelId="{06716DE2-31DD-4FEE-97DC-7D71485EDA70}">
      <dsp:nvSpPr>
        <dsp:cNvPr id="0" name=""/>
        <dsp:cNvSpPr/>
      </dsp:nvSpPr>
      <dsp:spPr>
        <a:xfrm>
          <a:off x="2183282" y="331459"/>
          <a:ext cx="4418487" cy="4394549"/>
        </a:xfrm>
        <a:prstGeom prst="pie">
          <a:avLst>
            <a:gd name="adj1" fmla="val 9000000"/>
            <a:gd name="adj2" fmla="val 16200000"/>
          </a:avLst>
        </a:prstGeom>
        <a:gradFill rotWithShape="1">
          <a:gsLst>
            <a:gs pos="0">
              <a:schemeClr val="accent2">
                <a:tint val="35000"/>
                <a:satMod val="260000"/>
              </a:schemeClr>
            </a:gs>
            <a:gs pos="30000">
              <a:schemeClr val="accent2">
                <a:tint val="38000"/>
                <a:satMod val="260000"/>
              </a:schemeClr>
            </a:gs>
            <a:gs pos="75000">
              <a:schemeClr val="accent2">
                <a:tint val="55000"/>
                <a:satMod val="255000"/>
              </a:schemeClr>
            </a:gs>
            <a:gs pos="100000">
              <a:schemeClr val="accent2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2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rgbClr val="2E3192"/>
              </a:solidFill>
              <a:latin typeface="Cambria" pitchFamily="18" charset="0"/>
            </a:rPr>
            <a:t>ВПР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rgbClr val="2E3192"/>
              </a:solidFill>
              <a:latin typeface="Cambria" pitchFamily="18" charset="0"/>
            </a:rPr>
            <a:t>НИКО</a:t>
          </a:r>
          <a:endParaRPr lang="ru-RU" sz="3200" b="1" kern="1200" dirty="0">
            <a:solidFill>
              <a:srgbClr val="2E3192"/>
            </a:solidFill>
            <a:latin typeface="Cambria" pitchFamily="18" charset="0"/>
          </a:endParaRPr>
        </a:p>
      </dsp:txBody>
      <dsp:txXfrm>
        <a:off x="2695090" y="1262685"/>
        <a:ext cx="1578031" cy="1307901"/>
      </dsp:txXfrm>
    </dsp:sp>
    <dsp:sp modelId="{6B48EE3B-E724-40A5-832D-183BE863EF14}">
      <dsp:nvSpPr>
        <dsp:cNvPr id="0" name=""/>
        <dsp:cNvSpPr/>
      </dsp:nvSpPr>
      <dsp:spPr>
        <a:xfrm>
          <a:off x="2117424" y="74167"/>
          <a:ext cx="4909132" cy="4909132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6C395C-9AB4-47DD-8F86-F1A61C6E6E54}">
      <dsp:nvSpPr>
        <dsp:cNvPr id="0" name=""/>
        <dsp:cNvSpPr/>
      </dsp:nvSpPr>
      <dsp:spPr>
        <a:xfrm>
          <a:off x="2027925" y="229902"/>
          <a:ext cx="4909132" cy="4909132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96C94F-6D32-4CD6-B189-BCB6FA896B89}">
      <dsp:nvSpPr>
        <dsp:cNvPr id="0" name=""/>
        <dsp:cNvSpPr/>
      </dsp:nvSpPr>
      <dsp:spPr>
        <a:xfrm>
          <a:off x="1937390" y="74059"/>
          <a:ext cx="4909132" cy="4909132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0F5FD57-EED1-4018-8748-085927E732A4}">
      <dsp:nvSpPr>
        <dsp:cNvPr id="0" name=""/>
        <dsp:cNvSpPr/>
      </dsp:nvSpPr>
      <dsp:spPr>
        <a:xfrm>
          <a:off x="2253356" y="-72788"/>
          <a:ext cx="4121240" cy="154669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35000"/>
                <a:satMod val="260000"/>
              </a:schemeClr>
            </a:gs>
            <a:gs pos="30000">
              <a:schemeClr val="accent6">
                <a:tint val="38000"/>
                <a:satMod val="260000"/>
              </a:schemeClr>
            </a:gs>
            <a:gs pos="75000">
              <a:schemeClr val="accent6">
                <a:tint val="55000"/>
                <a:satMod val="255000"/>
              </a:schemeClr>
            </a:gs>
            <a:gs pos="100000">
              <a:schemeClr val="accent6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6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2E3192"/>
              </a:solidFill>
              <a:latin typeface="Cambria" pitchFamily="18" charset="0"/>
            </a:rPr>
            <a:t>Предметная подготовка</a:t>
          </a:r>
          <a:endParaRPr lang="ru-RU" sz="2800" b="1" kern="1200" dirty="0">
            <a:solidFill>
              <a:srgbClr val="2E3192"/>
            </a:solidFill>
            <a:latin typeface="Cambria" pitchFamily="18" charset="0"/>
          </a:endParaRPr>
        </a:p>
      </dsp:txBody>
      <dsp:txXfrm>
        <a:off x="2253356" y="-72788"/>
        <a:ext cx="4121240" cy="1546692"/>
      </dsp:txXfrm>
    </dsp:sp>
    <dsp:sp modelId="{E1086ABA-5BC5-4DEF-AF86-8F72DF4A2F83}">
      <dsp:nvSpPr>
        <dsp:cNvPr id="0" name=""/>
        <dsp:cNvSpPr/>
      </dsp:nvSpPr>
      <dsp:spPr>
        <a:xfrm rot="3223948">
          <a:off x="6252762" y="1367866"/>
          <a:ext cx="1446370" cy="48953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3223948">
        <a:off x="6252762" y="1367866"/>
        <a:ext cx="1446370" cy="489534"/>
      </dsp:txXfrm>
    </dsp:sp>
    <dsp:sp modelId="{A48B746E-3E6C-4F3C-AA97-FB6756247E2D}">
      <dsp:nvSpPr>
        <dsp:cNvPr id="0" name=""/>
        <dsp:cNvSpPr/>
      </dsp:nvSpPr>
      <dsp:spPr>
        <a:xfrm>
          <a:off x="5483446" y="3239364"/>
          <a:ext cx="2941489" cy="211936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35000"/>
                <a:satMod val="260000"/>
              </a:schemeClr>
            </a:gs>
            <a:gs pos="30000">
              <a:schemeClr val="accent6">
                <a:tint val="38000"/>
                <a:satMod val="260000"/>
              </a:schemeClr>
            </a:gs>
            <a:gs pos="75000">
              <a:schemeClr val="accent6">
                <a:tint val="55000"/>
                <a:satMod val="255000"/>
              </a:schemeClr>
            </a:gs>
            <a:gs pos="100000">
              <a:schemeClr val="accent6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6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2E3192"/>
              </a:solidFill>
              <a:latin typeface="Cambria" pitchFamily="18" charset="0"/>
            </a:rPr>
            <a:t>Оценивание</a:t>
          </a:r>
          <a:endParaRPr lang="ru-RU" sz="2800" b="1" kern="1200" dirty="0">
            <a:solidFill>
              <a:srgbClr val="2E3192"/>
            </a:solidFill>
            <a:latin typeface="Cambria" pitchFamily="18" charset="0"/>
          </a:endParaRPr>
        </a:p>
      </dsp:txBody>
      <dsp:txXfrm>
        <a:off x="5483446" y="3239364"/>
        <a:ext cx="2941489" cy="2119364"/>
      </dsp:txXfrm>
    </dsp:sp>
    <dsp:sp modelId="{44C93A7D-3A34-4DB7-9E83-21EA561170A4}">
      <dsp:nvSpPr>
        <dsp:cNvPr id="0" name=""/>
        <dsp:cNvSpPr/>
      </dsp:nvSpPr>
      <dsp:spPr>
        <a:xfrm rot="10800020">
          <a:off x="3837780" y="4464524"/>
          <a:ext cx="1446370" cy="48953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10800020">
        <a:off x="3837780" y="4464524"/>
        <a:ext cx="1446370" cy="489534"/>
      </dsp:txXfrm>
    </dsp:sp>
    <dsp:sp modelId="{D01B711B-89AD-4AC0-A7CF-6D4858229DF7}">
      <dsp:nvSpPr>
        <dsp:cNvPr id="0" name=""/>
        <dsp:cNvSpPr/>
      </dsp:nvSpPr>
      <dsp:spPr>
        <a:xfrm>
          <a:off x="0" y="3239334"/>
          <a:ext cx="3675483" cy="211936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35000"/>
                <a:satMod val="260000"/>
              </a:schemeClr>
            </a:gs>
            <a:gs pos="30000">
              <a:schemeClr val="accent6">
                <a:tint val="38000"/>
                <a:satMod val="260000"/>
              </a:schemeClr>
            </a:gs>
            <a:gs pos="75000">
              <a:schemeClr val="accent6">
                <a:tint val="55000"/>
                <a:satMod val="255000"/>
              </a:schemeClr>
            </a:gs>
            <a:gs pos="100000">
              <a:schemeClr val="accent6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6">
              <a:shade val="70000"/>
              <a:satMod val="15000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2E3192"/>
              </a:solidFill>
              <a:latin typeface="Cambria" pitchFamily="18" charset="0"/>
            </a:rPr>
            <a:t>Методика преподавания</a:t>
          </a:r>
          <a:endParaRPr lang="ru-RU" sz="2800" b="1" kern="1200" dirty="0">
            <a:solidFill>
              <a:srgbClr val="2E3192"/>
            </a:solidFill>
            <a:latin typeface="Cambria" pitchFamily="18" charset="0"/>
          </a:endParaRPr>
        </a:p>
      </dsp:txBody>
      <dsp:txXfrm>
        <a:off x="0" y="3239334"/>
        <a:ext cx="3675483" cy="2119364"/>
      </dsp:txXfrm>
    </dsp:sp>
    <dsp:sp modelId="{7891E342-70BF-43C1-82B2-59746250CD05}">
      <dsp:nvSpPr>
        <dsp:cNvPr id="0" name=""/>
        <dsp:cNvSpPr/>
      </dsp:nvSpPr>
      <dsp:spPr>
        <a:xfrm rot="18271999">
          <a:off x="927080" y="1474917"/>
          <a:ext cx="1446370" cy="489534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18271999">
        <a:off x="927080" y="1474917"/>
        <a:ext cx="1446370" cy="4895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8F137-F74C-4FB6-9363-F9568B1D8568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480D0-23CE-4A76-8B50-A8A49B30DA5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01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201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222575D5-7356-45DD-880F-3887FC139160}" type="slidenum">
              <a:rPr lang="ru-RU" altLang="ru-RU">
                <a:solidFill>
                  <a:srgbClr val="000000"/>
                </a:solidFill>
              </a:rPr>
              <a:pPr/>
              <a:t>12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64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065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55821FF-7456-4F9A-A363-CBD771ED237D}" type="slidenum">
              <a:rPr lang="ru-RU" altLang="ru-RU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13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/>
          <a:lstStyle/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75780" name="Номер слайда 3"/>
          <p:cNvSpPr txBox="1">
            <a:spLocks noGrp="1"/>
          </p:cNvSpPr>
          <p:nvPr/>
        </p:nvSpPr>
        <p:spPr bwMode="auto">
          <a:xfrm>
            <a:off x="3883853" y="8684900"/>
            <a:ext cx="2972547" cy="457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 anchor="b"/>
          <a:lstStyle>
            <a:lvl1pPr defTabSz="90646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90646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90646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90646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90646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/>
            <a:fld id="{CA42095F-BD6C-481D-829A-FB4DD7D69C89}" type="slidenum">
              <a:rPr lang="ru-RU" altLang="ru-RU" sz="1200">
                <a:solidFill>
                  <a:srgbClr val="000000"/>
                </a:solidFill>
              </a:rPr>
              <a:pPr algn="r"/>
              <a:t>14</a:t>
            </a:fld>
            <a:endParaRPr lang="ru-RU" altLang="ru-RU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/>
          <a:lstStyle/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75780" name="Номер слайда 3"/>
          <p:cNvSpPr txBox="1">
            <a:spLocks noGrp="1"/>
          </p:cNvSpPr>
          <p:nvPr/>
        </p:nvSpPr>
        <p:spPr bwMode="auto">
          <a:xfrm>
            <a:off x="3883853" y="8684900"/>
            <a:ext cx="2972547" cy="457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 anchor="b"/>
          <a:lstStyle>
            <a:lvl1pPr defTabSz="90646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90646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90646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90646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906463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/>
            <a:fld id="{CA42095F-BD6C-481D-829A-FB4DD7D69C89}" type="slidenum">
              <a:rPr lang="ru-RU" altLang="ru-RU" sz="1200">
                <a:solidFill>
                  <a:srgbClr val="000000"/>
                </a:solidFill>
              </a:rPr>
              <a:pPr algn="r"/>
              <a:t>15</a:t>
            </a:fld>
            <a:endParaRPr lang="ru-RU" altLang="ru-RU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fipi.ru/ege-i-gve-11/itogovoe-sochinenie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osinform.ru/uploads/posts/2011-10/1318500691_15492_10924.jpg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_____Microsoft_Office_Excel_97-20033.xls"/><Relationship Id="rId4" Type="http://schemas.openxmlformats.org/officeDocument/2006/relationships/oleObject" Target="../embeddings/_____Microsoft_Office_Excel_97-20032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979712" y="0"/>
            <a:ext cx="6840760" cy="407707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Совершенствование процедур контроля и оценки качества </a:t>
            </a:r>
            <a:br>
              <a:rPr lang="ru-RU" sz="3200" dirty="0" smtClean="0"/>
            </a:br>
            <a:r>
              <a:rPr lang="ru-RU" sz="3200" dirty="0" smtClean="0"/>
              <a:t>филологического образования 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2800" i="1" dirty="0" smtClean="0"/>
              <a:t>(по материалам семинаров ФИПИ,                                    20-21.09.2016, г. Москва)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286000" y="4581128"/>
            <a:ext cx="6172200" cy="1944216"/>
          </a:xfrm>
        </p:spPr>
        <p:txBody>
          <a:bodyPr>
            <a:normAutofit/>
          </a:bodyPr>
          <a:lstStyle/>
          <a:p>
            <a:pPr algn="r"/>
            <a:r>
              <a:rPr lang="ru-RU" altLang="ru-RU" sz="2400" i="1" dirty="0" smtClean="0">
                <a:solidFill>
                  <a:srgbClr val="FF0000"/>
                </a:solidFill>
              </a:rPr>
              <a:t>ВОЛОДИНА Е.Н.</a:t>
            </a:r>
            <a:r>
              <a:rPr lang="ru-RU" altLang="ru-RU" sz="2400" dirty="0" smtClean="0">
                <a:solidFill>
                  <a:srgbClr val="FF0000"/>
                </a:solidFill>
              </a:rPr>
              <a:t>,</a:t>
            </a:r>
          </a:p>
          <a:p>
            <a:pPr algn="r"/>
            <a:r>
              <a:rPr lang="ru-RU" altLang="ru-RU" sz="2400" i="1" dirty="0" smtClean="0">
                <a:solidFill>
                  <a:srgbClr val="FF0000"/>
                </a:solidFill>
              </a:rPr>
              <a:t>к.ф.н., доцент кафедры социально-гуманитарных дисциплин ТОГИРРО, </a:t>
            </a:r>
          </a:p>
          <a:p>
            <a:pPr algn="r"/>
            <a:r>
              <a:rPr lang="ru-RU" altLang="ru-RU" sz="1700" i="1" dirty="0" smtClean="0">
                <a:solidFill>
                  <a:schemeClr val="accent6">
                    <a:lumMod val="50000"/>
                  </a:schemeClr>
                </a:solidFill>
              </a:rPr>
              <a:t>8-904-875-73-59</a:t>
            </a:r>
          </a:p>
          <a:p>
            <a:pPr algn="r"/>
            <a:r>
              <a:rPr lang="en-US" altLang="ru-RU" sz="1700" i="1" dirty="0" smtClean="0">
                <a:solidFill>
                  <a:schemeClr val="accent6">
                    <a:lumMod val="50000"/>
                  </a:schemeClr>
                </a:solidFill>
              </a:rPr>
              <a:t>elena_mayak_@mail.ru</a:t>
            </a:r>
            <a:r>
              <a:rPr lang="ru-RU" altLang="ru-RU" sz="1700" i="1" dirty="0" smtClean="0">
                <a:solidFill>
                  <a:schemeClr val="bg2"/>
                </a:solidFill>
              </a:rPr>
              <a:t> </a:t>
            </a:r>
            <a:endParaRPr lang="ru-RU" altLang="ru-RU" sz="1700" dirty="0" smtClean="0">
              <a:solidFill>
                <a:schemeClr val="bg2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395288" y="260647"/>
            <a:ext cx="8229600" cy="1080121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Говорение 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как форма допуска к ОГЭ в 9 классе</a:t>
            </a: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435280" cy="4641379"/>
          </a:xfrm>
        </p:spPr>
        <p:txBody>
          <a:bodyPr>
            <a:normAutofit lnSpcReduction="10000"/>
          </a:bodyPr>
          <a:lstStyle/>
          <a:p>
            <a:pPr marL="650875" indent="-514350">
              <a:buFont typeface="Wingdings 2" pitchFamily="18" charset="2"/>
              <a:buNone/>
              <a:defRPr/>
            </a:pP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Форматы:</a:t>
            </a:r>
          </a:p>
          <a:p>
            <a:pPr marL="650875" indent="-514350">
              <a:buFont typeface="Wingdings 2" pitchFamily="18" charset="2"/>
              <a:buNone/>
              <a:defRPr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Беседа с учителем</a:t>
            </a:r>
          </a:p>
          <a:p>
            <a:pPr marL="650875" indent="-514350">
              <a:buFont typeface="Wingdings 2" pitchFamily="18" charset="2"/>
              <a:buNone/>
              <a:defRPr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Работа в парах</a:t>
            </a:r>
          </a:p>
          <a:p>
            <a:pPr marL="650875" indent="-514350">
              <a:buFont typeface="Wingdings 2" pitchFamily="18" charset="2"/>
              <a:buNone/>
              <a:defRPr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Компьютер</a:t>
            </a:r>
          </a:p>
          <a:p>
            <a:pPr marL="650875" indent="-514350" algn="ctr">
              <a:buFont typeface="Wingdings 2" pitchFamily="18" charset="2"/>
              <a:buNone/>
              <a:defRPr/>
            </a:pP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Общие подходы:</a:t>
            </a:r>
          </a:p>
          <a:p>
            <a:pPr marL="650875" indent="-514350">
              <a:defRPr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Коммуникативный подход</a:t>
            </a:r>
          </a:p>
          <a:p>
            <a:pPr marL="650875" indent="-514350">
              <a:defRPr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Неподготовленная, спонтанная речь</a:t>
            </a:r>
          </a:p>
          <a:p>
            <a:pPr marL="650875" indent="-514350">
              <a:defRPr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Монолог + диалог</a:t>
            </a:r>
          </a:p>
          <a:p>
            <a:pPr marL="650875" indent="-514350">
              <a:defRPr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 типы речи (описание, повествование, рассуждение)</a:t>
            </a:r>
          </a:p>
          <a:p>
            <a:pPr marL="650875" indent="-514350">
              <a:defRPr/>
            </a:pPr>
            <a:endParaRPr lang="ru-RU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395288" y="1"/>
            <a:ext cx="8229600" cy="134076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Говорение 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как форма допуска к ОГЭ в 9 классе</a:t>
            </a: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0" y="1556792"/>
            <a:ext cx="8748464" cy="4968552"/>
          </a:xfrm>
        </p:spPr>
        <p:txBody>
          <a:bodyPr>
            <a:normAutofit fontScale="92500" lnSpcReduction="20000"/>
          </a:bodyPr>
          <a:lstStyle/>
          <a:p>
            <a:pPr marL="650875" indent="-514350" algn="ctr">
              <a:buFont typeface="Wingdings 2" pitchFamily="18" charset="2"/>
              <a:buNone/>
              <a:defRPr/>
            </a:pPr>
            <a:r>
              <a:rPr lang="ru-RU" sz="35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Типология заданий:</a:t>
            </a:r>
          </a:p>
          <a:p>
            <a:pPr marL="650875" indent="-514350" algn="ctr">
              <a:buFont typeface="Wingdings 2" pitchFamily="18" charset="2"/>
              <a:buNone/>
              <a:defRPr/>
            </a:pPr>
            <a:endParaRPr lang="ru-RU" sz="3500" b="1" u="sng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650875" indent="-514350">
              <a:buFont typeface="Courier New" pitchFamily="49" charset="0"/>
              <a:buChar char="o"/>
              <a:defRPr/>
            </a:pPr>
            <a:r>
              <a:rPr lang="ru-RU" sz="2800" b="1" dirty="0" smtClean="0"/>
              <a:t>Выразительное чтение вслух</a:t>
            </a:r>
          </a:p>
          <a:p>
            <a:pPr marL="650875" indent="-514350">
              <a:buFont typeface="Courier New" pitchFamily="49" charset="0"/>
              <a:buChar char="o"/>
              <a:defRPr/>
            </a:pPr>
            <a:r>
              <a:rPr lang="ru-RU" sz="2800" b="1" dirty="0" smtClean="0"/>
              <a:t>Монологическое высказывание с элементом диалога </a:t>
            </a:r>
            <a:r>
              <a:rPr lang="ru-RU" sz="2800" dirty="0" smtClean="0"/>
              <a:t>(</a:t>
            </a:r>
            <a:r>
              <a:rPr lang="ru-RU" sz="2800" i="1" dirty="0" smtClean="0"/>
              <a:t>Опишите фотографию. </a:t>
            </a:r>
            <a:r>
              <a:rPr lang="ru-RU" sz="28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Расскажите о своём посещении музея, которое запомнилось больше всего)</a:t>
            </a:r>
          </a:p>
          <a:p>
            <a:pPr marL="650875" indent="-514350">
              <a:buFont typeface="Courier New" pitchFamily="49" charset="0"/>
              <a:buChar char="o"/>
              <a:defRPr/>
            </a:pPr>
            <a:r>
              <a:rPr lang="ru-RU" sz="2800" b="1" dirty="0" smtClean="0"/>
              <a:t>Диалог в парах </a:t>
            </a:r>
            <a:r>
              <a:rPr lang="ru-RU" sz="2800" dirty="0" smtClean="0"/>
              <a:t>(</a:t>
            </a:r>
            <a:r>
              <a:rPr lang="ru-RU" sz="28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Обсудите, нужна ли в школе форма?</a:t>
            </a:r>
            <a:r>
              <a:rPr lang="ru-RU" sz="2800" dirty="0" smtClean="0"/>
              <a:t>)</a:t>
            </a:r>
            <a:endParaRPr lang="ru-RU" sz="2800" i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650875" indent="-514350">
              <a:buFont typeface="Courier New" pitchFamily="49" charset="0"/>
              <a:buChar char="o"/>
              <a:defRPr/>
            </a:pPr>
            <a:r>
              <a:rPr lang="ru-RU" sz="2800" b="1" dirty="0" smtClean="0"/>
              <a:t>Условный диалог. Интервью </a:t>
            </a:r>
            <a:r>
              <a:rPr lang="ru-RU" sz="2800" dirty="0" smtClean="0"/>
              <a:t>(</a:t>
            </a:r>
            <a:r>
              <a:rPr lang="ru-RU" sz="28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Примите участие в интервью. Вам необходимо ответить на пять вопросов.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8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Пожалуйста, дайте полные ответы на вопросы</a:t>
            </a:r>
            <a:r>
              <a:rPr lang="ru-RU" sz="2800" dirty="0" smtClean="0"/>
              <a:t>) </a:t>
            </a:r>
            <a:endParaRPr lang="ru-RU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46513" y="2927353"/>
            <a:ext cx="220662" cy="2878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03341" y="2927386"/>
            <a:ext cx="288925" cy="613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20918" y="2736852"/>
            <a:ext cx="306387" cy="1439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46513" y="2927353"/>
            <a:ext cx="220662" cy="2878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20918" y="2736852"/>
            <a:ext cx="306387" cy="1439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150535" name="Rectangle 1"/>
          <p:cNvSpPr>
            <a:spLocks noChangeArrowheads="1"/>
          </p:cNvSpPr>
          <p:nvPr/>
        </p:nvSpPr>
        <p:spPr bwMode="auto">
          <a:xfrm>
            <a:off x="3508381" y="148750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srgbClr val="2E3192"/>
              </a:solidFill>
              <a:latin typeface="Cambria" pitchFamily="18" charset="0"/>
              <a:cs typeface="Arial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719566" y="3056468"/>
            <a:ext cx="1400175" cy="1185333"/>
          </a:xfrm>
          <a:prstGeom prst="roundRect">
            <a:avLst>
              <a:gd name="adj" fmla="val 0"/>
            </a:avLst>
          </a:prstGeom>
          <a:solidFill>
            <a:schemeClr val="accent5">
              <a:lumMod val="75000"/>
              <a:alpha val="49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dirty="0">
                <a:solidFill>
                  <a:srgbClr val="2E31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ВПР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51520" y="1972733"/>
            <a:ext cx="2847290" cy="1847851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>
                <a:solidFill>
                  <a:srgbClr val="FF0000"/>
                </a:solidFill>
                <a:latin typeface="Cambria" pitchFamily="18" charset="0"/>
              </a:rPr>
              <a:t>НЕ ЕГЭ!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>
                <a:solidFill>
                  <a:srgbClr val="2E3192"/>
                </a:solidFill>
                <a:latin typeface="Cambria" pitchFamily="18" charset="0"/>
              </a:rPr>
              <a:t>Вместо КИМ – варианты проверочной работы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>
                <a:solidFill>
                  <a:srgbClr val="2E3192"/>
                </a:solidFill>
                <a:latin typeface="Cambria" pitchFamily="18" charset="0"/>
              </a:rPr>
              <a:t>Вместо демоверсии – образец проверочной работы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>
                <a:solidFill>
                  <a:srgbClr val="2E3192"/>
                </a:solidFill>
                <a:latin typeface="Cambria" pitchFamily="18" charset="0"/>
              </a:rPr>
              <a:t>Нет заданий с выбором ответа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51520" y="3994152"/>
            <a:ext cx="2828230" cy="1312333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>
                <a:solidFill>
                  <a:srgbClr val="2E3192"/>
                </a:solidFill>
                <a:latin typeface="Cambria" pitchFamily="18" charset="0"/>
              </a:rPr>
              <a:t>Русский язык 4 класс – </a:t>
            </a:r>
            <a:br>
              <a:rPr lang="ru-RU" sz="1400" b="1" dirty="0">
                <a:solidFill>
                  <a:srgbClr val="2E3192"/>
                </a:solidFill>
                <a:latin typeface="Cambria" pitchFamily="18" charset="0"/>
              </a:rPr>
            </a:br>
            <a:r>
              <a:rPr lang="ru-RU" sz="1400" b="1" dirty="0">
                <a:solidFill>
                  <a:srgbClr val="2E3192"/>
                </a:solidFill>
                <a:latin typeface="Cambria" pitchFamily="18" charset="0"/>
              </a:rPr>
              <a:t>на основе диктанта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>
                <a:solidFill>
                  <a:srgbClr val="2E3192"/>
                </a:solidFill>
                <a:latin typeface="Cambria" pitchFamily="18" charset="0"/>
              </a:rPr>
              <a:t>Оценка предметных результатов в соответствии с ФГОС, оценка УУД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795963" y="4870486"/>
            <a:ext cx="2952501" cy="1534583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>
                <a:solidFill>
                  <a:srgbClr val="2E3192"/>
                </a:solidFill>
                <a:latin typeface="Cambria" pitchFamily="18" charset="0"/>
              </a:rPr>
              <a:t>Оценивание работ на основе стандартизированных критериев, интеграция проекта с системой повышения квалификации в вопросах оценивания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795963" y="3477720"/>
            <a:ext cx="2880493" cy="1248833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>
                <a:solidFill>
                  <a:srgbClr val="2E3192"/>
                </a:solidFill>
                <a:latin typeface="Cambria" pitchFamily="18" charset="0"/>
              </a:rPr>
              <a:t>Использование банков заданий, построенных с учетом опыта российских и международных оценочных процедур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51520" y="5446187"/>
            <a:ext cx="2871103" cy="952500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>
                <a:solidFill>
                  <a:srgbClr val="2E3192"/>
                </a:solidFill>
                <a:latin typeface="Cambria" pitchFamily="18" charset="0"/>
              </a:rPr>
              <a:t>Предоставление школам единых вариантов и критериев оценивания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795963" y="1767420"/>
            <a:ext cx="2880493" cy="1566333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>
                <a:solidFill>
                  <a:srgbClr val="2E3192"/>
                </a:solidFill>
                <a:latin typeface="Cambria" pitchFamily="18" charset="0"/>
              </a:rPr>
              <a:t>Доступность для всех школ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>
                <a:solidFill>
                  <a:srgbClr val="2E3192"/>
                </a:solidFill>
                <a:latin typeface="Cambria" pitchFamily="18" charset="0"/>
              </a:rPr>
              <a:t>Возможность провести на уровне региона. Возможность получить сводные результаты на федеральном уровне</a:t>
            </a:r>
          </a:p>
        </p:txBody>
      </p:sp>
      <p:sp>
        <p:nvSpPr>
          <p:cNvPr id="18" name="Стрелка вправо 17"/>
          <p:cNvSpPr/>
          <p:nvPr/>
        </p:nvSpPr>
        <p:spPr>
          <a:xfrm>
            <a:off x="5302250" y="3270251"/>
            <a:ext cx="331788" cy="768349"/>
          </a:xfrm>
          <a:prstGeom prst="rightArrow">
            <a:avLst/>
          </a:prstGeom>
          <a:solidFill>
            <a:schemeClr val="accent5">
              <a:lumMod val="75000"/>
              <a:alpha val="49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19" name="Стрелка вправо 18"/>
          <p:cNvSpPr/>
          <p:nvPr/>
        </p:nvSpPr>
        <p:spPr>
          <a:xfrm rot="16200000">
            <a:off x="4207193" y="2272013"/>
            <a:ext cx="442383" cy="576263"/>
          </a:xfrm>
          <a:prstGeom prst="rightArrow">
            <a:avLst/>
          </a:prstGeom>
          <a:solidFill>
            <a:schemeClr val="accent5">
              <a:lumMod val="75000"/>
              <a:alpha val="49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20" name="Стрелка вправо 19"/>
          <p:cNvSpPr/>
          <p:nvPr/>
        </p:nvSpPr>
        <p:spPr>
          <a:xfrm rot="5400000">
            <a:off x="4208780" y="4452145"/>
            <a:ext cx="442383" cy="576262"/>
          </a:xfrm>
          <a:prstGeom prst="rightArrow">
            <a:avLst/>
          </a:prstGeom>
          <a:solidFill>
            <a:schemeClr val="accent5">
              <a:lumMod val="75000"/>
              <a:alpha val="49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21" name="Стрелка вправо 20"/>
          <p:cNvSpPr/>
          <p:nvPr/>
        </p:nvSpPr>
        <p:spPr>
          <a:xfrm rot="10800000">
            <a:off x="3206750" y="3270251"/>
            <a:ext cx="330200" cy="768349"/>
          </a:xfrm>
          <a:prstGeom prst="rightArrow">
            <a:avLst/>
          </a:prstGeom>
          <a:solidFill>
            <a:schemeClr val="accent5">
              <a:lumMod val="75000"/>
              <a:alpha val="49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83568" y="0"/>
            <a:ext cx="7488831" cy="1629835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srgbClr val="FF0000"/>
                </a:solidFill>
                <a:latin typeface="Cambria" pitchFamily="18" charset="0"/>
              </a:rPr>
              <a:t>Совершенствование механизмов развития общероссийской системы оценки качества образования </a:t>
            </a:r>
            <a:r>
              <a:rPr lang="ru-RU" sz="2800" b="1" dirty="0" smtClean="0">
                <a:solidFill>
                  <a:srgbClr val="FF0000"/>
                </a:solidFill>
                <a:latin typeface="Cambria" pitchFamily="18" charset="0"/>
              </a:rPr>
              <a:t>путём</a:t>
            </a:r>
            <a:endParaRPr lang="ru-RU" sz="2800" b="1" dirty="0">
              <a:solidFill>
                <a:srgbClr val="FF000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733448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187508" y="2660878"/>
            <a:ext cx="288925" cy="613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47864" y="165100"/>
            <a:ext cx="7488237" cy="1015663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000" b="1" dirty="0" smtClean="0">
                <a:solidFill>
                  <a:srgbClr val="2D3E93"/>
                </a:solidFill>
                <a:latin typeface="Cambria" pitchFamily="18" charset="0"/>
              </a:rPr>
              <a:t>Оценочные процедуры по диагностике качества национального образования </a:t>
            </a:r>
            <a:endParaRPr lang="ru-RU" sz="3000" b="1" dirty="0">
              <a:solidFill>
                <a:srgbClr val="2D3E93"/>
              </a:solidFill>
              <a:latin typeface="Cambria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="" xmlns:p14="http://schemas.microsoft.com/office/powerpoint/2010/main" val="625717220"/>
              </p:ext>
            </p:extLst>
          </p:nvPr>
        </p:nvGraphicFramePr>
        <p:xfrm>
          <a:off x="1" y="1397000"/>
          <a:ext cx="9036100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37447331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3568" y="38"/>
            <a:ext cx="8280920" cy="1015663"/>
          </a:xfrm>
          <a:prstGeom prst="rect">
            <a:avLst/>
          </a:prstGeom>
          <a:solidFill>
            <a:schemeClr val="bg1">
              <a:alpha val="13000"/>
            </a:schemeClr>
          </a:solidFill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000" b="1" dirty="0" smtClean="0">
                <a:solidFill>
                  <a:srgbClr val="FF0000"/>
                </a:solidFill>
                <a:latin typeface="Cambria" pitchFamily="18" charset="0"/>
              </a:rPr>
              <a:t>Исследование компетенций учителей русского языка </a:t>
            </a:r>
            <a:r>
              <a:rPr lang="ru-RU" sz="3000" b="1" i="1" dirty="0" smtClean="0">
                <a:solidFill>
                  <a:srgbClr val="FF0000"/>
                </a:solidFill>
                <a:latin typeface="Cambria" pitchFamily="18" charset="0"/>
              </a:rPr>
              <a:t>(апрель-май 2016 года)</a:t>
            </a:r>
            <a:endParaRPr lang="ru-RU" sz="3000" b="1" i="1" dirty="0">
              <a:solidFill>
                <a:srgbClr val="FF0000"/>
              </a:solidFill>
              <a:latin typeface="Cambria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="" xmlns:p14="http://schemas.microsoft.com/office/powerpoint/2010/main" val="3921178917"/>
              </p:ext>
            </p:extLst>
          </p:nvPr>
        </p:nvGraphicFramePr>
        <p:xfrm>
          <a:off x="323528" y="1196752"/>
          <a:ext cx="842493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2915816" y="3140968"/>
            <a:ext cx="3816424" cy="11521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FF0000"/>
                </a:solidFill>
                <a:latin typeface="Cambria" pitchFamily="18" charset="0"/>
              </a:rPr>
              <a:t>Основные блоки работ</a:t>
            </a:r>
            <a:endParaRPr lang="ru-RU" sz="2400" b="1" i="1" dirty="0">
              <a:solidFill>
                <a:srgbClr val="FF000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64644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99592" y="28"/>
            <a:ext cx="7704856" cy="1015663"/>
          </a:xfrm>
          <a:prstGeom prst="rect">
            <a:avLst/>
          </a:prstGeom>
          <a:solidFill>
            <a:schemeClr val="bg1">
              <a:alpha val="13000"/>
            </a:schemeClr>
          </a:solidFill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000" b="1" dirty="0" smtClean="0">
                <a:solidFill>
                  <a:srgbClr val="2D3E93"/>
                </a:solidFill>
                <a:latin typeface="Cambria" pitchFamily="18" charset="0"/>
              </a:rPr>
              <a:t>Открытый банк оценочных средств </a:t>
            </a:r>
          </a:p>
          <a:p>
            <a:pPr algn="ctr">
              <a:defRPr/>
            </a:pPr>
            <a:r>
              <a:rPr lang="ru-RU" sz="3000" b="1" dirty="0" smtClean="0">
                <a:solidFill>
                  <a:srgbClr val="2D3E93"/>
                </a:solidFill>
                <a:latin typeface="Cambria" pitchFamily="18" charset="0"/>
              </a:rPr>
              <a:t>по русскому языку</a:t>
            </a:r>
            <a:endParaRPr lang="ru-RU" sz="3000" b="1" dirty="0">
              <a:solidFill>
                <a:srgbClr val="2D3E93"/>
              </a:solidFill>
              <a:latin typeface="Cambria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172148"/>
            <a:ext cx="3312368" cy="381642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2E3192"/>
                </a:solidFill>
                <a:latin typeface="Cambria" pitchFamily="18" charset="0"/>
              </a:rPr>
              <a:t>ВПР</a:t>
            </a:r>
          </a:p>
          <a:p>
            <a:pPr algn="ctr"/>
            <a:r>
              <a:rPr lang="ru-RU" sz="2800" b="1" dirty="0" smtClean="0">
                <a:solidFill>
                  <a:srgbClr val="2E3192"/>
                </a:solidFill>
                <a:latin typeface="Cambria" pitchFamily="18" charset="0"/>
              </a:rPr>
              <a:t>НИКО</a:t>
            </a:r>
          </a:p>
          <a:p>
            <a:pPr algn="ctr"/>
            <a:r>
              <a:rPr lang="ru-RU" sz="2800" b="1" dirty="0" smtClean="0">
                <a:solidFill>
                  <a:srgbClr val="2E3192"/>
                </a:solidFill>
                <a:latin typeface="Cambria" pitchFamily="18" charset="0"/>
              </a:rPr>
              <a:t>ОГЭ</a:t>
            </a:r>
          </a:p>
          <a:p>
            <a:pPr algn="ctr"/>
            <a:r>
              <a:rPr lang="ru-RU" sz="2800" b="1" dirty="0" smtClean="0">
                <a:solidFill>
                  <a:srgbClr val="2E3192"/>
                </a:solidFill>
                <a:latin typeface="Cambria" pitchFamily="18" charset="0"/>
              </a:rPr>
              <a:t>Исследование компетенций учителей</a:t>
            </a:r>
            <a:endParaRPr lang="ru-RU" sz="2800" b="1" dirty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7062365" y="835811"/>
            <a:ext cx="1686099" cy="44891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2800" b="1" dirty="0" smtClean="0">
                <a:solidFill>
                  <a:srgbClr val="2E3192"/>
                </a:solidFill>
                <a:latin typeface="Cambria" pitchFamily="18" charset="0"/>
              </a:rPr>
              <a:t>Банк</a:t>
            </a:r>
          </a:p>
          <a:p>
            <a:pPr algn="ctr"/>
            <a:r>
              <a:rPr lang="ru-RU" sz="2800" b="1" dirty="0" smtClean="0">
                <a:solidFill>
                  <a:srgbClr val="2E3192"/>
                </a:solidFill>
                <a:latin typeface="Cambria" pitchFamily="18" charset="0"/>
              </a:rPr>
              <a:t> оценочных средств</a:t>
            </a:r>
            <a:endParaRPr lang="ru-RU" sz="2800" b="1" dirty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5" name="Двойная стрелка влево/вправо 4"/>
          <p:cNvSpPr/>
          <p:nvPr/>
        </p:nvSpPr>
        <p:spPr>
          <a:xfrm>
            <a:off x="4051950" y="1052735"/>
            <a:ext cx="2689448" cy="1106403"/>
          </a:xfrm>
          <a:prstGeom prst="left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2E3192"/>
                </a:solidFill>
                <a:latin typeface="Cambria" pitchFamily="18" charset="0"/>
              </a:rPr>
              <a:t>Требования ФГОС</a:t>
            </a:r>
          </a:p>
        </p:txBody>
      </p:sp>
      <p:sp>
        <p:nvSpPr>
          <p:cNvPr id="10" name="Двойная стрелка влево/вправо 9"/>
          <p:cNvSpPr/>
          <p:nvPr/>
        </p:nvSpPr>
        <p:spPr>
          <a:xfrm>
            <a:off x="3707904" y="2132856"/>
            <a:ext cx="3240360" cy="1944216"/>
          </a:xfrm>
          <a:prstGeom prst="left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700" dirty="0">
                <a:solidFill>
                  <a:srgbClr val="2E3192"/>
                </a:solidFill>
                <a:latin typeface="Cambria" pitchFamily="18" charset="0"/>
              </a:rPr>
              <a:t>Конструирование заданий + </a:t>
            </a:r>
            <a:r>
              <a:rPr lang="ru-RU" sz="1700" dirty="0" err="1">
                <a:solidFill>
                  <a:srgbClr val="2E3192"/>
                </a:solidFill>
                <a:latin typeface="Cambria" pitchFamily="18" charset="0"/>
              </a:rPr>
              <a:t>тестологические</a:t>
            </a:r>
            <a:r>
              <a:rPr lang="ru-RU" sz="1700" dirty="0">
                <a:solidFill>
                  <a:srgbClr val="2E3192"/>
                </a:solidFill>
                <a:latin typeface="Cambria" pitchFamily="18" charset="0"/>
              </a:rPr>
              <a:t> нормы</a:t>
            </a:r>
          </a:p>
        </p:txBody>
      </p:sp>
      <p:sp>
        <p:nvSpPr>
          <p:cNvPr id="11" name="Двойная стрелка влево/вправо 10"/>
          <p:cNvSpPr/>
          <p:nvPr/>
        </p:nvSpPr>
        <p:spPr>
          <a:xfrm>
            <a:off x="3896235" y="4077072"/>
            <a:ext cx="3071630" cy="1512168"/>
          </a:xfrm>
          <a:prstGeom prst="left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2E3192"/>
                </a:solidFill>
                <a:latin typeface="Cambria" pitchFamily="18" charset="0"/>
              </a:rPr>
              <a:t>Оценка образовательных достижений</a:t>
            </a:r>
            <a:endParaRPr lang="ru-RU" dirty="0">
              <a:solidFill>
                <a:srgbClr val="2E3192"/>
              </a:solidFill>
              <a:latin typeface="Cambria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51520" y="5589241"/>
            <a:ext cx="8424936" cy="1268760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Cambria" pitchFamily="18" charset="0"/>
              </a:rPr>
              <a:t>Формирование единого образовательного пространства в Российской Федерации</a:t>
            </a:r>
            <a:endParaRPr lang="ru-RU" sz="2400" b="1" dirty="0">
              <a:solidFill>
                <a:srgbClr val="FF0000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509135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979712" y="0"/>
            <a:ext cx="6840760" cy="407707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Совершенствование процедур контроля и оценки качества </a:t>
            </a:r>
            <a:br>
              <a:rPr lang="ru-RU" sz="3200" dirty="0" smtClean="0"/>
            </a:br>
            <a:r>
              <a:rPr lang="ru-RU" sz="3200" dirty="0" smtClean="0"/>
              <a:t>филологического образования 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2800" i="1" dirty="0" smtClean="0"/>
              <a:t>(по материалам семинаров ФИПИ, 20-21.09.2016, г. Москва)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286000" y="4581128"/>
            <a:ext cx="6172200" cy="1944216"/>
          </a:xfrm>
        </p:spPr>
        <p:txBody>
          <a:bodyPr>
            <a:normAutofit/>
          </a:bodyPr>
          <a:lstStyle/>
          <a:p>
            <a:pPr algn="r"/>
            <a:r>
              <a:rPr lang="ru-RU" altLang="ru-RU" sz="2400" i="1" dirty="0" smtClean="0">
                <a:solidFill>
                  <a:srgbClr val="FF0000"/>
                </a:solidFill>
              </a:rPr>
              <a:t>ВОЛОДИНА Е.Н.</a:t>
            </a:r>
            <a:r>
              <a:rPr lang="ru-RU" altLang="ru-RU" sz="2400" dirty="0" smtClean="0">
                <a:solidFill>
                  <a:srgbClr val="FF0000"/>
                </a:solidFill>
              </a:rPr>
              <a:t>,</a:t>
            </a:r>
          </a:p>
          <a:p>
            <a:pPr algn="r"/>
            <a:r>
              <a:rPr lang="ru-RU" altLang="ru-RU" sz="2400" i="1" dirty="0" smtClean="0">
                <a:solidFill>
                  <a:srgbClr val="FF0000"/>
                </a:solidFill>
              </a:rPr>
              <a:t>к.ф.н., доцент кафедры социально-гуманитарных дисциплин ТОГИРРО, </a:t>
            </a:r>
          </a:p>
          <a:p>
            <a:pPr algn="r"/>
            <a:r>
              <a:rPr lang="ru-RU" altLang="ru-RU" sz="1700" i="1" dirty="0" smtClean="0">
                <a:solidFill>
                  <a:schemeClr val="accent6">
                    <a:lumMod val="50000"/>
                  </a:schemeClr>
                </a:solidFill>
              </a:rPr>
              <a:t>8-904-875-73-59</a:t>
            </a:r>
          </a:p>
          <a:p>
            <a:pPr algn="r"/>
            <a:r>
              <a:rPr lang="en-US" altLang="ru-RU" sz="1700" i="1" dirty="0" smtClean="0">
                <a:solidFill>
                  <a:schemeClr val="accent6">
                    <a:lumMod val="50000"/>
                  </a:schemeClr>
                </a:solidFill>
              </a:rPr>
              <a:t>elena_mayak_@mail.ru</a:t>
            </a:r>
            <a:r>
              <a:rPr lang="ru-RU" altLang="ru-RU" sz="1700" i="1" dirty="0" smtClean="0">
                <a:solidFill>
                  <a:schemeClr val="bg2"/>
                </a:solidFill>
              </a:rPr>
              <a:t> </a:t>
            </a:r>
            <a:endParaRPr lang="ru-RU" altLang="ru-RU" sz="1700" dirty="0" smtClean="0">
              <a:solidFill>
                <a:schemeClr val="bg2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26876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Тенденция к цементированию национального образования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63272" cy="4873752"/>
          </a:xfrm>
        </p:spPr>
        <p:txBody>
          <a:bodyPr/>
          <a:lstStyle/>
          <a:p>
            <a:pPr>
              <a:buNone/>
            </a:pPr>
            <a:endParaRPr lang="ru-RU" sz="2800" b="1" dirty="0" smtClean="0">
              <a:solidFill>
                <a:schemeClr val="accent3"/>
              </a:solidFill>
            </a:endParaRPr>
          </a:p>
          <a:p>
            <a:pPr>
              <a:buFont typeface="Courier New" pitchFamily="49" charset="0"/>
              <a:buChar char="o"/>
            </a:pPr>
            <a:r>
              <a:rPr lang="ru-RU" sz="3200" dirty="0" smtClean="0"/>
              <a:t>ФГОС</a:t>
            </a:r>
          </a:p>
          <a:p>
            <a:pPr>
              <a:buFont typeface="Courier New" pitchFamily="49" charset="0"/>
              <a:buChar char="o"/>
            </a:pPr>
            <a:r>
              <a:rPr lang="ru-RU" sz="3200" dirty="0" smtClean="0"/>
              <a:t>единое образовательное пространство</a:t>
            </a:r>
          </a:p>
          <a:p>
            <a:pPr>
              <a:buFont typeface="Courier New" pitchFamily="49" charset="0"/>
              <a:buChar char="o"/>
            </a:pPr>
            <a:r>
              <a:rPr lang="ru-RU" sz="3200" dirty="0" smtClean="0"/>
              <a:t>ЕГЭ</a:t>
            </a:r>
            <a:r>
              <a:rPr lang="en-US" sz="3200" dirty="0" smtClean="0"/>
              <a:t> </a:t>
            </a:r>
            <a:endParaRPr lang="ru-RU" sz="3200" dirty="0" smtClean="0"/>
          </a:p>
          <a:p>
            <a:pPr>
              <a:buFont typeface="Courier New" pitchFamily="49" charset="0"/>
              <a:buChar char="o"/>
            </a:pPr>
            <a:r>
              <a:rPr lang="ru-RU" sz="3200" dirty="0" smtClean="0"/>
              <a:t>единые учебники</a:t>
            </a:r>
          </a:p>
          <a:p>
            <a:pPr>
              <a:buFont typeface="Courier New" pitchFamily="49" charset="0"/>
              <a:buChar char="o"/>
            </a:pPr>
            <a:r>
              <a:rPr lang="ru-RU" sz="3200" dirty="0" smtClean="0"/>
              <a:t>единые УМК</a:t>
            </a:r>
          </a:p>
          <a:p>
            <a:pPr>
              <a:buFont typeface="Courier New" pitchFamily="49" charset="0"/>
              <a:buChar char="o"/>
            </a:pPr>
            <a:r>
              <a:rPr lang="ru-RU" sz="3200" dirty="0" smtClean="0"/>
              <a:t>единый инструментарий оценки качества обучения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388" y="1412776"/>
            <a:ext cx="4608512" cy="38164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ctr">
              <a:defRPr/>
            </a:pPr>
            <a:r>
              <a:rPr lang="ru-RU" sz="2400" b="1" dirty="0"/>
              <a:t>Цели:</a:t>
            </a:r>
          </a:p>
          <a:p>
            <a:pPr marL="285750" indent="-285750" algn="just">
              <a:defRPr/>
            </a:pPr>
            <a:r>
              <a:rPr lang="ru-RU" sz="2200" dirty="0"/>
              <a:t>формирование</a:t>
            </a:r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ru-RU" sz="2200" dirty="0"/>
              <a:t> </a:t>
            </a:r>
            <a:r>
              <a:rPr lang="ru-RU" sz="2200" dirty="0">
                <a:solidFill>
                  <a:schemeClr val="tx1"/>
                </a:solidFill>
              </a:rPr>
              <a:t>самосознания обучающегося, умения мыслить и доказывать свою позицию</a:t>
            </a:r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ru-RU" sz="2200" dirty="0">
                <a:solidFill>
                  <a:schemeClr val="tx1"/>
                </a:solidFill>
              </a:rPr>
              <a:t>читательской культуры (рассуждение с опорой на самостоятельно выбранные произведения отечественной и мировой литературы)</a:t>
            </a:r>
          </a:p>
          <a:p>
            <a:pPr marL="285750" indent="-285750" algn="l">
              <a:buFont typeface="Arial" pitchFamily="34" charset="0"/>
              <a:buChar char="•"/>
              <a:defRPr/>
            </a:pPr>
            <a:r>
              <a:rPr lang="ru-RU" sz="2200" dirty="0">
                <a:solidFill>
                  <a:schemeClr val="tx1"/>
                </a:solidFill>
              </a:rPr>
              <a:t>речевой культуры</a:t>
            </a:r>
          </a:p>
        </p:txBody>
      </p:sp>
      <p:sp>
        <p:nvSpPr>
          <p:cNvPr id="4099" name="Rectangle 2"/>
          <p:cNvSpPr txBox="1">
            <a:spLocks noChangeArrowheads="1"/>
          </p:cNvSpPr>
          <p:nvPr/>
        </p:nvSpPr>
        <p:spPr bwMode="auto">
          <a:xfrm>
            <a:off x="1196975" y="188913"/>
            <a:ext cx="7561263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altLang="ru-RU" sz="2400" b="1">
                <a:solidFill>
                  <a:schemeClr val="bg1"/>
                </a:solidFill>
              </a:rPr>
              <a:t>Цели и задачи проведения  итогового сочинения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3529" y="332656"/>
            <a:ext cx="8136904" cy="646331"/>
          </a:xfrm>
          <a:prstGeom prst="rect">
            <a:avLst/>
          </a:prstGeom>
          <a:solidFill>
            <a:schemeClr val="accent1">
              <a:lumMod val="9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altLang="ru-RU" sz="3600" b="1" dirty="0" smtClean="0">
                <a:solidFill>
                  <a:schemeClr val="bg1"/>
                </a:solidFill>
              </a:rPr>
              <a:t>Итоговое сочинение</a:t>
            </a:r>
            <a:endParaRPr lang="ru-RU" altLang="ru-RU" sz="36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48263" y="1268760"/>
            <a:ext cx="3384177" cy="4299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ctr">
              <a:defRPr/>
            </a:pPr>
            <a:r>
              <a:rPr lang="ru-RU" altLang="ru-RU" sz="2400" b="1" dirty="0"/>
              <a:t>Задачи: </a:t>
            </a:r>
          </a:p>
          <a:p>
            <a:pPr marL="285750" indent="-285750" algn="just">
              <a:defRPr/>
            </a:pPr>
            <a:r>
              <a:rPr lang="ru-RU" altLang="ru-RU" sz="2200" dirty="0"/>
              <a:t>обеспечение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altLang="ru-RU" sz="2200" u="sng" dirty="0">
                <a:solidFill>
                  <a:schemeClr val="tx1"/>
                </a:solidFill>
              </a:rPr>
              <a:t>допуска  к ГИА </a:t>
            </a:r>
            <a:r>
              <a:rPr lang="ru-RU" altLang="ru-RU" sz="2200" dirty="0">
                <a:solidFill>
                  <a:schemeClr val="tx1"/>
                </a:solidFill>
              </a:rPr>
              <a:t>(оценка школой: «зачет-незачет»)</a:t>
            </a:r>
            <a:endParaRPr lang="ru-RU" sz="2200" dirty="0">
              <a:solidFill>
                <a:schemeClr val="tx1"/>
              </a:solidFill>
            </a:endParaRPr>
          </a:p>
          <a:p>
            <a:pPr marL="285750" indent="-285750" algn="just">
              <a:defRPr/>
            </a:pPr>
            <a:endParaRPr lang="ru-RU" altLang="ru-RU" sz="2200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altLang="ru-RU" sz="2200" u="sng" dirty="0">
                <a:solidFill>
                  <a:schemeClr val="tx1"/>
                </a:solidFill>
              </a:rPr>
              <a:t>форма индивидуальных достижений </a:t>
            </a:r>
            <a:r>
              <a:rPr lang="ru-RU" altLang="ru-RU" sz="2200" dirty="0">
                <a:solidFill>
                  <a:schemeClr val="tx1"/>
                </a:solidFill>
              </a:rPr>
              <a:t>абитуриентов (оценка вуза: до 10 баллов к ЕГЭ)</a:t>
            </a:r>
            <a:endParaRPr lang="ru-RU" sz="2200" dirty="0">
              <a:solidFill>
                <a:schemeClr val="tx1"/>
              </a:solidFill>
            </a:endParaRPr>
          </a:p>
        </p:txBody>
      </p:sp>
      <p:sp>
        <p:nvSpPr>
          <p:cNvPr id="4102" name="TextBox 52"/>
          <p:cNvSpPr txBox="1">
            <a:spLocks noChangeArrowheads="1"/>
          </p:cNvSpPr>
          <p:nvPr/>
        </p:nvSpPr>
        <p:spPr bwMode="auto">
          <a:xfrm>
            <a:off x="900113" y="5732463"/>
            <a:ext cx="80645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ru-RU" sz="2000" b="1" dirty="0">
                <a:hlinkClick r:id="rId2"/>
              </a:rPr>
              <a:t>http://fipi.ru/ege-i-gve-11/itogovoe-sochinenie</a:t>
            </a:r>
            <a:endParaRPr lang="ru-RU" altLang="ru-RU" sz="2000" b="1" dirty="0"/>
          </a:p>
          <a:p>
            <a:r>
              <a:rPr lang="ru-RU" altLang="ru-RU" sz="2000" b="1" dirty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3" y="-243409"/>
            <a:ext cx="8352928" cy="1440161"/>
          </a:xfrm>
        </p:spPr>
        <p:txBody>
          <a:bodyPr>
            <a:normAutofit/>
          </a:bodyPr>
          <a:lstStyle/>
          <a:p>
            <a:pPr algn="ctr"/>
            <a:r>
              <a:rPr lang="ru-RU" altLang="ru-RU" sz="2400" b="1" dirty="0" smtClean="0">
                <a:solidFill>
                  <a:srgbClr val="FF0000"/>
                </a:solidFill>
              </a:rPr>
              <a:t>Результаты итогового сочинения </a:t>
            </a:r>
            <a:br>
              <a:rPr lang="ru-RU" altLang="ru-RU" sz="2400" b="1" dirty="0" smtClean="0">
                <a:solidFill>
                  <a:srgbClr val="FF0000"/>
                </a:solidFill>
              </a:rPr>
            </a:br>
            <a:r>
              <a:rPr lang="ru-RU" altLang="ru-RU" sz="2400" b="1" dirty="0" smtClean="0">
                <a:solidFill>
                  <a:srgbClr val="FF0000"/>
                </a:solidFill>
              </a:rPr>
              <a:t>2015-2016 </a:t>
            </a:r>
            <a:r>
              <a:rPr lang="ru-RU" altLang="ru-RU" sz="2400" b="1" dirty="0" err="1" smtClean="0">
                <a:solidFill>
                  <a:srgbClr val="FF0000"/>
                </a:solidFill>
              </a:rPr>
              <a:t>уч.г</a:t>
            </a:r>
            <a:r>
              <a:rPr lang="ru-RU" altLang="ru-RU" sz="2400" b="1" dirty="0" smtClean="0">
                <a:solidFill>
                  <a:srgbClr val="FF0000"/>
                </a:solidFill>
              </a:rPr>
              <a:t>.</a:t>
            </a:r>
            <a:br>
              <a:rPr lang="ru-RU" altLang="ru-RU" sz="2400" b="1" dirty="0" smtClean="0">
                <a:solidFill>
                  <a:srgbClr val="FF0000"/>
                </a:solidFill>
              </a:rPr>
            </a:br>
            <a:r>
              <a:rPr lang="ru-RU" altLang="ru-RU" sz="1600" b="1" i="1" dirty="0" smtClean="0">
                <a:solidFill>
                  <a:srgbClr val="FF0000"/>
                </a:solidFill>
              </a:rPr>
              <a:t>(сводные результаты по всем субъектам российской федерации)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772816"/>
            <a:ext cx="8136904" cy="4680372"/>
          </a:xfrm>
        </p:spPr>
        <p:txBody>
          <a:bodyPr>
            <a:normAutofit fontScale="92500" lnSpcReduction="20000"/>
          </a:bodyPr>
          <a:lstStyle/>
          <a:p>
            <a:pPr algn="ctr">
              <a:buFontTx/>
              <a:buNone/>
              <a:defRPr/>
            </a:pPr>
            <a:r>
              <a:rPr lang="ru-RU" altLang="ru-RU" b="1" dirty="0" smtClean="0"/>
              <a:t>Данные с учетом всех этапов проведения </a:t>
            </a:r>
          </a:p>
          <a:p>
            <a:pPr algn="ctr">
              <a:buFontTx/>
              <a:buNone/>
              <a:defRPr/>
            </a:pPr>
            <a:r>
              <a:rPr lang="ru-RU" altLang="ru-RU" b="1" dirty="0" smtClean="0"/>
              <a:t>итогового сочинения:</a:t>
            </a:r>
          </a:p>
          <a:p>
            <a:pPr algn="just">
              <a:buFont typeface="Courier New" pitchFamily="49" charset="0"/>
              <a:buChar char="o"/>
              <a:defRPr/>
            </a:pPr>
            <a:r>
              <a:rPr lang="ru-RU" sz="1800" dirty="0" smtClean="0"/>
              <a:t>Из участников сочинения, выпускников текущего года и прошлых лет, </a:t>
            </a:r>
            <a:r>
              <a:rPr lang="ru-RU" sz="1800" b="1" dirty="0" smtClean="0">
                <a:solidFill>
                  <a:srgbClr val="FF0000"/>
                </a:solidFill>
              </a:rPr>
              <a:t>зачет получили 97% писавших</a:t>
            </a:r>
          </a:p>
          <a:p>
            <a:pPr algn="just">
              <a:buFont typeface="Courier New" pitchFamily="49" charset="0"/>
              <a:buChar char="o"/>
              <a:defRPr/>
            </a:pPr>
            <a:endParaRPr lang="ru-RU" sz="1800" b="1" dirty="0" smtClean="0">
              <a:solidFill>
                <a:srgbClr val="FF0000"/>
              </a:solidFill>
            </a:endParaRPr>
          </a:p>
          <a:p>
            <a:pPr algn="ctr">
              <a:buFontTx/>
              <a:buNone/>
              <a:defRPr/>
            </a:pPr>
            <a:r>
              <a:rPr lang="ru-RU" b="1" dirty="0" smtClean="0"/>
              <a:t>Из выпускников текущего года:</a:t>
            </a:r>
          </a:p>
          <a:p>
            <a:pPr algn="just">
              <a:defRPr/>
            </a:pPr>
            <a:r>
              <a:rPr lang="ru-RU" sz="1800" dirty="0" smtClean="0"/>
              <a:t>зачет </a:t>
            </a:r>
            <a:r>
              <a:rPr lang="ru-RU" sz="1800" dirty="0" smtClean="0">
                <a:solidFill>
                  <a:srgbClr val="FF0000"/>
                </a:solidFill>
              </a:rPr>
              <a:t>с первого раза </a:t>
            </a:r>
            <a:r>
              <a:rPr lang="ru-RU" sz="1800" dirty="0" smtClean="0"/>
              <a:t>получили </a:t>
            </a:r>
            <a:r>
              <a:rPr lang="ru-RU" sz="1800" dirty="0" smtClean="0">
                <a:solidFill>
                  <a:srgbClr val="FF0000"/>
                </a:solidFill>
              </a:rPr>
              <a:t>более 90% участников</a:t>
            </a:r>
            <a:r>
              <a:rPr lang="ru-RU" sz="1800" dirty="0" smtClean="0"/>
              <a:t>; </a:t>
            </a:r>
          </a:p>
          <a:p>
            <a:pPr algn="just">
              <a:defRPr/>
            </a:pPr>
            <a:r>
              <a:rPr lang="ru-RU" sz="1800" dirty="0" smtClean="0"/>
              <a:t>зачет </a:t>
            </a:r>
            <a:r>
              <a:rPr lang="ru-RU" sz="1800" dirty="0" smtClean="0">
                <a:solidFill>
                  <a:srgbClr val="FF0000"/>
                </a:solidFill>
              </a:rPr>
              <a:t>не с первого раза </a:t>
            </a:r>
            <a:r>
              <a:rPr lang="ru-RU" sz="1800" dirty="0" smtClean="0"/>
              <a:t>получили </a:t>
            </a:r>
            <a:r>
              <a:rPr lang="ru-RU" sz="1800" dirty="0" smtClean="0">
                <a:solidFill>
                  <a:srgbClr val="FF0000"/>
                </a:solidFill>
              </a:rPr>
              <a:t>2% участников</a:t>
            </a:r>
            <a:r>
              <a:rPr lang="ru-RU" sz="1800" dirty="0" smtClean="0"/>
              <a:t>; </a:t>
            </a:r>
          </a:p>
          <a:p>
            <a:pPr algn="just">
              <a:defRPr/>
            </a:pPr>
            <a:r>
              <a:rPr lang="ru-RU" sz="1800" dirty="0" smtClean="0">
                <a:solidFill>
                  <a:srgbClr val="FF0000"/>
                </a:solidFill>
              </a:rPr>
              <a:t>не допущены к ГИА </a:t>
            </a:r>
            <a:r>
              <a:rPr lang="ru-RU" sz="1800" dirty="0" smtClean="0"/>
              <a:t>по причине получения «незачета» </a:t>
            </a:r>
            <a:r>
              <a:rPr lang="ru-RU" sz="1800" dirty="0" smtClean="0">
                <a:solidFill>
                  <a:srgbClr val="FF0000"/>
                </a:solidFill>
              </a:rPr>
              <a:t>1% участников</a:t>
            </a:r>
          </a:p>
          <a:p>
            <a:pPr algn="just">
              <a:defRPr/>
            </a:pPr>
            <a:endParaRPr lang="ru-RU" sz="1800" dirty="0" smtClean="0"/>
          </a:p>
          <a:p>
            <a:pPr>
              <a:buFontTx/>
              <a:buNone/>
              <a:defRPr/>
            </a:pPr>
            <a:r>
              <a:rPr lang="ru-RU" b="1" dirty="0" smtClean="0">
                <a:solidFill>
                  <a:srgbClr val="FF0000"/>
                </a:solidFill>
              </a:rPr>
              <a:t>Предпочтения в темах:</a:t>
            </a:r>
          </a:p>
          <a:p>
            <a:pPr indent="0" algn="just">
              <a:buFontTx/>
              <a:buNone/>
              <a:defRPr/>
            </a:pPr>
            <a:r>
              <a:rPr lang="ru-RU" sz="1800" dirty="0" smtClean="0"/>
              <a:t>«Любовь» - 51%; </a:t>
            </a:r>
          </a:p>
          <a:p>
            <a:pPr indent="0" algn="just">
              <a:buFontTx/>
              <a:buNone/>
              <a:defRPr/>
            </a:pPr>
            <a:r>
              <a:rPr lang="ru-RU" sz="1800" dirty="0" smtClean="0"/>
              <a:t>«Путь» - 16% ; «Дом» - 15%; </a:t>
            </a:r>
          </a:p>
          <a:p>
            <a:pPr indent="0" algn="just">
              <a:buFontTx/>
              <a:buNone/>
              <a:defRPr/>
            </a:pPr>
            <a:r>
              <a:rPr lang="ru-RU" sz="1800" dirty="0" smtClean="0"/>
              <a:t>«Год литературы» - 13%; </a:t>
            </a:r>
          </a:p>
          <a:p>
            <a:pPr indent="0" algn="just">
              <a:buFontTx/>
              <a:buNone/>
              <a:defRPr/>
            </a:pPr>
            <a:r>
              <a:rPr lang="ru-RU" sz="1800" dirty="0" smtClean="0"/>
              <a:t>«Время» - 5%</a:t>
            </a:r>
            <a:endParaRPr lang="ru-RU" altLang="ru-RU" sz="1800" dirty="0" smtClean="0"/>
          </a:p>
          <a:p>
            <a:pPr algn="just">
              <a:defRPr/>
            </a:pPr>
            <a:endParaRPr lang="ru-RU" sz="1800" dirty="0" smtClean="0"/>
          </a:p>
          <a:p>
            <a:pPr>
              <a:buFontTx/>
              <a:buNone/>
              <a:defRPr/>
            </a:pPr>
            <a:endParaRPr lang="ru-RU" sz="2000" dirty="0" smtClean="0"/>
          </a:p>
          <a:p>
            <a:pPr marL="173038" indent="268288">
              <a:lnSpc>
                <a:spcPct val="80000"/>
              </a:lnSpc>
              <a:buFontTx/>
              <a:buNone/>
              <a:defRPr/>
            </a:pPr>
            <a:endParaRPr lang="ru-RU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4"/>
          <p:cNvSpPr txBox="1">
            <a:spLocks noChangeArrowheads="1"/>
          </p:cNvSpPr>
          <p:nvPr/>
        </p:nvSpPr>
        <p:spPr bwMode="auto">
          <a:xfrm>
            <a:off x="1933576" y="179388"/>
            <a:ext cx="487067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400" b="1" dirty="0">
                <a:solidFill>
                  <a:srgbClr val="FFFFFF"/>
                </a:solidFill>
              </a:rPr>
              <a:t>Типичные ошибки выпускников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400" b="1" dirty="0">
                <a:solidFill>
                  <a:srgbClr val="FFFFFF"/>
                </a:solidFill>
              </a:rPr>
              <a:t>в содержании и структуре итоговых сочинений</a:t>
            </a:r>
          </a:p>
        </p:txBody>
      </p:sp>
      <p:sp>
        <p:nvSpPr>
          <p:cNvPr id="4100" name="TextBox 5"/>
          <p:cNvSpPr txBox="1">
            <a:spLocks noChangeArrowheads="1"/>
          </p:cNvSpPr>
          <p:nvPr/>
        </p:nvSpPr>
        <p:spPr bwMode="auto">
          <a:xfrm>
            <a:off x="1763688" y="2348881"/>
            <a:ext cx="7128792" cy="4278094"/>
          </a:xfrm>
          <a:prstGeom prst="rect">
            <a:avLst/>
          </a:pr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285750" indent="-28575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Courier New" pitchFamily="49" charset="0"/>
              <a:buChar char="o"/>
            </a:pPr>
            <a:r>
              <a:rPr lang="ru-RU" altLang="ru-RU" sz="1700" b="1" dirty="0">
                <a:solidFill>
                  <a:srgbClr val="000000"/>
                </a:solidFill>
              </a:rPr>
              <a:t>Недостаточное внимание к формулировке темы, ракурсу постановки проблемы в заданном вопросе, </a:t>
            </a:r>
            <a:r>
              <a:rPr lang="ru-RU" altLang="ru-RU" sz="1700" b="1" dirty="0" smtClean="0">
                <a:solidFill>
                  <a:srgbClr val="000000"/>
                </a:solidFill>
              </a:rPr>
              <a:t>расширение </a:t>
            </a:r>
            <a:r>
              <a:rPr lang="ru-RU" altLang="ru-RU" sz="1700" b="1" dirty="0">
                <a:solidFill>
                  <a:srgbClr val="000000"/>
                </a:solidFill>
              </a:rPr>
              <a:t>темы до уровня тематического направления;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Courier New" pitchFamily="49" charset="0"/>
              <a:buChar char="o"/>
            </a:pPr>
            <a:r>
              <a:rPr lang="ru-RU" altLang="ru-RU" sz="1700" b="1" dirty="0">
                <a:solidFill>
                  <a:srgbClr val="000000"/>
                </a:solidFill>
              </a:rPr>
              <a:t>Н</a:t>
            </a:r>
            <a:r>
              <a:rPr lang="ru-RU" altLang="ru-RU" sz="1700" b="1" dirty="0" smtClean="0">
                <a:solidFill>
                  <a:srgbClr val="000000"/>
                </a:solidFill>
              </a:rPr>
              <a:t>еумение </a:t>
            </a:r>
            <a:r>
              <a:rPr lang="ru-RU" altLang="ru-RU" sz="1700" b="1" dirty="0">
                <a:solidFill>
                  <a:srgbClr val="000000"/>
                </a:solidFill>
              </a:rPr>
              <a:t>выявить ключевые слова </a:t>
            </a:r>
            <a:r>
              <a:rPr lang="ru-RU" altLang="ru-RU" sz="1700" b="1" dirty="0" smtClean="0">
                <a:solidFill>
                  <a:srgbClr val="000000"/>
                </a:solidFill>
              </a:rPr>
              <a:t>темы, </a:t>
            </a:r>
            <a:r>
              <a:rPr lang="ru-RU" altLang="ru-RU" sz="1700" b="1" dirty="0">
                <a:solidFill>
                  <a:srgbClr val="000000"/>
                </a:solidFill>
              </a:rPr>
              <a:t>подобрать к своим тезисам верную аргументацию;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Courier New" pitchFamily="49" charset="0"/>
              <a:buChar char="o"/>
            </a:pPr>
            <a:r>
              <a:rPr lang="ru-RU" altLang="ru-RU" sz="1700" b="1" dirty="0" smtClean="0">
                <a:solidFill>
                  <a:srgbClr val="000000"/>
                </a:solidFill>
              </a:rPr>
              <a:t>Непонимание </a:t>
            </a:r>
            <a:r>
              <a:rPr lang="ru-RU" altLang="ru-RU" sz="1700" b="1" dirty="0">
                <a:solidFill>
                  <a:srgbClr val="000000"/>
                </a:solidFill>
              </a:rPr>
              <a:t>терминов и нравственно-психологических понятий в формулировке темы;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Courier New" pitchFamily="49" charset="0"/>
              <a:buChar char="o"/>
            </a:pPr>
            <a:r>
              <a:rPr lang="ru-RU" altLang="ru-RU" sz="1700" b="1" dirty="0" smtClean="0">
                <a:solidFill>
                  <a:srgbClr val="000000"/>
                </a:solidFill>
              </a:rPr>
              <a:t>Неумение </a:t>
            </a:r>
            <a:r>
              <a:rPr lang="ru-RU" altLang="ru-RU" sz="1700" b="1" dirty="0">
                <a:solidFill>
                  <a:srgbClr val="000000"/>
                </a:solidFill>
              </a:rPr>
              <a:t>сформулировать главную </a:t>
            </a:r>
            <a:r>
              <a:rPr lang="ru-RU" altLang="ru-RU" sz="1700" b="1" dirty="0" smtClean="0">
                <a:solidFill>
                  <a:srgbClr val="000000"/>
                </a:solidFill>
              </a:rPr>
              <a:t>мысль и доказать ее;</a:t>
            </a:r>
            <a:endParaRPr lang="ru-RU" altLang="ru-RU" sz="1700" b="1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Courier New" pitchFamily="49" charset="0"/>
              <a:buChar char="o"/>
            </a:pPr>
            <a:r>
              <a:rPr lang="ru-RU" altLang="ru-RU" sz="1700" b="1" dirty="0" smtClean="0">
                <a:solidFill>
                  <a:srgbClr val="000000"/>
                </a:solidFill>
              </a:rPr>
              <a:t>Ошибки </a:t>
            </a:r>
            <a:r>
              <a:rPr lang="ru-RU" altLang="ru-RU" sz="1700" b="1" dirty="0">
                <a:solidFill>
                  <a:srgbClr val="000000"/>
                </a:solidFill>
              </a:rPr>
              <a:t>в подборе литературного материала для аргументации  мыслей;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Courier New" pitchFamily="49" charset="0"/>
              <a:buChar char="o"/>
            </a:pPr>
            <a:r>
              <a:rPr lang="ru-RU" altLang="ru-RU" sz="1700" b="1" dirty="0" smtClean="0">
                <a:solidFill>
                  <a:srgbClr val="000000"/>
                </a:solidFill>
              </a:rPr>
              <a:t>Отсутствие </a:t>
            </a:r>
            <a:r>
              <a:rPr lang="ru-RU" altLang="ru-RU" sz="1700" b="1" dirty="0">
                <a:solidFill>
                  <a:srgbClr val="000000"/>
                </a:solidFill>
              </a:rPr>
              <a:t>смысловых связей между основными частями сочинения;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Courier New" pitchFamily="49" charset="0"/>
              <a:buChar char="o"/>
            </a:pPr>
            <a:r>
              <a:rPr lang="ru-RU" altLang="ru-RU" sz="1700" b="1" dirty="0" smtClean="0">
                <a:solidFill>
                  <a:srgbClr val="000000"/>
                </a:solidFill>
              </a:rPr>
              <a:t>Непродуманность </a:t>
            </a:r>
            <a:r>
              <a:rPr lang="ru-RU" altLang="ru-RU" sz="1700" b="1" dirty="0">
                <a:solidFill>
                  <a:srgbClr val="000000"/>
                </a:solidFill>
              </a:rPr>
              <a:t>структуры и композиции сочинения, наличие логических и речевых ошибок;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Courier New" pitchFamily="49" charset="0"/>
              <a:buChar char="o"/>
            </a:pPr>
            <a:r>
              <a:rPr lang="ru-RU" altLang="ru-RU" sz="1700" b="1" dirty="0">
                <a:solidFill>
                  <a:srgbClr val="000000"/>
                </a:solidFill>
              </a:rPr>
              <a:t>О</a:t>
            </a:r>
            <a:r>
              <a:rPr lang="ru-RU" altLang="ru-RU" sz="1700" b="1" dirty="0" smtClean="0">
                <a:solidFill>
                  <a:srgbClr val="000000"/>
                </a:solidFill>
              </a:rPr>
              <a:t>шибки </a:t>
            </a:r>
            <a:r>
              <a:rPr lang="ru-RU" altLang="ru-RU" sz="1700" b="1" dirty="0">
                <a:solidFill>
                  <a:srgbClr val="000000"/>
                </a:solidFill>
              </a:rPr>
              <a:t>в процессе редактирования, переписывания и проверки сочинения.</a:t>
            </a:r>
          </a:p>
        </p:txBody>
      </p:sp>
      <p:pic>
        <p:nvPicPr>
          <p:cNvPr id="4101" name="Picture 4" descr="http://www.b-port.com/mediafiles/items/2011/04/60458/2e9da2620bd10682c2f5e61d7adbf7e8_X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04664"/>
            <a:ext cx="1891903" cy="189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954540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3" y="-459431"/>
            <a:ext cx="8352928" cy="1728192"/>
          </a:xfrm>
        </p:spPr>
        <p:txBody>
          <a:bodyPr>
            <a:normAutofit/>
          </a:bodyPr>
          <a:lstStyle/>
          <a:p>
            <a:pPr algn="ctr"/>
            <a:r>
              <a:rPr lang="ru-RU" altLang="ru-RU" sz="2400" b="1" dirty="0" smtClean="0">
                <a:solidFill>
                  <a:srgbClr val="FF0000"/>
                </a:solidFill>
              </a:rPr>
              <a:t>Результаты итогового сочинения </a:t>
            </a:r>
            <a:br>
              <a:rPr lang="ru-RU" altLang="ru-RU" sz="2400" b="1" dirty="0" smtClean="0">
                <a:solidFill>
                  <a:srgbClr val="FF0000"/>
                </a:solidFill>
              </a:rPr>
            </a:br>
            <a:r>
              <a:rPr lang="ru-RU" altLang="ru-RU" sz="2400" b="1" dirty="0" smtClean="0">
                <a:solidFill>
                  <a:srgbClr val="FF0000"/>
                </a:solidFill>
              </a:rPr>
              <a:t>2015-2016 </a:t>
            </a:r>
            <a:r>
              <a:rPr lang="ru-RU" altLang="ru-RU" sz="2400" b="1" dirty="0" err="1" smtClean="0">
                <a:solidFill>
                  <a:srgbClr val="FF0000"/>
                </a:solidFill>
              </a:rPr>
              <a:t>уч.г</a:t>
            </a:r>
            <a:r>
              <a:rPr lang="ru-RU" altLang="ru-RU" sz="2400" b="1" dirty="0" smtClean="0">
                <a:solidFill>
                  <a:srgbClr val="FF0000"/>
                </a:solidFill>
              </a:rPr>
              <a:t>.</a:t>
            </a:r>
            <a:br>
              <a:rPr lang="ru-RU" altLang="ru-RU" sz="2400" b="1" dirty="0" smtClean="0">
                <a:solidFill>
                  <a:srgbClr val="FF0000"/>
                </a:solidFill>
              </a:rPr>
            </a:br>
            <a:r>
              <a:rPr lang="ru-RU" altLang="ru-RU" sz="1600" b="1" i="1" dirty="0" smtClean="0">
                <a:solidFill>
                  <a:srgbClr val="FF0000"/>
                </a:solidFill>
              </a:rPr>
              <a:t>(сводные результаты по всем субъектам российской федерации)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12777"/>
            <a:ext cx="8496944" cy="5904656"/>
          </a:xfrm>
        </p:spPr>
        <p:txBody>
          <a:bodyPr>
            <a:normAutofit fontScale="85000" lnSpcReduction="20000"/>
          </a:bodyPr>
          <a:lstStyle/>
          <a:p>
            <a:pPr algn="ctr">
              <a:buFontTx/>
              <a:buNone/>
              <a:defRPr/>
            </a:pPr>
            <a:r>
              <a:rPr lang="ru-RU" altLang="ru-RU" sz="3500" b="1" u="sng" dirty="0" smtClean="0">
                <a:solidFill>
                  <a:srgbClr val="FF0000"/>
                </a:solidFill>
              </a:rPr>
              <a:t>«Незачет»:</a:t>
            </a:r>
          </a:p>
          <a:p>
            <a:pPr algn="just">
              <a:buFontTx/>
              <a:buNone/>
              <a:defRPr/>
            </a:pPr>
            <a:endParaRPr lang="ru-RU" altLang="ru-RU" sz="3500" b="1" dirty="0" smtClean="0">
              <a:solidFill>
                <a:srgbClr val="FF0000"/>
              </a:solidFill>
            </a:endParaRPr>
          </a:p>
          <a:p>
            <a:pPr algn="just">
              <a:buFont typeface="Courier New" pitchFamily="49" charset="0"/>
              <a:buChar char="o"/>
              <a:defRPr/>
            </a:pPr>
            <a:r>
              <a:rPr lang="ru-RU" altLang="ru-RU" b="1" dirty="0" smtClean="0"/>
              <a:t> </a:t>
            </a:r>
            <a:r>
              <a:rPr lang="ru-RU" altLang="ru-RU" sz="2500" dirty="0" smtClean="0"/>
              <a:t>по требованию 1 (</a:t>
            </a:r>
            <a:r>
              <a:rPr lang="ru-RU" altLang="ru-RU" sz="2500" b="1" i="1" dirty="0" smtClean="0"/>
              <a:t>Объем сочинения</a:t>
            </a:r>
            <a:r>
              <a:rPr lang="ru-RU" altLang="ru-RU" sz="2500" dirty="0" smtClean="0"/>
              <a:t>) и требованию 2 (</a:t>
            </a:r>
            <a:r>
              <a:rPr lang="ru-RU" altLang="ru-RU" sz="2500" b="1" i="1" dirty="0" smtClean="0"/>
              <a:t>Самостоятельность написания сочинения</a:t>
            </a:r>
            <a:r>
              <a:rPr lang="ru-RU" altLang="ru-RU" sz="2500" dirty="0" smtClean="0"/>
              <a:t>) - </a:t>
            </a:r>
            <a:r>
              <a:rPr lang="ru-RU" altLang="ru-RU" sz="2500" dirty="0" smtClean="0">
                <a:solidFill>
                  <a:srgbClr val="FF0000"/>
                </a:solidFill>
              </a:rPr>
              <a:t>о</a:t>
            </a:r>
            <a:r>
              <a:rPr lang="ru-RU" sz="2500" dirty="0" smtClean="0">
                <a:solidFill>
                  <a:srgbClr val="FF0000"/>
                </a:solidFill>
              </a:rPr>
              <a:t>коло 1%</a:t>
            </a:r>
          </a:p>
          <a:p>
            <a:pPr algn="just">
              <a:buFont typeface="Courier New" pitchFamily="49" charset="0"/>
              <a:buChar char="o"/>
              <a:defRPr/>
            </a:pPr>
            <a:endParaRPr lang="ru-RU" sz="2500" dirty="0" smtClean="0">
              <a:solidFill>
                <a:srgbClr val="FF0000"/>
              </a:solidFill>
            </a:endParaRPr>
          </a:p>
          <a:p>
            <a:pPr algn="just">
              <a:buFont typeface="Courier New" pitchFamily="49" charset="0"/>
              <a:buChar char="o"/>
              <a:defRPr/>
            </a:pPr>
            <a:r>
              <a:rPr lang="ru-RU" altLang="ru-RU" sz="2500" dirty="0" smtClean="0"/>
              <a:t>по критерию </a:t>
            </a:r>
            <a:r>
              <a:rPr lang="ru-RU" altLang="ru-RU" sz="2500" b="1" dirty="0" smtClean="0">
                <a:solidFill>
                  <a:srgbClr val="FF0000"/>
                </a:solidFill>
              </a:rPr>
              <a:t>1</a:t>
            </a:r>
            <a:r>
              <a:rPr lang="ru-RU" altLang="ru-RU" sz="2500" dirty="0" smtClean="0"/>
              <a:t> (</a:t>
            </a:r>
            <a:r>
              <a:rPr lang="ru-RU" altLang="ru-RU" sz="2500" b="1" i="1" dirty="0" smtClean="0"/>
              <a:t>Соответствие теме</a:t>
            </a:r>
            <a:r>
              <a:rPr lang="ru-RU" altLang="ru-RU" sz="2500" dirty="0" smtClean="0"/>
              <a:t>) – </a:t>
            </a:r>
            <a:r>
              <a:rPr lang="ru-RU" altLang="ru-RU" sz="2500" dirty="0" smtClean="0">
                <a:solidFill>
                  <a:srgbClr val="FF0000"/>
                </a:solidFill>
              </a:rPr>
              <a:t>2,4</a:t>
            </a:r>
            <a:r>
              <a:rPr lang="ru-RU" sz="2500" dirty="0" smtClean="0">
                <a:solidFill>
                  <a:srgbClr val="FF0000"/>
                </a:solidFill>
              </a:rPr>
              <a:t>%</a:t>
            </a:r>
          </a:p>
          <a:p>
            <a:pPr algn="just">
              <a:buFont typeface="Courier New" pitchFamily="49" charset="0"/>
              <a:buChar char="o"/>
              <a:defRPr/>
            </a:pPr>
            <a:endParaRPr lang="ru-RU" sz="2500" dirty="0" smtClean="0">
              <a:solidFill>
                <a:srgbClr val="FF0000"/>
              </a:solidFill>
            </a:endParaRPr>
          </a:p>
          <a:p>
            <a:pPr algn="just">
              <a:buFont typeface="Courier New" pitchFamily="49" charset="0"/>
              <a:buChar char="o"/>
              <a:defRPr/>
            </a:pPr>
            <a:r>
              <a:rPr lang="ru-RU" altLang="ru-RU" sz="2500" dirty="0" smtClean="0"/>
              <a:t>по критерию </a:t>
            </a:r>
            <a:r>
              <a:rPr lang="ru-RU" altLang="ru-RU" sz="2500" b="1" dirty="0" smtClean="0">
                <a:solidFill>
                  <a:srgbClr val="FF0000"/>
                </a:solidFill>
              </a:rPr>
              <a:t>2</a:t>
            </a:r>
            <a:r>
              <a:rPr lang="ru-RU" altLang="ru-RU" sz="2500" dirty="0" smtClean="0"/>
              <a:t> (</a:t>
            </a:r>
            <a:r>
              <a:rPr lang="ru-RU" altLang="ru-RU" sz="2500" b="1" i="1" dirty="0" smtClean="0"/>
              <a:t>Аргументация. Привлечение литературного материала</a:t>
            </a:r>
            <a:r>
              <a:rPr lang="ru-RU" altLang="ru-RU" sz="2500" dirty="0" smtClean="0"/>
              <a:t>) – </a:t>
            </a:r>
            <a:r>
              <a:rPr lang="ru-RU" altLang="ru-RU" sz="2500" dirty="0" smtClean="0">
                <a:solidFill>
                  <a:srgbClr val="FF0000"/>
                </a:solidFill>
              </a:rPr>
              <a:t>2,8</a:t>
            </a:r>
            <a:r>
              <a:rPr lang="ru-RU" sz="2500" dirty="0" smtClean="0">
                <a:solidFill>
                  <a:srgbClr val="FF0000"/>
                </a:solidFill>
              </a:rPr>
              <a:t>%</a:t>
            </a:r>
          </a:p>
          <a:p>
            <a:pPr algn="just">
              <a:buFont typeface="Courier New" pitchFamily="49" charset="0"/>
              <a:buChar char="o"/>
              <a:defRPr/>
            </a:pPr>
            <a:endParaRPr lang="ru-RU" sz="2500" dirty="0" smtClean="0">
              <a:solidFill>
                <a:srgbClr val="FF0000"/>
              </a:solidFill>
            </a:endParaRPr>
          </a:p>
          <a:p>
            <a:pPr algn="just">
              <a:buFont typeface="Courier New" pitchFamily="49" charset="0"/>
              <a:buChar char="o"/>
              <a:defRPr/>
            </a:pPr>
            <a:r>
              <a:rPr lang="ru-RU" altLang="ru-RU" sz="2500" dirty="0" smtClean="0"/>
              <a:t>по критерию </a:t>
            </a:r>
            <a:r>
              <a:rPr lang="ru-RU" altLang="ru-RU" sz="2500" b="1" dirty="0" smtClean="0">
                <a:solidFill>
                  <a:srgbClr val="FF0000"/>
                </a:solidFill>
              </a:rPr>
              <a:t>3</a:t>
            </a:r>
            <a:r>
              <a:rPr lang="ru-RU" altLang="ru-RU" sz="2500" dirty="0" smtClean="0"/>
              <a:t> (</a:t>
            </a:r>
            <a:r>
              <a:rPr lang="ru-RU" altLang="ru-RU" sz="2500" b="1" i="1" dirty="0" smtClean="0"/>
              <a:t>Композиция и логика рассуждения</a:t>
            </a:r>
            <a:r>
              <a:rPr lang="ru-RU" altLang="ru-RU" sz="2500" dirty="0" smtClean="0"/>
              <a:t>) – </a:t>
            </a:r>
            <a:r>
              <a:rPr lang="ru-RU" altLang="ru-RU" sz="2500" dirty="0" smtClean="0">
                <a:solidFill>
                  <a:srgbClr val="FF0000"/>
                </a:solidFill>
              </a:rPr>
              <a:t>11</a:t>
            </a:r>
            <a:r>
              <a:rPr lang="ru-RU" sz="2500" dirty="0" smtClean="0">
                <a:solidFill>
                  <a:srgbClr val="FF0000"/>
                </a:solidFill>
              </a:rPr>
              <a:t>%</a:t>
            </a:r>
          </a:p>
          <a:p>
            <a:pPr algn="just">
              <a:buFont typeface="Courier New" pitchFamily="49" charset="0"/>
              <a:buChar char="o"/>
              <a:defRPr/>
            </a:pPr>
            <a:endParaRPr lang="ru-RU" sz="2500" dirty="0" smtClean="0">
              <a:solidFill>
                <a:srgbClr val="FF0000"/>
              </a:solidFill>
            </a:endParaRPr>
          </a:p>
          <a:p>
            <a:pPr algn="just">
              <a:buFont typeface="Courier New" pitchFamily="49" charset="0"/>
              <a:buChar char="o"/>
              <a:defRPr/>
            </a:pPr>
            <a:r>
              <a:rPr lang="ru-RU" altLang="ru-RU" sz="2500" dirty="0" smtClean="0"/>
              <a:t>по критерию </a:t>
            </a:r>
            <a:r>
              <a:rPr lang="ru-RU" altLang="ru-RU" sz="2500" b="1" dirty="0" smtClean="0">
                <a:solidFill>
                  <a:srgbClr val="FF0000"/>
                </a:solidFill>
              </a:rPr>
              <a:t>4</a:t>
            </a:r>
            <a:r>
              <a:rPr lang="ru-RU" altLang="ru-RU" sz="2500" dirty="0" smtClean="0"/>
              <a:t> (</a:t>
            </a:r>
            <a:r>
              <a:rPr lang="ru-RU" altLang="ru-RU" sz="2500" b="1" i="1" dirty="0" smtClean="0"/>
              <a:t>Качество письменной речи</a:t>
            </a:r>
            <a:r>
              <a:rPr lang="ru-RU" altLang="ru-RU" sz="2500" dirty="0" smtClean="0"/>
              <a:t>) – </a:t>
            </a:r>
            <a:r>
              <a:rPr lang="ru-RU" altLang="ru-RU" sz="2500" dirty="0" smtClean="0">
                <a:solidFill>
                  <a:srgbClr val="FF0000"/>
                </a:solidFill>
              </a:rPr>
              <a:t>21</a:t>
            </a:r>
            <a:r>
              <a:rPr lang="ru-RU" sz="2500" dirty="0" smtClean="0">
                <a:solidFill>
                  <a:srgbClr val="FF0000"/>
                </a:solidFill>
              </a:rPr>
              <a:t>%</a:t>
            </a:r>
          </a:p>
          <a:p>
            <a:pPr algn="just">
              <a:buFont typeface="Courier New" pitchFamily="49" charset="0"/>
              <a:buChar char="o"/>
              <a:defRPr/>
            </a:pPr>
            <a:endParaRPr lang="ru-RU" sz="2500" dirty="0" smtClean="0">
              <a:solidFill>
                <a:srgbClr val="FF0000"/>
              </a:solidFill>
            </a:endParaRPr>
          </a:p>
          <a:p>
            <a:pPr algn="just">
              <a:buFont typeface="Courier New" pitchFamily="49" charset="0"/>
              <a:buChar char="o"/>
              <a:defRPr/>
            </a:pPr>
            <a:r>
              <a:rPr lang="ru-RU" altLang="ru-RU" sz="2500" dirty="0" smtClean="0"/>
              <a:t>по критерию </a:t>
            </a:r>
            <a:r>
              <a:rPr lang="ru-RU" altLang="ru-RU" sz="2500" b="1" dirty="0" smtClean="0">
                <a:solidFill>
                  <a:srgbClr val="FF0000"/>
                </a:solidFill>
              </a:rPr>
              <a:t>5</a:t>
            </a:r>
            <a:r>
              <a:rPr lang="ru-RU" altLang="ru-RU" sz="2500" dirty="0" smtClean="0"/>
              <a:t> (</a:t>
            </a:r>
            <a:r>
              <a:rPr lang="ru-RU" altLang="ru-RU" sz="2500" b="1" i="1" dirty="0" smtClean="0"/>
              <a:t>Грамотность</a:t>
            </a:r>
            <a:r>
              <a:rPr lang="ru-RU" altLang="ru-RU" sz="2500" dirty="0" smtClean="0"/>
              <a:t>) – </a:t>
            </a:r>
            <a:r>
              <a:rPr lang="ru-RU" altLang="ru-RU" sz="2500" dirty="0" smtClean="0">
                <a:solidFill>
                  <a:srgbClr val="FF0000"/>
                </a:solidFill>
              </a:rPr>
              <a:t>22,5</a:t>
            </a:r>
            <a:r>
              <a:rPr lang="ru-RU" sz="2500" dirty="0" smtClean="0">
                <a:solidFill>
                  <a:srgbClr val="FF0000"/>
                </a:solidFill>
              </a:rPr>
              <a:t>%</a:t>
            </a:r>
          </a:p>
          <a:p>
            <a:pPr algn="just">
              <a:buFont typeface="Courier New" pitchFamily="49" charset="0"/>
              <a:buChar char="o"/>
              <a:defRPr/>
            </a:pPr>
            <a:endParaRPr lang="ru-RU" sz="1800" b="1" dirty="0" smtClean="0">
              <a:solidFill>
                <a:srgbClr val="FF0000"/>
              </a:solidFill>
            </a:endParaRPr>
          </a:p>
          <a:p>
            <a:pPr>
              <a:buFontTx/>
              <a:buNone/>
              <a:defRPr/>
            </a:pPr>
            <a:endParaRPr lang="ru-RU" sz="2000" dirty="0" smtClean="0"/>
          </a:p>
          <a:p>
            <a:pPr marL="173038" indent="268288">
              <a:lnSpc>
                <a:spcPct val="80000"/>
              </a:lnSpc>
              <a:buFontTx/>
              <a:buNone/>
              <a:defRPr/>
            </a:pPr>
            <a:r>
              <a:rPr lang="ru-RU" sz="2000" dirty="0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3"/>
          <p:cNvSpPr txBox="1">
            <a:spLocks noChangeArrowheads="1"/>
          </p:cNvSpPr>
          <p:nvPr/>
        </p:nvSpPr>
        <p:spPr bwMode="auto">
          <a:xfrm>
            <a:off x="1619672" y="206375"/>
            <a:ext cx="525658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400" b="1" dirty="0">
                <a:solidFill>
                  <a:srgbClr val="FFFFFF"/>
                </a:solidFill>
              </a:rPr>
              <a:t>Пути предупреждения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400" b="1" dirty="0">
                <a:solidFill>
                  <a:srgbClr val="FFFFFF"/>
                </a:solidFill>
              </a:rPr>
              <a:t>типичных </a:t>
            </a:r>
            <a:r>
              <a:rPr lang="ru-RU" altLang="ru-RU" sz="2400" b="1" dirty="0" smtClean="0">
                <a:solidFill>
                  <a:srgbClr val="FFFFFF"/>
                </a:solidFill>
              </a:rPr>
              <a:t>ошибок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400" b="1" dirty="0" smtClean="0">
                <a:solidFill>
                  <a:srgbClr val="FFFFFF"/>
                </a:solidFill>
              </a:rPr>
              <a:t> </a:t>
            </a:r>
            <a:r>
              <a:rPr lang="ru-RU" altLang="ru-RU" sz="2400" b="1" dirty="0">
                <a:solidFill>
                  <a:srgbClr val="FFFFFF"/>
                </a:solidFill>
              </a:rPr>
              <a:t>в содержании </a:t>
            </a:r>
            <a:r>
              <a:rPr lang="ru-RU" altLang="ru-RU" sz="2400" b="1" dirty="0" smtClean="0">
                <a:solidFill>
                  <a:srgbClr val="FFFFFF"/>
                </a:solidFill>
              </a:rPr>
              <a:t>и структуре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2400" b="1" dirty="0" smtClean="0">
                <a:solidFill>
                  <a:srgbClr val="FFFFFF"/>
                </a:solidFill>
              </a:rPr>
              <a:t> </a:t>
            </a:r>
            <a:r>
              <a:rPr lang="ru-RU" altLang="ru-RU" sz="2400" b="1" dirty="0">
                <a:solidFill>
                  <a:srgbClr val="FFFFFF"/>
                </a:solidFill>
              </a:rPr>
              <a:t>итоговых сочинений</a:t>
            </a:r>
            <a:endParaRPr lang="ru-RU" altLang="ru-RU" sz="2400" dirty="0">
              <a:solidFill>
                <a:srgbClr val="FFFFFF"/>
              </a:solidFill>
            </a:endParaRPr>
          </a:p>
        </p:txBody>
      </p:sp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1835696" y="2647951"/>
            <a:ext cx="7056784" cy="4031873"/>
          </a:xfrm>
          <a:prstGeom prst="rect">
            <a:avLst/>
          </a:pr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457200" indent="-4572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altLang="ru-RU" sz="1600" b="1" dirty="0">
                <a:solidFill>
                  <a:srgbClr val="000000"/>
                </a:solidFill>
              </a:rPr>
              <a:t>Повышение квалификации учителей-словесников  по проблемам обучения итоговому сочинению, актуализация его специфики и отличий от традиционного сочинения по литературе.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altLang="ru-RU" sz="1600" b="1" dirty="0">
                <a:solidFill>
                  <a:srgbClr val="000000"/>
                </a:solidFill>
                <a:cs typeface="Arial" panose="020B0604020202020204" pitchFamily="34" charset="0"/>
              </a:rPr>
              <a:t>Определение приоритетных направлений методической работы по проблемам обучения итоговому сочинению.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altLang="ru-RU" sz="1600" b="1" dirty="0">
                <a:solidFill>
                  <a:srgbClr val="000000"/>
                </a:solidFill>
                <a:cs typeface="Arial" panose="020B0604020202020204" pitchFamily="34" charset="0"/>
              </a:rPr>
              <a:t>Усиление внимания к методике обучения итоговому сочинению:</a:t>
            </a:r>
          </a:p>
          <a:p>
            <a:pPr lvl="1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z="1600" b="1" dirty="0">
                <a:solidFill>
                  <a:srgbClr val="000000"/>
                </a:solidFill>
                <a:cs typeface="Arial" panose="020B0604020202020204" pitchFamily="34" charset="0"/>
              </a:rPr>
              <a:t>подготовка к итоговому сочинению в основной школе: анализ художественных, литературно-критических и публицистических текстов-образцов;</a:t>
            </a:r>
          </a:p>
          <a:p>
            <a:pPr lvl="1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z="1600" b="1" dirty="0">
                <a:solidFill>
                  <a:srgbClr val="000000"/>
                </a:solidFill>
              </a:rPr>
              <a:t>система обучения сочинению на публицистическую тему с привлечением литературных материалов;</a:t>
            </a:r>
          </a:p>
          <a:p>
            <a:pPr lvl="1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z="1600" b="1" dirty="0">
                <a:solidFill>
                  <a:srgbClr val="000000"/>
                </a:solidFill>
                <a:cs typeface="Arial" panose="020B0604020202020204" pitchFamily="34" charset="0"/>
              </a:rPr>
              <a:t>анализ готовых сочинений выпускников с  разных точек зрения;</a:t>
            </a:r>
          </a:p>
          <a:p>
            <a:pPr lvl="1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z="1600" b="1" dirty="0">
                <a:solidFill>
                  <a:srgbClr val="000000"/>
                </a:solidFill>
                <a:cs typeface="Arial" panose="020B0604020202020204" pitchFamily="34" charset="0"/>
              </a:rPr>
              <a:t>обучение редактированию собственных высказываний.</a:t>
            </a:r>
            <a:endParaRPr lang="ru-RU" altLang="ru-RU" sz="1600" b="1" dirty="0">
              <a:solidFill>
                <a:srgbClr val="000000"/>
              </a:solidFill>
            </a:endParaRPr>
          </a:p>
        </p:txBody>
      </p:sp>
      <p:pic>
        <p:nvPicPr>
          <p:cNvPr id="5124" name="Picture 2" descr="Картинка 328 из 89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32657"/>
            <a:ext cx="1896666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8513295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-315415"/>
            <a:ext cx="8352928" cy="1584176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alt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Распределение вузов по наличию </a:t>
            </a:r>
            <a:br>
              <a:rPr lang="ru-RU" alt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</a:br>
            <a:r>
              <a:rPr lang="ru-RU" alt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в правилах приема на 2015-2016 </a:t>
            </a:r>
            <a:r>
              <a:rPr lang="ru-RU" altLang="ru-RU" sz="1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уч.г</a:t>
            </a:r>
            <a:r>
              <a:rPr lang="ru-RU" alt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. информации об учете баллов </a:t>
            </a:r>
            <a:br>
              <a:rPr lang="ru-RU" alt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</a:br>
            <a:r>
              <a:rPr lang="ru-RU" alt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за итоговое сочинение</a:t>
            </a:r>
            <a:br>
              <a:rPr lang="ru-RU" alt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</a:br>
            <a:r>
              <a:rPr lang="ru-RU" alt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(</a:t>
            </a:r>
            <a:r>
              <a:rPr lang="ru-RU" altLang="ru-RU" sz="1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сводные данные по всем федеральным округам)</a:t>
            </a:r>
          </a:p>
        </p:txBody>
      </p:sp>
      <p:graphicFrame>
        <p:nvGraphicFramePr>
          <p:cNvPr id="1026" name="Диаграмма 3"/>
          <p:cNvGraphicFramePr>
            <a:graphicFrameLocks/>
          </p:cNvGraphicFramePr>
          <p:nvPr/>
        </p:nvGraphicFramePr>
        <p:xfrm>
          <a:off x="250825" y="1052513"/>
          <a:ext cx="8705850" cy="3773487"/>
        </p:xfrm>
        <a:graphic>
          <a:graphicData uri="http://schemas.openxmlformats.org/presentationml/2006/ole">
            <p:oleObj spid="_x0000_s1026" r:id="rId3" imgW="8705843" imgH="3773751" progId="Excel.Sheet.8">
              <p:embed/>
            </p:oleObj>
          </a:graphicData>
        </a:graphic>
      </p:graphicFrame>
      <p:graphicFrame>
        <p:nvGraphicFramePr>
          <p:cNvPr id="1027" name="Диаграмма 5"/>
          <p:cNvGraphicFramePr>
            <a:graphicFrameLocks/>
          </p:cNvGraphicFramePr>
          <p:nvPr/>
        </p:nvGraphicFramePr>
        <p:xfrm>
          <a:off x="-50800" y="4386263"/>
          <a:ext cx="6113463" cy="2522537"/>
        </p:xfrm>
        <a:graphic>
          <a:graphicData uri="http://schemas.openxmlformats.org/presentationml/2006/ole">
            <p:oleObj spid="_x0000_s1027" r:id="rId4" imgW="6114818" imgH="2517866" progId="Excel.Sheet.8">
              <p:embed/>
            </p:oleObj>
          </a:graphicData>
        </a:graphic>
      </p:graphicFrame>
      <p:graphicFrame>
        <p:nvGraphicFramePr>
          <p:cNvPr id="1028" name="Диаграмма 6"/>
          <p:cNvGraphicFramePr>
            <a:graphicFrameLocks/>
          </p:cNvGraphicFramePr>
          <p:nvPr/>
        </p:nvGraphicFramePr>
        <p:xfrm>
          <a:off x="4665663" y="4341813"/>
          <a:ext cx="4010793" cy="2378075"/>
        </p:xfrm>
        <a:graphic>
          <a:graphicData uri="http://schemas.openxmlformats.org/presentationml/2006/ole">
            <p:oleObj spid="_x0000_s1028" r:id="rId5" imgW="4517528" imgH="2377646" progId="Excel.Shee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1" y="260350"/>
            <a:ext cx="8208912" cy="11430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alt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Распределение вузов по значениям баллов </a:t>
            </a:r>
            <a:br>
              <a:rPr lang="ru-RU" alt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</a:br>
            <a:r>
              <a:rPr lang="ru-RU" alt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за итоговое сочинение, учитываемых при приеме абитуриентов на 2015-2016 </a:t>
            </a:r>
            <a:r>
              <a:rPr lang="ru-RU" altLang="ru-RU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уч.г</a:t>
            </a:r>
            <a:r>
              <a:rPr lang="ru-RU" alt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.</a:t>
            </a:r>
          </a:p>
        </p:txBody>
      </p:sp>
      <p:graphicFrame>
        <p:nvGraphicFramePr>
          <p:cNvPr id="2050" name="Диаграмма 3"/>
          <p:cNvGraphicFramePr>
            <a:graphicFrameLocks/>
          </p:cNvGraphicFramePr>
          <p:nvPr/>
        </p:nvGraphicFramePr>
        <p:xfrm>
          <a:off x="-50800" y="1722438"/>
          <a:ext cx="8727256" cy="4165600"/>
        </p:xfrm>
        <a:graphic>
          <a:graphicData uri="http://schemas.openxmlformats.org/presentationml/2006/ole">
            <p:oleObj spid="_x0000_s2050" r:id="rId3" imgW="9242337" imgH="4163929" progId="Excel.Shee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342</TotalTime>
  <Words>774</Words>
  <Application>Microsoft Office PowerPoint</Application>
  <PresentationFormat>Экран (4:3)</PresentationFormat>
  <Paragraphs>144</Paragraphs>
  <Slides>16</Slides>
  <Notes>4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Эркер</vt:lpstr>
      <vt:lpstr>Лист Microsoft Office Excel 97-2003</vt:lpstr>
      <vt:lpstr>Совершенствование процедур контроля и оценки качества  филологического образования   (по материалам семинаров ФИПИ,                                    20-21.09.2016, г. Москва) </vt:lpstr>
      <vt:lpstr>Тенденция к цементированию национального образования</vt:lpstr>
      <vt:lpstr>Слайд 3</vt:lpstr>
      <vt:lpstr>Результаты итогового сочинения  2015-2016 уч.г. (сводные результаты по всем субъектам российской федерации)</vt:lpstr>
      <vt:lpstr>Слайд 5</vt:lpstr>
      <vt:lpstr>Результаты итогового сочинения  2015-2016 уч.г. (сводные результаты по всем субъектам российской федерации)</vt:lpstr>
      <vt:lpstr>Слайд 7</vt:lpstr>
      <vt:lpstr>Распределение вузов по наличию  в правилах приема на 2015-2016 уч.г. информации об учете баллов  за итоговое сочинение (сводные данные по всем федеральным округам)</vt:lpstr>
      <vt:lpstr>Распределение вузов по значениям баллов  за итоговое сочинение, учитываемых при приеме абитуриентов на 2015-2016 уч.г.</vt:lpstr>
      <vt:lpstr>Говорение  как форма допуска к ОГЭ в 9 классе</vt:lpstr>
      <vt:lpstr>Говорение  как форма допуска к ОГЭ в 9 классе</vt:lpstr>
      <vt:lpstr>Слайд 12</vt:lpstr>
      <vt:lpstr>Слайд 13</vt:lpstr>
      <vt:lpstr>Слайд 14</vt:lpstr>
      <vt:lpstr>Слайд 15</vt:lpstr>
      <vt:lpstr>Совершенствование процедур контроля и оценки качества  филологического образования   (по материалам семинаров ФИПИ, 20-21.09.2016, г. Москва)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12</cp:revision>
  <dcterms:created xsi:type="dcterms:W3CDTF">2016-09-28T16:36:47Z</dcterms:created>
  <dcterms:modified xsi:type="dcterms:W3CDTF">2016-10-20T03:14:34Z</dcterms:modified>
</cp:coreProperties>
</file>