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7" r:id="rId3"/>
    <p:sldId id="339" r:id="rId4"/>
    <p:sldId id="341" r:id="rId5"/>
    <p:sldId id="332" r:id="rId6"/>
    <p:sldId id="334" r:id="rId7"/>
    <p:sldId id="342" r:id="rId8"/>
    <p:sldId id="343" r:id="rId9"/>
    <p:sldId id="344" r:id="rId10"/>
    <p:sldId id="345" r:id="rId11"/>
    <p:sldId id="346" r:id="rId12"/>
    <p:sldId id="347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89EE1D0B-3838-4686-9829-64D7311563D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198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9198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4306C7AB-D32B-4F23-9240-39384F49B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877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C0973E5C-F1E1-4DF7-8B2A-D585B10754B8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277CA281-096A-457B-91CE-5399D3579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58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CA281-096A-457B-91CE-5399D357934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48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CA281-096A-457B-91CE-5399D357934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94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CA281-096A-457B-91CE-5399D357934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48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72538" y="1844824"/>
            <a:ext cx="8584445" cy="33123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Преподавание языков народов Тюменской области в местах компактного проживания этносов</a:t>
            </a:r>
            <a:endParaRPr lang="ru-RU" sz="4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LSI\Desktop\логотиптогирр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3528"/>
            <a:ext cx="1899599" cy="175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72539" y="188640"/>
            <a:ext cx="6900705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</a:rPr>
              <a:t>Государственное автономное образовательное учреждение Тюменской области дополнительного профессионального образования </a:t>
            </a:r>
          </a:p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«Тюменский областной государственный институт </a:t>
            </a:r>
          </a:p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развития регионального образования»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ГАОУ ТО ДПО «ТОГИРРО»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0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892480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заключительный этапы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олимпиады по татарскому языку и литературе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82832"/>
              </p:ext>
            </p:extLst>
          </p:nvPr>
        </p:nvGraphicFramePr>
        <p:xfrm>
          <a:off x="107504" y="1268760"/>
          <a:ext cx="9036495" cy="482305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34462"/>
                <a:gridCol w="2083302"/>
                <a:gridCol w="2258882"/>
                <a:gridCol w="2259849"/>
              </a:tblGrid>
              <a:tr h="218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2013-2014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2014-2015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2015-2016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Количество участников на </a:t>
                      </a:r>
                      <a:r>
                        <a:rPr lang="ru-RU" sz="1600" dirty="0">
                          <a:effectLst/>
                        </a:rPr>
                        <a:t>региональном </a:t>
                      </a:r>
                      <a:r>
                        <a:rPr lang="ru-RU" sz="1600" dirty="0" smtClean="0">
                          <a:effectLst/>
                        </a:rPr>
                        <a:t>этапе</a:t>
                      </a:r>
                      <a:endParaRPr lang="ru-RU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Количество победителей-призёров на региональном этапе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Количество участников на заключительном этапе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Межрегиональная/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Республиканская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Международная олимпиада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Международная олимпиада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победителей-призёров на заключительном этапе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(вошли в 10-ку лучших)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449" y="836712"/>
            <a:ext cx="8533456" cy="484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Учителя-наставники победителей-призёров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Межрегиональной/Республиканской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олимпиады по татарскому языку и литературе 2013-2014 учебного года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Венера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Наилдовна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МАОУ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Тукузская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Вагайского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Демчук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Диана Юрьевна, победитель);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Габдрахимова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Азалия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МАОУ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Муллашинская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Тюменского района (Юсупова Чулпан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Рушатовна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призёр);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Мулачанова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Гузалья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Халиловна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МАОУ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Чикчинская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им .Х.Х.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Тюменского района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Назмутдинова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Альбина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Ильдусовна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призёр)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Учителя-наставники призёров Международной олимпиады по татарскому языку и татарской литературе 2014-2015 учебного года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Мулачанова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Гузалья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Халиловна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МАОУ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Чикчинская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им .Х.Х.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Тюменского района (Гадиева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Анжелла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Ильдусовна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призёр)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2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72538" y="1844824"/>
            <a:ext cx="8584445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b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LSI\Desktop\логотиптогирр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3528"/>
            <a:ext cx="1899599" cy="175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47297" y="373589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Государственное автономное образовательное учреждение Тюменской области дополнительного профессионального образования </a:t>
            </a:r>
          </a:p>
          <a:p>
            <a:pPr algn="ctr"/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«Тюменский областной государственный институт </a:t>
            </a:r>
          </a:p>
          <a:p>
            <a:pPr algn="ctr"/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развития регионального образования»</a:t>
            </a:r>
          </a:p>
          <a:p>
            <a:pPr algn="ctr"/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ГАОУ ТО ДПО «ТОГИРРО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pPr algn="ctr"/>
            <a:r>
              <a:rPr lang="ru-RU" sz="1200" b="1" dirty="0" err="1" smtClean="0">
                <a:solidFill>
                  <a:schemeClr val="bg2">
                    <a:lumMod val="50000"/>
                  </a:schemeClr>
                </a:solidFill>
              </a:rPr>
              <a:t>Милованова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</a:rPr>
              <a:t> Наталья Геннадьевна</a:t>
            </a:r>
          </a:p>
          <a:p>
            <a:pPr algn="ctr"/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</a:rPr>
              <a:t>natamil2004@mail.ru</a:t>
            </a:r>
            <a:endParaRPr lang="ru-RU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8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725067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«Вопросы </a:t>
            </a:r>
            <a:r>
              <a:rPr lang="ru-RU" sz="1600" b="1" i="1" dirty="0">
                <a:solidFill>
                  <a:srgbClr val="C00000"/>
                </a:solidFill>
              </a:rPr>
              <a:t>сохранения и развития </a:t>
            </a:r>
            <a:r>
              <a:rPr lang="ru-RU" sz="1600" dirty="0"/>
              <a:t>русского, всех языков народов нашей страны имеют важнейшее значение для </a:t>
            </a:r>
            <a:r>
              <a:rPr lang="ru-RU" sz="1600" b="1" i="1" dirty="0">
                <a:solidFill>
                  <a:srgbClr val="C00000"/>
                </a:solidFill>
              </a:rPr>
              <a:t>гармонизации межнациональных отношений</a:t>
            </a:r>
            <a:r>
              <a:rPr lang="ru-RU" sz="1600" dirty="0"/>
              <a:t>, обеспечения </a:t>
            </a:r>
            <a:r>
              <a:rPr lang="ru-RU" sz="1600" b="1" i="1" dirty="0">
                <a:solidFill>
                  <a:srgbClr val="C00000"/>
                </a:solidFill>
              </a:rPr>
              <a:t>гражданского единства</a:t>
            </a:r>
            <a:r>
              <a:rPr lang="ru-RU" sz="1600" dirty="0"/>
              <a:t>, </a:t>
            </a:r>
            <a:r>
              <a:rPr lang="ru-RU" sz="1600" b="1" i="1" dirty="0">
                <a:solidFill>
                  <a:srgbClr val="C00000"/>
                </a:solidFill>
              </a:rPr>
              <a:t>укрепления государственного суверенитета и целостности </a:t>
            </a:r>
            <a:r>
              <a:rPr lang="ru-RU" sz="1600" b="1" i="1" dirty="0" smtClean="0">
                <a:solidFill>
                  <a:srgbClr val="C00000"/>
                </a:solidFill>
              </a:rPr>
              <a:t>России».</a:t>
            </a: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27283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/>
              <a:t>Совместное заседание Совета по межнациональным отношениям и Совета по русскому языку</a:t>
            </a:r>
          </a:p>
          <a:p>
            <a:pPr algn="r"/>
            <a:r>
              <a:rPr lang="ru-RU" sz="1600" dirty="0"/>
              <a:t>19 мая 2015 года, Москва, Кремль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0833" y="2788105"/>
            <a:ext cx="84377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«Добавлю</a:t>
            </a:r>
            <a:r>
              <a:rPr lang="ru-RU" sz="1600" dirty="0"/>
              <a:t>, что Конституция России прямо </a:t>
            </a:r>
            <a:r>
              <a:rPr lang="ru-RU" sz="1600" b="1" i="1" dirty="0">
                <a:solidFill>
                  <a:srgbClr val="00B050"/>
                </a:solidFill>
              </a:rPr>
              <a:t>гарантирует право </a:t>
            </a:r>
            <a:r>
              <a:rPr lang="ru-RU" sz="1600" dirty="0"/>
              <a:t>всех народов на сохранение родного языка, создание условий для его изучения и </a:t>
            </a:r>
            <a:r>
              <a:rPr lang="ru-RU" sz="1600" dirty="0" smtClean="0"/>
              <a:t>развития».</a:t>
            </a:r>
            <a:r>
              <a:rPr lang="ru-RU" sz="1600" dirty="0"/>
              <a:t> </a:t>
            </a:r>
          </a:p>
        </p:txBody>
      </p:sp>
      <p:pic>
        <p:nvPicPr>
          <p:cNvPr id="1026" name="Picture 2" descr="Картинки по запросу путин фото высокого качест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956"/>
            <a:ext cx="2526334" cy="155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1520" y="3372880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«При </a:t>
            </a:r>
            <a:r>
              <a:rPr lang="ru-RU" dirty="0"/>
              <a:t>этом мы должны понимать, что информационное, культурное, государственное единство страны, единство российского народа напрямую зависит от освоения нашими молодыми людьми, от состояния, распространения русского языка.</a:t>
            </a:r>
          </a:p>
          <a:p>
            <a:r>
              <a:rPr lang="ru-RU" dirty="0"/>
              <a:t>Это </a:t>
            </a:r>
            <a:r>
              <a:rPr lang="ru-RU" b="1" i="1" dirty="0">
                <a:solidFill>
                  <a:srgbClr val="00B0F0"/>
                </a:solidFill>
              </a:rPr>
              <a:t>государственный язык </a:t>
            </a:r>
            <a:r>
              <a:rPr lang="ru-RU" dirty="0"/>
              <a:t>нашей страны, </a:t>
            </a:r>
            <a:r>
              <a:rPr lang="ru-RU" b="1" i="1" dirty="0">
                <a:solidFill>
                  <a:srgbClr val="00B0F0"/>
                </a:solidFill>
              </a:rPr>
              <a:t>язык межнационального общения</a:t>
            </a:r>
            <a:r>
              <a:rPr lang="ru-RU" dirty="0"/>
              <a:t>. На русском у нас говорят более 96 процентов граждан. Именно он, русский язык, по сути, вместе с культурой сформировал Россию как единую и многонациональную цивилизацию, на протяжении веков обеспечивал связь поколений, </a:t>
            </a:r>
            <a:r>
              <a:rPr lang="ru-RU" b="1" i="1" dirty="0">
                <a:solidFill>
                  <a:srgbClr val="00B0F0"/>
                </a:solidFill>
              </a:rPr>
              <a:t>преемственность и взаимообогащение этнических </a:t>
            </a:r>
            <a:r>
              <a:rPr lang="ru-RU" b="1" i="1" dirty="0" smtClean="0">
                <a:solidFill>
                  <a:srgbClr val="00B0F0"/>
                </a:solidFill>
              </a:rPr>
              <a:t>культур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0833" y="609329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«Язык </a:t>
            </a:r>
            <a:r>
              <a:rPr lang="ru-RU" b="1" i="1" dirty="0">
                <a:solidFill>
                  <a:srgbClr val="C00000"/>
                </a:solidFill>
              </a:rPr>
              <a:t>каждого этноса уникален и уже в силу этого обстоятельства нуждается в тщательном изучении и бережном </a:t>
            </a:r>
            <a:r>
              <a:rPr lang="ru-RU" b="1" i="1" dirty="0" smtClean="0">
                <a:solidFill>
                  <a:srgbClr val="C00000"/>
                </a:solidFill>
              </a:rPr>
              <a:t>сохранении». 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6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воспитании и обучении необходимо исходить из принципа, что родной язык – культурная  ценность </a:t>
            </a:r>
            <a:r>
              <a:rPr lang="ru-RU" dirty="0" smtClean="0"/>
              <a:t>народа.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76872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/>
              <a:t>семейно-бытовое </a:t>
            </a:r>
            <a:r>
              <a:rPr lang="ru-RU" b="1" dirty="0"/>
              <a:t>языковое общение</a:t>
            </a:r>
            <a:r>
              <a:rPr lang="ru-RU" dirty="0"/>
              <a:t>. Ограниченность сферы применения родных языков в обществе повлекла за собой утрату функции сохранения и передачи родного языка и традиций как семейной ценности от старшего поколения младшему. Большое значение необходимо придавать повышению языковой культуры общества, формированию бережного отношения к языковым традициям, воспитанию сознательного отношения к языку как к национально-культурной </a:t>
            </a:r>
            <a:r>
              <a:rPr lang="ru-RU" dirty="0" smtClean="0"/>
              <a:t>ценности;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/>
              <a:t>п</a:t>
            </a:r>
            <a:r>
              <a:rPr lang="ru-RU" b="1" dirty="0" smtClean="0"/>
              <a:t>отенциал национально-культурных автономий;</a:t>
            </a:r>
            <a:endParaRPr lang="ru-RU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/>
              <a:t>потенциал образовательных организаций;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/>
              <a:t>п</a:t>
            </a:r>
            <a:r>
              <a:rPr lang="ru-RU" b="1" dirty="0" smtClean="0"/>
              <a:t>отенциал организаций дополнительного образования;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/>
              <a:t>п</a:t>
            </a:r>
            <a:r>
              <a:rPr lang="ru-RU" b="1" dirty="0" smtClean="0"/>
              <a:t>отенциал учреждений культуры, спорта;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/>
              <a:t>средства массовой </a:t>
            </a:r>
            <a:r>
              <a:rPr lang="ru-RU" b="1" dirty="0" smtClean="0"/>
              <a:t>информации</a:t>
            </a:r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627784" y="15567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Языковое воспитание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008" y="876905"/>
            <a:ext cx="892899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Статья 11. Обеспечение национально-культурными автономиями права на получение основного общего образования на национальном (родном) языке и на выбор языка воспитания и обучения</a:t>
            </a:r>
            <a:endParaRPr lang="ru-RU" sz="14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 </a:t>
            </a:r>
          </a:p>
          <a:p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В целях обеспечения права на получение основного общего образования на национальном (родном) языке и на выбор языка воспитания и обучения </a:t>
            </a:r>
            <a:r>
              <a:rPr lang="ru-RU" sz="1400" b="1" i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национально-культурные автономии могут: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образовывать негосударственные (общественные) дошкольные учреждения или группы в таких учреждениях с воспитанием на национальном (родном) </a:t>
            </a: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языке;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создавать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негосударственные (общественные) образовательные учреждения (общеобразовательные; начального, среднего и высшего профессионального образования) с обучением на национальном (родном) </a:t>
            </a: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языке;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учреждать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другие негосударственные (общественные) образовательные учреждения с обучением на национальном (родном) </a:t>
            </a: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языке;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участвовать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в разработке образовательных программ, осуществляемой подведомственными образовательными учреждениями, издавать учебники, методические пособия, другую учебную литературу, необходимые для обеспечения права на получение образования на национальном (родном) языке;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i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вносить </a:t>
            </a:r>
            <a:r>
              <a:rPr lang="ru-RU" sz="1400" b="1" i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предложения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в федеральные органы исполнительной власти, органы исполнительной власти субъектов Российской Федерации, органы местного самоуправления муниципальных районов и городских округов </a:t>
            </a:r>
            <a:r>
              <a:rPr lang="ru-RU" sz="1400" b="1" i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о создании:</a:t>
            </a:r>
          </a:p>
          <a:p>
            <a:pPr marL="171450" indent="-171450"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классов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, учебных групп в государственных, муниципальных образовательных учреждениях с обучением на национальном (родном) </a:t>
            </a: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языке;</a:t>
            </a:r>
          </a:p>
          <a:p>
            <a:pPr marL="171450" indent="-171450"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государственных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, муниципальных образовательных учреждений с обучением на русском языке и углубленным изучением национального (родного) языка, национальной истории и </a:t>
            </a: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культуры;</a:t>
            </a:r>
          </a:p>
          <a:p>
            <a:pPr marL="171450" indent="-171450"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участвовать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в разработке федеральных государственных образовательных стандартов, а также примерных основных образовательных программ для государственных и муниципальных образовательных учреждений с обучением на национальном (родном) языке, иных языках;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организовывать </a:t>
            </a:r>
            <a:r>
              <a:rPr lang="ru-RU" sz="1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подготовку и переподг</a:t>
            </a:r>
            <a:r>
              <a:rPr lang="ru-RU" sz="12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отовку педагогических и иных кадров для негосударственных (общественных) образовательных </a:t>
            </a:r>
            <a:r>
              <a:rPr lang="ru-RU" sz="1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учреждений</a:t>
            </a:r>
            <a:r>
              <a:rPr lang="ru-RU" sz="12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16632"/>
            <a:ext cx="6445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ФЕДЕРАЛЬНЫЙ ЗАКОН </a:t>
            </a:r>
            <a:endParaRPr lang="ru-RU" sz="12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r"/>
            <a:r>
              <a:rPr lang="ru-RU" sz="1200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О НАЦИОНАЛЬНО-КУЛЬТУРНОЙ АВТОНОМИИ</a:t>
            </a:r>
            <a:endParaRPr lang="ru-RU" sz="12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r"/>
            <a:r>
              <a:rPr lang="ru-RU" sz="1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(в ред.</a:t>
            </a:r>
            <a:r>
              <a:rPr lang="ru-RU" sz="12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 </a:t>
            </a:r>
            <a:r>
              <a:rPr lang="ru-RU" sz="1200" dirty="0"/>
              <a:t>от 09.02.2009 </a:t>
            </a:r>
            <a:r>
              <a:rPr lang="en-US" sz="1200" dirty="0"/>
              <a:t>N 14-</a:t>
            </a:r>
            <a:r>
              <a:rPr lang="ru-RU" sz="1200" dirty="0"/>
              <a:t>ФЗ</a:t>
            </a:r>
            <a:r>
              <a:rPr lang="ru-RU" sz="1200" dirty="0" smtClean="0"/>
              <a:t>)</a:t>
            </a:r>
            <a:r>
              <a:rPr lang="ru-RU" dirty="0" smtClean="0"/>
              <a:t> </a:t>
            </a:r>
            <a:r>
              <a:rPr lang="ru-RU" sz="1000" dirty="0" smtClean="0"/>
              <a:t>(извлечения)</a:t>
            </a:r>
            <a:endParaRPr lang="ru-RU" sz="10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0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8788" y="116632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/>
              <a:t>План мероприятий по реализации Стратегии государственной национальной политики Российской Федерации </a:t>
            </a:r>
            <a:r>
              <a:rPr lang="ru-RU" sz="1600" b="1" dirty="0" smtClean="0"/>
              <a:t>на </a:t>
            </a:r>
            <a:r>
              <a:rPr lang="ru-RU" sz="1600" b="1" dirty="0"/>
              <a:t>период до 2025 года в Тюменской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836712"/>
            <a:ext cx="885698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14. Содействие </a:t>
            </a:r>
            <a:r>
              <a:rPr lang="ru-RU" sz="1400" dirty="0"/>
              <a:t>в подготовке и проведении международных, всероссийских и региональных научно-практических конференций, «круглых столов» по </a:t>
            </a:r>
            <a:r>
              <a:rPr lang="ru-RU" sz="1400" dirty="0" err="1"/>
              <a:t>этноконфессиональным</a:t>
            </a:r>
            <a:r>
              <a:rPr lang="ru-RU" sz="1400" dirty="0"/>
              <a:t> вопросам, в том числе:</a:t>
            </a:r>
          </a:p>
          <a:p>
            <a:r>
              <a:rPr lang="ru-RU" sz="1400" dirty="0"/>
              <a:t>·       «</a:t>
            </a:r>
            <a:r>
              <a:rPr lang="ru-RU" sz="1400" dirty="0" err="1"/>
              <a:t>Тумашевские</a:t>
            </a:r>
            <a:r>
              <a:rPr lang="ru-RU" sz="1400" dirty="0"/>
              <a:t> чтения»;</a:t>
            </a:r>
          </a:p>
          <a:p>
            <a:r>
              <a:rPr lang="ru-RU" sz="1400" dirty="0"/>
              <a:t>·       «</a:t>
            </a:r>
            <a:r>
              <a:rPr lang="ru-RU" sz="1400" dirty="0" err="1"/>
              <a:t>Занкиевские</a:t>
            </a:r>
            <a:r>
              <a:rPr lang="ru-RU" sz="1400" dirty="0"/>
              <a:t> чтения»;</a:t>
            </a:r>
          </a:p>
          <a:p>
            <a:r>
              <a:rPr lang="ru-RU" sz="1400" dirty="0"/>
              <a:t>·       «Дни славянской письменности и культуры»;</a:t>
            </a:r>
          </a:p>
          <a:p>
            <a:r>
              <a:rPr lang="ru-RU" sz="1400" dirty="0"/>
              <a:t>·       «</a:t>
            </a:r>
            <a:r>
              <a:rPr lang="ru-RU" sz="1400" dirty="0" err="1"/>
              <a:t>Сулеймановские</a:t>
            </a:r>
            <a:r>
              <a:rPr lang="ru-RU" sz="1400" dirty="0"/>
              <a:t> чтения»;</a:t>
            </a:r>
          </a:p>
          <a:p>
            <a:r>
              <a:rPr lang="ru-RU" sz="1400" dirty="0"/>
              <a:t>·       «Историческая судьба </a:t>
            </a:r>
            <a:r>
              <a:rPr lang="ru-RU" sz="1400" dirty="0" err="1"/>
              <a:t>Искера</a:t>
            </a:r>
            <a:r>
              <a:rPr lang="ru-RU" sz="1400" dirty="0"/>
              <a:t>»; «</a:t>
            </a:r>
            <a:r>
              <a:rPr lang="ru-RU" sz="1400" dirty="0" err="1"/>
              <a:t>Стеллеровские</a:t>
            </a:r>
            <a:r>
              <a:rPr lang="ru-RU" sz="1400" dirty="0"/>
              <a:t> чтения»;</a:t>
            </a:r>
          </a:p>
          <a:p>
            <a:r>
              <a:rPr lang="ru-RU" sz="1400" dirty="0"/>
              <a:t>·       «Казачество в Сибири: </a:t>
            </a:r>
            <a:r>
              <a:rPr lang="ru-RU" sz="1400" dirty="0" smtClean="0"/>
              <a:t>от Ермака </a:t>
            </a:r>
            <a:r>
              <a:rPr lang="ru-RU" sz="1400" dirty="0"/>
              <a:t>до наших дней»;</a:t>
            </a:r>
          </a:p>
          <a:p>
            <a:r>
              <a:rPr lang="ru-RU" sz="1400" dirty="0"/>
              <a:t>·        «Украина-Западная Сибирь: диалог народов и культур»;</a:t>
            </a:r>
          </a:p>
          <a:p>
            <a:r>
              <a:rPr lang="ru-RU" sz="1400" dirty="0"/>
              <a:t>·       «</a:t>
            </a:r>
            <a:r>
              <a:rPr lang="ru-RU" sz="1400" dirty="0" err="1"/>
              <a:t>Бичуринские</a:t>
            </a:r>
            <a:r>
              <a:rPr lang="ru-RU" sz="1400" dirty="0"/>
              <a:t> чтения</a:t>
            </a:r>
            <a:r>
              <a:rPr lang="ru-RU" sz="1400" dirty="0" smtClean="0"/>
              <a:t>».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332" y="3392039"/>
            <a:ext cx="89321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20. Содействие в подготовке и проведении:</a:t>
            </a:r>
          </a:p>
          <a:p>
            <a:r>
              <a:rPr lang="ru-RU" sz="1400" dirty="0"/>
              <a:t>·         </a:t>
            </a:r>
            <a:r>
              <a:rPr lang="ru-RU" sz="1400" i="1" dirty="0"/>
              <a:t>областных национальных фестивалей:</a:t>
            </a:r>
          </a:p>
          <a:p>
            <a:r>
              <a:rPr lang="ru-RU" sz="1400" dirty="0"/>
              <a:t>-        тюркской группы народов «</a:t>
            </a:r>
            <a:r>
              <a:rPr lang="ru-RU" sz="1400" dirty="0" err="1"/>
              <a:t>Тан</a:t>
            </a:r>
            <a:r>
              <a:rPr lang="ru-RU" sz="1400" dirty="0"/>
              <a:t> </a:t>
            </a:r>
            <a:r>
              <a:rPr lang="ru-RU" sz="1400" dirty="0" err="1"/>
              <a:t>йолдызы</a:t>
            </a:r>
            <a:r>
              <a:rPr lang="ru-RU" sz="1400" dirty="0"/>
              <a:t>» («Утренняя звезда»);</a:t>
            </a:r>
          </a:p>
          <a:p>
            <a:r>
              <a:rPr lang="ru-RU" sz="1400" dirty="0"/>
              <a:t>-        детского национального художественного творчества «Радуга»;</a:t>
            </a:r>
          </a:p>
          <a:p>
            <a:r>
              <a:rPr lang="ru-RU" sz="1400" dirty="0"/>
              <a:t>-        национального художественного творчества «Мост дружбы»;</a:t>
            </a:r>
          </a:p>
          <a:p>
            <a:r>
              <a:rPr lang="ru-RU" sz="1400" dirty="0"/>
              <a:t>-        историко-культурного наследия «</a:t>
            </a:r>
            <a:r>
              <a:rPr lang="ru-RU" sz="1400" dirty="0" err="1"/>
              <a:t>Искер</a:t>
            </a:r>
            <a:r>
              <a:rPr lang="ru-RU" sz="1400" dirty="0"/>
              <a:t> – </a:t>
            </a:r>
            <a:r>
              <a:rPr lang="ru-RU" sz="1400" dirty="0" err="1"/>
              <a:t>джиен</a:t>
            </a:r>
            <a:r>
              <a:rPr lang="ru-RU" sz="1400" dirty="0"/>
              <a:t>»;</a:t>
            </a:r>
          </a:p>
          <a:p>
            <a:r>
              <a:rPr lang="ru-RU" sz="1400" dirty="0"/>
              <a:t>-        казачий фестиваль «Благовест»;</a:t>
            </a:r>
          </a:p>
          <a:p>
            <a:r>
              <a:rPr lang="ru-RU" sz="1400" dirty="0"/>
              <a:t>-        фольклорный фестиваль «</a:t>
            </a:r>
            <a:r>
              <a:rPr lang="ru-RU" sz="1400" dirty="0" err="1"/>
              <a:t>Тугурэк</a:t>
            </a:r>
            <a:r>
              <a:rPr lang="ru-RU" sz="1400" dirty="0"/>
              <a:t> </a:t>
            </a:r>
            <a:r>
              <a:rPr lang="ru-RU" sz="1400" dirty="0" err="1"/>
              <a:t>уен</a:t>
            </a:r>
            <a:r>
              <a:rPr lang="ru-RU" sz="1400" dirty="0"/>
              <a:t>».</a:t>
            </a:r>
          </a:p>
          <a:p>
            <a:r>
              <a:rPr lang="ru-RU" sz="1400" dirty="0"/>
              <a:t>  ·         </a:t>
            </a:r>
            <a:r>
              <a:rPr lang="ru-RU" sz="1400" i="1" dirty="0"/>
              <a:t>Дней национальных культур народов Тюменской области</a:t>
            </a:r>
            <a:r>
              <a:rPr lang="ru-RU" sz="1400" i="1" dirty="0" smtClean="0"/>
              <a:t>: </a:t>
            </a:r>
            <a:r>
              <a:rPr lang="ru-RU" sz="1400" dirty="0" smtClean="0"/>
              <a:t>татарской, казахской, немецкой, русской, узбекской, таджикской, еврейской, лезгинской, киргизской, коренных </a:t>
            </a:r>
            <a:r>
              <a:rPr lang="ru-RU" sz="1400" dirty="0"/>
              <a:t>народов </a:t>
            </a:r>
            <a:r>
              <a:rPr lang="ru-RU" sz="1400" dirty="0" smtClean="0"/>
              <a:t>Севера; белоруской, корейской, чувашской, украинской, Кавказа </a:t>
            </a:r>
            <a:r>
              <a:rPr lang="ru-RU" sz="1400" dirty="0"/>
              <a:t>и </a:t>
            </a:r>
            <a:r>
              <a:rPr lang="ru-RU" sz="1400" dirty="0" smtClean="0"/>
              <a:t>Закавказья, цыганской </a:t>
            </a:r>
            <a:r>
              <a:rPr lang="ru-RU" sz="1400" dirty="0"/>
              <a:t>и др. </a:t>
            </a:r>
            <a:r>
              <a:rPr lang="ru-RU" sz="1400" dirty="0" smtClean="0"/>
              <a:t>культур;</a:t>
            </a:r>
            <a:endParaRPr lang="ru-RU" sz="1400" dirty="0"/>
          </a:p>
          <a:p>
            <a:r>
              <a:rPr lang="ru-RU" sz="1400" dirty="0"/>
              <a:t> </a:t>
            </a:r>
            <a:r>
              <a:rPr lang="ru-RU" sz="1400" dirty="0" smtClean="0"/>
              <a:t>· </a:t>
            </a:r>
            <a:r>
              <a:rPr lang="ru-RU" sz="1400" b="1" i="1" dirty="0" smtClean="0"/>
              <a:t>областных </a:t>
            </a:r>
            <a:r>
              <a:rPr lang="ru-RU" sz="1400" b="1" i="1" dirty="0"/>
              <a:t>национальных </a:t>
            </a:r>
            <a:r>
              <a:rPr lang="ru-RU" sz="1400" b="1" i="1" dirty="0" smtClean="0"/>
              <a:t>праздников: </a:t>
            </a:r>
            <a:r>
              <a:rPr lang="ru-RU" sz="1400" dirty="0" smtClean="0"/>
              <a:t>«Курултай», «</a:t>
            </a:r>
            <a:r>
              <a:rPr lang="ru-RU" sz="1400" dirty="0" err="1"/>
              <a:t>Акатуй</a:t>
            </a:r>
            <a:r>
              <a:rPr lang="ru-RU" sz="1400" dirty="0" smtClean="0"/>
              <a:t>», «</a:t>
            </a:r>
            <a:r>
              <a:rPr lang="ru-RU" sz="1400" dirty="0"/>
              <a:t>Сабантуй» и др.</a:t>
            </a:r>
          </a:p>
        </p:txBody>
      </p:sp>
    </p:spTree>
    <p:extLst>
      <p:ext uri="{BB962C8B-B14F-4D97-AF65-F5344CB8AC3E}">
        <p14:creationId xmlns:p14="http://schemas.microsoft.com/office/powerpoint/2010/main" val="367374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4228" y="947629"/>
            <a:ext cx="8820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25.   Организация изучения национальных (родных) языков в образовательных организациях как предмета, а также в форме факультативов, кружков и т.д</a:t>
            </a:r>
            <a:r>
              <a:rPr lang="ru-RU" sz="1400" dirty="0" smtClean="0"/>
              <a:t>.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840" y="1628800"/>
            <a:ext cx="842493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27.   Организация и проведение мероприятий, направленных на повышение уровня педагогического мастерства преподавателей школ с этнокультурным компонентом, в том числе:</a:t>
            </a:r>
          </a:p>
          <a:p>
            <a:r>
              <a:rPr lang="ru-RU" sz="1400" dirty="0"/>
              <a:t>-         фестиваль «Татарская учительская династия»;</a:t>
            </a:r>
          </a:p>
          <a:p>
            <a:r>
              <a:rPr lang="ru-RU" sz="1400" dirty="0"/>
              <a:t>-         конкурс «Лучший учитель татарского языка и литературы»;</a:t>
            </a:r>
          </a:p>
          <a:p>
            <a:r>
              <a:rPr lang="ru-RU" sz="1400" dirty="0"/>
              <a:t>-         областная научно-практическая конференция и областной конкурс уроков и внеклассных мероприятий по вопросам этнокультурного образования «Диалог культур в содержании образования»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8788" y="116632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/>
              <a:t>План мероприятий по реализации Стратегии государственной национальной политики Российской Федерации </a:t>
            </a:r>
            <a:r>
              <a:rPr lang="ru-RU" sz="1600" b="1" dirty="0" smtClean="0"/>
              <a:t>на </a:t>
            </a:r>
            <a:r>
              <a:rPr lang="ru-RU" sz="1600" b="1" dirty="0"/>
              <a:t>период до 2025 года в Тюменской 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1840" y="3251895"/>
            <a:ext cx="87006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28.   Организация и проведение мероприятий, направленных на выявление и поддержку талантливой молодёжи среди представителей различных этносов, в том числе:</a:t>
            </a:r>
          </a:p>
          <a:p>
            <a:r>
              <a:rPr lang="ru-RU" sz="1400" dirty="0"/>
              <a:t>-         участие школьников в межрегиональных сменах с языковой практикой по родному языку (Татарстан);</a:t>
            </a:r>
          </a:p>
          <a:p>
            <a:r>
              <a:rPr lang="ru-RU" sz="1400" dirty="0"/>
              <a:t>-         олимпиада школьников по родному языку;</a:t>
            </a:r>
          </a:p>
          <a:p>
            <a:r>
              <a:rPr lang="ru-RU" sz="1400" dirty="0"/>
              <a:t>-         участие в межрегиональных юношеских научно-исследовательских чтениях имени </a:t>
            </a:r>
            <a:r>
              <a:rPr lang="ru-RU" sz="1400" dirty="0" err="1"/>
              <a:t>Каюма</a:t>
            </a:r>
            <a:r>
              <a:rPr lang="ru-RU" sz="1400" dirty="0"/>
              <a:t> </a:t>
            </a:r>
            <a:r>
              <a:rPr lang="ru-RU" sz="1400" dirty="0" err="1"/>
              <a:t>Насыйри</a:t>
            </a:r>
            <a:r>
              <a:rPr lang="ru-RU" sz="1400" dirty="0"/>
              <a:t> (</a:t>
            </a:r>
            <a:r>
              <a:rPr lang="ru-RU" sz="1400" dirty="0" err="1"/>
              <a:t>г.Казань</a:t>
            </a:r>
            <a:r>
              <a:rPr lang="ru-RU" sz="1400" dirty="0"/>
              <a:t>);</a:t>
            </a:r>
          </a:p>
          <a:p>
            <a:r>
              <a:rPr lang="ru-RU" sz="1400" dirty="0"/>
              <a:t>-          детский интеллектуальный конкурс «</a:t>
            </a:r>
            <a:r>
              <a:rPr lang="ru-RU" sz="1400" dirty="0" err="1"/>
              <a:t>Сыерчык</a:t>
            </a:r>
            <a:r>
              <a:rPr lang="ru-RU" sz="1400" dirty="0"/>
              <a:t>» («Скворец»).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1840" y="522920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30.   Включение в программу предметов гуманитарного цикла модулей по изучению историко-культурного наследия народов Тюменской </a:t>
            </a:r>
            <a:r>
              <a:rPr lang="ru-RU" sz="1400" dirty="0" smtClean="0"/>
              <a:t>области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4448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Проект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«Поликультурное образование: диалог культур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План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реализации Стратегии государственной национальной политики в системе общего образования Тюменской области на 2015-2017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годы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84609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проекта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охранение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развитие культуры и языков народов России, 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воспитание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уважения к общероссийской истории и культуре,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27051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мировым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культурным ценностям,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умения жить  в многонациональной и поликультурной среде и межэтническом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согласии.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Приоритетные направления: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сохранение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традиций и культуры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народов;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качества этнокультурного образования в соответствии с запросом родителей и учащихся.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6552" y="5445224"/>
            <a:ext cx="8639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Проект «Поликультурное образование: диалог культур»</a:t>
            </a:r>
          </a:p>
          <a:p>
            <a:r>
              <a:rPr lang="ru-RU" dirty="0" smtClean="0"/>
              <a:t>http</a:t>
            </a:r>
            <a:r>
              <a:rPr lang="ru-RU" dirty="0"/>
              <a:t>://togirro.ru/go/proekty/polikulturnoe_o.html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2596" y="6091555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Проект «Ресурсы Президентской библиотеки – школе» </a:t>
            </a:r>
            <a:r>
              <a:rPr lang="ru-RU" dirty="0" smtClean="0"/>
              <a:t>http</a:t>
            </a:r>
            <a:r>
              <a:rPr lang="ru-RU" dirty="0"/>
              <a:t>://togirro.ru/go/proekty/proektresurs.html</a:t>
            </a:r>
          </a:p>
        </p:txBody>
      </p:sp>
    </p:spTree>
    <p:extLst>
      <p:ext uri="{BB962C8B-B14F-4D97-AF65-F5344CB8AC3E}">
        <p14:creationId xmlns:p14="http://schemas.microsoft.com/office/powerpoint/2010/main" val="386884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872716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 smtClean="0">
                <a:ea typeface="Calibri" panose="020F0502020204030204" pitchFamily="34" charset="0"/>
              </a:rPr>
              <a:t>1.</a:t>
            </a:r>
            <a:r>
              <a:rPr lang="ru-RU" dirty="0" smtClean="0">
                <a:ea typeface="Calibri" panose="020F0502020204030204" pitchFamily="34" charset="0"/>
              </a:rPr>
              <a:t> </a:t>
            </a:r>
            <a:r>
              <a:rPr lang="ru-RU" b="1" dirty="0" smtClean="0">
                <a:ea typeface="Calibri" panose="020F0502020204030204" pitchFamily="34" charset="0"/>
              </a:rPr>
              <a:t>Изучение </a:t>
            </a:r>
            <a:r>
              <a:rPr lang="ru-RU" b="1" dirty="0">
                <a:ea typeface="Calibri" panose="020F0502020204030204" pitchFamily="34" charset="0"/>
              </a:rPr>
              <a:t>родного </a:t>
            </a:r>
            <a:r>
              <a:rPr lang="ru-RU" b="1" dirty="0" smtClean="0">
                <a:ea typeface="Calibri" panose="020F0502020204030204" pitchFamily="34" charset="0"/>
              </a:rPr>
              <a:t>языка как учебного предмета</a:t>
            </a:r>
            <a:r>
              <a:rPr lang="ru-RU" b="1" dirty="0">
                <a:ea typeface="Calibri" panose="020F0502020204030204" pitchFamily="34" charset="0"/>
              </a:rPr>
              <a:t>.</a:t>
            </a:r>
            <a:endParaRPr lang="ru-RU" sz="16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84784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a typeface="Calibri" panose="020F0502020204030204" pitchFamily="34" charset="0"/>
              </a:rPr>
              <a:t>2. Формированию этнокультурных компетенций у обучающихся через внеурочную </a:t>
            </a:r>
            <a:r>
              <a:rPr lang="ru-RU" b="1" dirty="0" smtClean="0">
                <a:ea typeface="Calibri" panose="020F0502020204030204" pitchFamily="34" charset="0"/>
              </a:rPr>
              <a:t>деятельность.</a:t>
            </a:r>
          </a:p>
          <a:p>
            <a:endParaRPr lang="ru-RU" b="1" dirty="0"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Количество детей, обучающихся в школах области:</a:t>
            </a:r>
          </a:p>
          <a:p>
            <a:r>
              <a:rPr lang="ru-RU" dirty="0"/>
              <a:t>2015-2016 уч. год – 18024 чел.</a:t>
            </a:r>
          </a:p>
          <a:p>
            <a:r>
              <a:rPr lang="ru-RU" dirty="0"/>
              <a:t>2016-2017 уч. год – 18500 чел.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ea typeface="Calibri" panose="020F0502020204030204" pitchFamily="34" charset="0"/>
              </a:rPr>
              <a:t>Изучение </a:t>
            </a:r>
            <a:r>
              <a:rPr lang="ru-RU" dirty="0">
                <a:ea typeface="Calibri" panose="020F0502020204030204" pitchFamily="34" charset="0"/>
              </a:rPr>
              <a:t>национальных традиций и культуры </a:t>
            </a:r>
            <a:r>
              <a:rPr lang="ru-RU" dirty="0" smtClean="0">
                <a:ea typeface="Calibri" panose="020F0502020204030204" pitchFamily="34" charset="0"/>
              </a:rPr>
              <a:t>народов </a:t>
            </a:r>
            <a:r>
              <a:rPr lang="ru-RU" b="1" dirty="0" smtClean="0">
                <a:ea typeface="Calibri" panose="020F0502020204030204" pitchFamily="34" charset="0"/>
              </a:rPr>
              <a:t>- </a:t>
            </a:r>
            <a:r>
              <a:rPr lang="ru-RU" b="1" dirty="0">
                <a:ea typeface="Calibri" panose="020F0502020204030204" pitchFamily="34" charset="0"/>
              </a:rPr>
              <a:t>3225 </a:t>
            </a:r>
            <a:r>
              <a:rPr lang="ru-RU" b="1" dirty="0" smtClean="0">
                <a:ea typeface="Calibri" panose="020F0502020204030204" pitchFamily="34" charset="0"/>
              </a:rPr>
              <a:t>чел.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Художественное творчество -  4244 </a:t>
            </a:r>
            <a:r>
              <a:rPr lang="ru-RU" dirty="0"/>
              <a:t>чел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Организации дополнительного образования:</a:t>
            </a:r>
          </a:p>
          <a:p>
            <a:r>
              <a:rPr lang="ru-RU" dirty="0" smtClean="0"/>
              <a:t>	- программы </a:t>
            </a:r>
            <a:r>
              <a:rPr lang="ru-RU" dirty="0"/>
              <a:t>художественной направленности: </a:t>
            </a:r>
            <a:r>
              <a:rPr lang="ru-RU" dirty="0" smtClean="0"/>
              <a:t>ансамбли </a:t>
            </a:r>
            <a:r>
              <a:rPr lang="ru-RU" dirty="0"/>
              <a:t>народной песни и народных танцев, </a:t>
            </a:r>
            <a:r>
              <a:rPr lang="ru-RU" dirty="0" smtClean="0"/>
              <a:t>народные </a:t>
            </a:r>
            <a:r>
              <a:rPr lang="ru-RU" dirty="0"/>
              <a:t>игровые традиции, </a:t>
            </a:r>
            <a:r>
              <a:rPr lang="ru-RU" dirty="0" smtClean="0"/>
              <a:t>фольклорные </a:t>
            </a:r>
            <a:r>
              <a:rPr lang="ru-RU" dirty="0"/>
              <a:t>праздники и </a:t>
            </a:r>
            <a:r>
              <a:rPr lang="ru-RU" dirty="0" smtClean="0"/>
              <a:t>концерты;</a:t>
            </a:r>
          </a:p>
          <a:p>
            <a:r>
              <a:rPr lang="ru-RU" dirty="0"/>
              <a:t>	</a:t>
            </a:r>
            <a:r>
              <a:rPr lang="ru-RU" dirty="0" smtClean="0"/>
              <a:t>- декоративно-прикладное искусство: кружки </a:t>
            </a:r>
            <a:r>
              <a:rPr lang="ru-RU" dirty="0"/>
              <a:t>«Народные </a:t>
            </a:r>
            <a:r>
              <a:rPr lang="ru-RU" dirty="0" smtClean="0"/>
              <a:t>промыслы», выставки</a:t>
            </a:r>
            <a:r>
              <a:rPr lang="ru-RU" dirty="0"/>
              <a:t>, конкурсы, мастер-классы по росписи национальных игрушек, изготовлению оберегов. </a:t>
            </a:r>
          </a:p>
          <a:p>
            <a:r>
              <a:rPr lang="ru-RU" dirty="0"/>
              <a:t>Около 4,5 тысяч детей посещают фольклорные и этнографические кружки, занятия по декоративно-прикладному творчеству.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26064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Направления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0732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687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Изучение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тематики национально-регионального содержания (сведения о культурных ценностях, национальных традициях, конфессиональных особенностях народов Тюменской области и др.) в рамках общеобразовательных предметов (интегрированные модули).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7838" y="2708920"/>
            <a:ext cx="8687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4. Организация и проведение мероприятий, направленных на выявление и поддержку талантливой молодёжи среди представителей различных этносов.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365104"/>
            <a:ext cx="8429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и проведение мероприятий, направленных на повышение уровня педагогического мастерства преподавателей школ с этнокультурным компонентом.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26064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Направления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0684591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1426</TotalTime>
  <Words>673</Words>
  <Application>Microsoft Office PowerPoint</Application>
  <PresentationFormat>Экран (4:3)</PresentationFormat>
  <Paragraphs>157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Преподавание языков народов Тюменской области в местах компактного проживания этносов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карта урока как условие формирования универсальных учебных действий в образовательном процессе</dc:title>
  <dc:creator>Оля</dc:creator>
  <cp:lastModifiedBy>дл</cp:lastModifiedBy>
  <cp:revision>149</cp:revision>
  <cp:lastPrinted>2016-10-24T10:26:08Z</cp:lastPrinted>
  <dcterms:created xsi:type="dcterms:W3CDTF">2012-02-16T19:15:33Z</dcterms:created>
  <dcterms:modified xsi:type="dcterms:W3CDTF">2016-10-26T18:21:40Z</dcterms:modified>
</cp:coreProperties>
</file>