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2"/>
  </p:notesMasterIdLst>
  <p:handoutMasterIdLst>
    <p:handoutMasterId r:id="rId53"/>
  </p:handoutMasterIdLst>
  <p:sldIdLst>
    <p:sldId id="525" r:id="rId3"/>
    <p:sldId id="413" r:id="rId4"/>
    <p:sldId id="414" r:id="rId5"/>
    <p:sldId id="428" r:id="rId6"/>
    <p:sldId id="448" r:id="rId7"/>
    <p:sldId id="483" r:id="rId8"/>
    <p:sldId id="484" r:id="rId9"/>
    <p:sldId id="433" r:id="rId10"/>
    <p:sldId id="434" r:id="rId11"/>
    <p:sldId id="435" r:id="rId12"/>
    <p:sldId id="492" r:id="rId13"/>
    <p:sldId id="493" r:id="rId14"/>
    <p:sldId id="494" r:id="rId15"/>
    <p:sldId id="495" r:id="rId16"/>
    <p:sldId id="496" r:id="rId17"/>
    <p:sldId id="390" r:id="rId18"/>
    <p:sldId id="440" r:id="rId19"/>
    <p:sldId id="441" r:id="rId20"/>
    <p:sldId id="445" r:id="rId21"/>
    <p:sldId id="469" r:id="rId22"/>
    <p:sldId id="443" r:id="rId23"/>
    <p:sldId id="442" r:id="rId24"/>
    <p:sldId id="498" r:id="rId25"/>
    <p:sldId id="499" r:id="rId26"/>
    <p:sldId id="497" r:id="rId27"/>
    <p:sldId id="504" r:id="rId28"/>
    <p:sldId id="503" r:id="rId29"/>
    <p:sldId id="505" r:id="rId30"/>
    <p:sldId id="506" r:id="rId31"/>
    <p:sldId id="501" r:id="rId32"/>
    <p:sldId id="510" r:id="rId33"/>
    <p:sldId id="513" r:id="rId34"/>
    <p:sldId id="514" r:id="rId35"/>
    <p:sldId id="512" r:id="rId36"/>
    <p:sldId id="515" r:id="rId37"/>
    <p:sldId id="516" r:id="rId38"/>
    <p:sldId id="517" r:id="rId39"/>
    <p:sldId id="518" r:id="rId40"/>
    <p:sldId id="520" r:id="rId41"/>
    <p:sldId id="519" r:id="rId42"/>
    <p:sldId id="522" r:id="rId43"/>
    <p:sldId id="523" r:id="rId44"/>
    <p:sldId id="524" r:id="rId45"/>
    <p:sldId id="521" r:id="rId46"/>
    <p:sldId id="488" r:id="rId47"/>
    <p:sldId id="507" r:id="rId48"/>
    <p:sldId id="508" r:id="rId49"/>
    <p:sldId id="509" r:id="rId50"/>
    <p:sldId id="446" r:id="rId51"/>
  </p:sldIdLst>
  <p:sldSz cx="10080625" cy="7559675"/>
  <p:notesSz cx="7559675" cy="10691813"/>
  <p:defaultTextStyle>
    <a:defPPr>
      <a:defRPr lang="ru-R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152" algn="l" rtl="0" fontAlgn="base">
      <a:spcBef>
        <a:spcPct val="0"/>
      </a:spcBef>
      <a:spcAft>
        <a:spcPct val="0"/>
      </a:spcAft>
      <a:defRPr kern="1200">
        <a:solidFill>
          <a:schemeClr val="tx1"/>
        </a:solidFill>
        <a:latin typeface="Arial" pitchFamily="34" charset="0"/>
        <a:ea typeface="+mn-ea"/>
        <a:cs typeface="Arial" pitchFamily="34" charset="0"/>
      </a:defRPr>
    </a:lvl2pPr>
    <a:lvl3pPr marL="914305" algn="l" rtl="0" fontAlgn="base">
      <a:spcBef>
        <a:spcPct val="0"/>
      </a:spcBef>
      <a:spcAft>
        <a:spcPct val="0"/>
      </a:spcAft>
      <a:defRPr kern="1200">
        <a:solidFill>
          <a:schemeClr val="tx1"/>
        </a:solidFill>
        <a:latin typeface="Arial" pitchFamily="34" charset="0"/>
        <a:ea typeface="+mn-ea"/>
        <a:cs typeface="Arial" pitchFamily="34" charset="0"/>
      </a:defRPr>
    </a:lvl3pPr>
    <a:lvl4pPr marL="1371457" algn="l" rtl="0" fontAlgn="base">
      <a:spcBef>
        <a:spcPct val="0"/>
      </a:spcBef>
      <a:spcAft>
        <a:spcPct val="0"/>
      </a:spcAft>
      <a:defRPr kern="1200">
        <a:solidFill>
          <a:schemeClr val="tx1"/>
        </a:solidFill>
        <a:latin typeface="Arial" pitchFamily="34" charset="0"/>
        <a:ea typeface="+mn-ea"/>
        <a:cs typeface="Arial" pitchFamily="34" charset="0"/>
      </a:defRPr>
    </a:lvl4pPr>
    <a:lvl5pPr marL="1828610" algn="l" rtl="0" fontAlgn="base">
      <a:spcBef>
        <a:spcPct val="0"/>
      </a:spcBef>
      <a:spcAft>
        <a:spcPct val="0"/>
      </a:spcAft>
      <a:defRPr kern="1200">
        <a:solidFill>
          <a:schemeClr val="tx1"/>
        </a:solidFill>
        <a:latin typeface="Arial" pitchFamily="34" charset="0"/>
        <a:ea typeface="+mn-ea"/>
        <a:cs typeface="Arial" pitchFamily="34" charset="0"/>
      </a:defRPr>
    </a:lvl5pPr>
    <a:lvl6pPr marL="2285763" algn="l" defTabSz="914305" rtl="0" eaLnBrk="1" latinLnBrk="0" hangingPunct="1">
      <a:defRPr kern="1200">
        <a:solidFill>
          <a:schemeClr val="tx1"/>
        </a:solidFill>
        <a:latin typeface="Arial" pitchFamily="34" charset="0"/>
        <a:ea typeface="+mn-ea"/>
        <a:cs typeface="Arial" pitchFamily="34" charset="0"/>
      </a:defRPr>
    </a:lvl6pPr>
    <a:lvl7pPr marL="2742916" algn="l" defTabSz="914305" rtl="0" eaLnBrk="1" latinLnBrk="0" hangingPunct="1">
      <a:defRPr kern="1200">
        <a:solidFill>
          <a:schemeClr val="tx1"/>
        </a:solidFill>
        <a:latin typeface="Arial" pitchFamily="34" charset="0"/>
        <a:ea typeface="+mn-ea"/>
        <a:cs typeface="Arial" pitchFamily="34" charset="0"/>
      </a:defRPr>
    </a:lvl7pPr>
    <a:lvl8pPr marL="3200068" algn="l" defTabSz="914305" rtl="0" eaLnBrk="1" latinLnBrk="0" hangingPunct="1">
      <a:defRPr kern="1200">
        <a:solidFill>
          <a:schemeClr val="tx1"/>
        </a:solidFill>
        <a:latin typeface="Arial" pitchFamily="34" charset="0"/>
        <a:ea typeface="+mn-ea"/>
        <a:cs typeface="Arial" pitchFamily="34" charset="0"/>
      </a:defRPr>
    </a:lvl8pPr>
    <a:lvl9pPr marL="3657221" algn="l" defTabSz="914305"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803" autoAdjust="0"/>
  </p:normalViewPr>
  <p:slideViewPr>
    <p:cSldViewPr>
      <p:cViewPr>
        <p:scale>
          <a:sx n="69" d="100"/>
          <a:sy n="69" d="100"/>
        </p:scale>
        <p:origin x="-1212" y="-72"/>
      </p:cViewPr>
      <p:guideLst>
        <p:guide orient="horz" pos="2381"/>
        <p:guide pos="317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txBox="1">
            <a:spLocks noGrp="1"/>
          </p:cNvSpPr>
          <p:nvPr>
            <p:ph type="hdr" sz="quarter"/>
          </p:nvPr>
        </p:nvSpPr>
        <p:spPr>
          <a:xfrm>
            <a:off x="0" y="0"/>
            <a:ext cx="3281363" cy="534988"/>
          </a:xfrm>
          <a:prstGeom prst="rect">
            <a:avLst/>
          </a:prstGeom>
          <a:noFill/>
          <a:ln>
            <a:noFill/>
          </a:ln>
        </p:spPr>
        <p:txBody>
          <a:bodyPr vert="horz" wrap="square" lIns="90004" tIns="44997" rIns="90004" bIns="44997" anchor="t" anchorCtr="0" compatLnSpc="0"/>
          <a:lstStyle>
            <a:lvl1pPr fontAlgn="auto" hangingPunct="0">
              <a:spcBef>
                <a:spcPts val="0"/>
              </a:spcBef>
              <a:spcAft>
                <a:spcPts val="0"/>
              </a:spcAft>
              <a:defRPr sz="1400" kern="0">
                <a:solidFill>
                  <a:srgbClr val="000000"/>
                </a:solidFill>
                <a:latin typeface="Arial" pitchFamily="18"/>
                <a:ea typeface="Lucida Sans Unicode" pitchFamily="2"/>
                <a:cs typeface="Tahoma" pitchFamily="2"/>
              </a:defRPr>
            </a:lvl1pPr>
          </a:lstStyle>
          <a:p>
            <a:pPr>
              <a:defRPr sz="1400" b="0" i="0" u="none" strike="noStrike" kern="0" cap="none" spc="0" baseline="0">
                <a:solidFill>
                  <a:srgbClr val="000000"/>
                </a:solidFill>
                <a:uFillTx/>
              </a:defRPr>
            </a:pPr>
            <a:endParaRPr lang="ru-RU"/>
          </a:p>
        </p:txBody>
      </p:sp>
      <p:sp>
        <p:nvSpPr>
          <p:cNvPr id="3" name="Дата 2"/>
          <p:cNvSpPr txBox="1">
            <a:spLocks noGrp="1"/>
          </p:cNvSpPr>
          <p:nvPr>
            <p:ph type="dt" sz="quarter" idx="1"/>
          </p:nvPr>
        </p:nvSpPr>
        <p:spPr>
          <a:xfrm>
            <a:off x="4278313" y="0"/>
            <a:ext cx="3281362" cy="534988"/>
          </a:xfrm>
          <a:prstGeom prst="rect">
            <a:avLst/>
          </a:prstGeom>
          <a:noFill/>
          <a:ln>
            <a:noFill/>
          </a:ln>
        </p:spPr>
        <p:txBody>
          <a:bodyPr vert="horz" wrap="square" lIns="90004" tIns="44997" rIns="90004" bIns="44997" anchor="t" anchorCtr="0" compatLnSpc="0"/>
          <a:lstStyle>
            <a:lvl1pPr algn="r" fontAlgn="auto" hangingPunct="0">
              <a:spcBef>
                <a:spcPts val="0"/>
              </a:spcBef>
              <a:spcAft>
                <a:spcPts val="0"/>
              </a:spcAft>
              <a:defRPr sz="1400" kern="0">
                <a:solidFill>
                  <a:srgbClr val="000000"/>
                </a:solidFill>
                <a:latin typeface="Arial" pitchFamily="18"/>
                <a:ea typeface="Lucida Sans Unicode" pitchFamily="2"/>
                <a:cs typeface="Tahoma" pitchFamily="2"/>
              </a:defRPr>
            </a:lvl1pPr>
          </a:lstStyle>
          <a:p>
            <a:pPr>
              <a:defRPr sz="1400" b="0" i="0" u="none" strike="noStrike" kern="0" cap="none" spc="0" baseline="0">
                <a:solidFill>
                  <a:srgbClr val="000000"/>
                </a:solidFill>
                <a:uFillTx/>
              </a:defRPr>
            </a:pPr>
            <a:fld id="{D02098A9-5978-492C-B5FC-0626E6FAF3B5}" type="datetime1">
              <a:rPr lang="ru-RU"/>
              <a:pPr>
                <a:defRPr sz="1400" b="0" i="0" u="none" strike="noStrike" kern="0" cap="none" spc="0" baseline="0">
                  <a:solidFill>
                    <a:srgbClr val="000000"/>
                  </a:solidFill>
                  <a:uFillTx/>
                </a:defRPr>
              </a:pPr>
              <a:t>26.07.2016</a:t>
            </a:fld>
            <a:endParaRPr lang="ru-RU"/>
          </a:p>
        </p:txBody>
      </p:sp>
      <p:sp>
        <p:nvSpPr>
          <p:cNvPr id="4" name="Нижний колонтитул 3"/>
          <p:cNvSpPr txBox="1">
            <a:spLocks noGrp="1"/>
          </p:cNvSpPr>
          <p:nvPr>
            <p:ph type="ftr" sz="quarter" idx="2"/>
          </p:nvPr>
        </p:nvSpPr>
        <p:spPr>
          <a:xfrm>
            <a:off x="0" y="10156825"/>
            <a:ext cx="3281363" cy="534988"/>
          </a:xfrm>
          <a:prstGeom prst="rect">
            <a:avLst/>
          </a:prstGeom>
          <a:noFill/>
          <a:ln>
            <a:noFill/>
          </a:ln>
        </p:spPr>
        <p:txBody>
          <a:bodyPr vert="horz" wrap="square" lIns="90004" tIns="44997" rIns="90004" bIns="44997" anchor="b" anchorCtr="0" compatLnSpc="0"/>
          <a:lstStyle>
            <a:lvl1pPr fontAlgn="auto" hangingPunct="0">
              <a:spcBef>
                <a:spcPts val="0"/>
              </a:spcBef>
              <a:spcAft>
                <a:spcPts val="0"/>
              </a:spcAft>
              <a:defRPr sz="1400" kern="0">
                <a:solidFill>
                  <a:srgbClr val="000000"/>
                </a:solidFill>
                <a:latin typeface="Arial" pitchFamily="18"/>
                <a:ea typeface="Lucida Sans Unicode" pitchFamily="2"/>
                <a:cs typeface="Tahoma" pitchFamily="2"/>
              </a:defRPr>
            </a:lvl1pPr>
          </a:lstStyle>
          <a:p>
            <a:pPr>
              <a:defRPr sz="1400" b="0" i="0" u="none" strike="noStrike" kern="0" cap="none" spc="0" baseline="0">
                <a:solidFill>
                  <a:srgbClr val="000000"/>
                </a:solidFill>
                <a:uFillTx/>
              </a:defRPr>
            </a:pPr>
            <a:endParaRPr lang="ru-RU"/>
          </a:p>
        </p:txBody>
      </p:sp>
      <p:sp>
        <p:nvSpPr>
          <p:cNvPr id="5" name="Номер слайда 4"/>
          <p:cNvSpPr txBox="1">
            <a:spLocks noGrp="1"/>
          </p:cNvSpPr>
          <p:nvPr>
            <p:ph type="sldNum" sz="quarter" idx="3"/>
          </p:nvPr>
        </p:nvSpPr>
        <p:spPr>
          <a:xfrm>
            <a:off x="4278313" y="10156825"/>
            <a:ext cx="3281362" cy="534988"/>
          </a:xfrm>
          <a:prstGeom prst="rect">
            <a:avLst/>
          </a:prstGeom>
          <a:noFill/>
          <a:ln>
            <a:noFill/>
          </a:ln>
        </p:spPr>
        <p:txBody>
          <a:bodyPr vert="horz" wrap="square" lIns="90004" tIns="44997" rIns="90004" bIns="44997" anchor="b" anchorCtr="0" compatLnSpc="0"/>
          <a:lstStyle>
            <a:lvl1pPr algn="r" fontAlgn="auto" hangingPunct="0">
              <a:spcBef>
                <a:spcPts val="0"/>
              </a:spcBef>
              <a:spcAft>
                <a:spcPts val="0"/>
              </a:spcAft>
              <a:defRPr sz="1400" kern="0">
                <a:solidFill>
                  <a:srgbClr val="000000"/>
                </a:solidFill>
                <a:latin typeface="Arial" pitchFamily="18"/>
                <a:ea typeface="Lucida Sans Unicode" pitchFamily="2"/>
                <a:cs typeface="Tahoma" pitchFamily="2"/>
              </a:defRPr>
            </a:lvl1pPr>
          </a:lstStyle>
          <a:p>
            <a:pPr>
              <a:defRPr sz="1400" b="0" i="0" u="none" strike="noStrike" kern="0" cap="none" spc="0" baseline="0">
                <a:solidFill>
                  <a:srgbClr val="000000"/>
                </a:solidFill>
                <a:uFillTx/>
              </a:defRPr>
            </a:pPr>
            <a:fld id="{F422C25F-665E-4B76-AACE-D2E9FCB9E8F6}" type="slidenum">
              <a:rPr lang="ru-RU"/>
              <a:pPr>
                <a:defRPr sz="1400" b="0" i="0" u="none" strike="noStrike" kern="0" cap="none" spc="0" baseline="0">
                  <a:solidFill>
                    <a:srgbClr val="000000"/>
                  </a:solidFill>
                  <a:uFillTx/>
                </a:defRPr>
              </a:pPr>
              <a:t>‹#›</a:t>
            </a:fld>
            <a:endParaRPr lang="ru-RU"/>
          </a:p>
        </p:txBody>
      </p:sp>
    </p:spTree>
    <p:extLst>
      <p:ext uri="{BB962C8B-B14F-4D97-AF65-F5344CB8AC3E}">
        <p14:creationId xmlns:p14="http://schemas.microsoft.com/office/powerpoint/2010/main" val="3752545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Образ слайда 1"/>
          <p:cNvSpPr>
            <a:spLocks noGrp="1" noRot="1" noChangeAspect="1"/>
          </p:cNvSpPr>
          <p:nvPr>
            <p:ph type="sldImg" idx="2"/>
          </p:nvPr>
        </p:nvSpPr>
        <p:spPr bwMode="auto">
          <a:xfrm>
            <a:off x="1106488" y="812800"/>
            <a:ext cx="5345112" cy="400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3" name="Заметки 2"/>
          <p:cNvSpPr txBox="1">
            <a:spLocks noGrp="1"/>
          </p:cNvSpPr>
          <p:nvPr>
            <p:ph type="body" sz="quarter" idx="3"/>
          </p:nvPr>
        </p:nvSpPr>
        <p:spPr>
          <a:xfrm>
            <a:off x="755650" y="5078413"/>
            <a:ext cx="6048375" cy="4811712"/>
          </a:xfrm>
          <a:prstGeom prst="rect">
            <a:avLst/>
          </a:prstGeom>
          <a:noFill/>
          <a:ln>
            <a:noFill/>
          </a:ln>
        </p:spPr>
        <p:txBody>
          <a:bodyPr vert="horz" wrap="square" lIns="0" tIns="0" rIns="0" bIns="0" anchor="t" anchorCtr="0" compatLnSpc="1"/>
          <a:lstStyle/>
          <a:p>
            <a:pPr lvl="0"/>
            <a:endParaRPr lang="ru-RU" noProof="0" smtClean="0"/>
          </a:p>
        </p:txBody>
      </p:sp>
      <p:sp>
        <p:nvSpPr>
          <p:cNvPr id="4" name="Верхний колонтитул 3"/>
          <p:cNvSpPr txBox="1">
            <a:spLocks noGrp="1"/>
          </p:cNvSpPr>
          <p:nvPr>
            <p:ph type="hdr" sz="quarter"/>
          </p:nvPr>
        </p:nvSpPr>
        <p:spPr>
          <a:xfrm>
            <a:off x="0" y="0"/>
            <a:ext cx="3281363" cy="534988"/>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ru-RU" sz="1400" b="0" i="0" u="none" strike="noStrike" kern="1200" cap="none" spc="0" baseline="0">
                <a:solidFill>
                  <a:srgbClr val="000000"/>
                </a:solidFill>
                <a:uFillTx/>
                <a:latin typeface="Times New Roman" pitchFamily="18"/>
                <a:ea typeface="Lucida Sans Unicode" pitchFamily="2"/>
                <a:cs typeface="Tahoma" pitchFamily="2"/>
              </a:defRPr>
            </a:lvl1pPr>
          </a:lstStyle>
          <a:p>
            <a:pPr>
              <a:defRPr/>
            </a:pPr>
            <a:endParaRPr/>
          </a:p>
        </p:txBody>
      </p:sp>
      <p:sp>
        <p:nvSpPr>
          <p:cNvPr id="5" name="Дата 4"/>
          <p:cNvSpPr txBox="1">
            <a:spLocks noGrp="1"/>
          </p:cNvSpPr>
          <p:nvPr>
            <p:ph type="dt" idx="1"/>
          </p:nvPr>
        </p:nvSpPr>
        <p:spPr>
          <a:xfrm>
            <a:off x="4278313" y="0"/>
            <a:ext cx="3281362" cy="534988"/>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ru-RU" sz="1400" b="0" i="0" u="none" strike="noStrike" kern="1200" cap="none" spc="0" baseline="0">
                <a:solidFill>
                  <a:srgbClr val="000000"/>
                </a:solidFill>
                <a:uFillTx/>
                <a:latin typeface="Times New Roman" pitchFamily="18"/>
                <a:ea typeface="Lucida Sans Unicode" pitchFamily="2"/>
                <a:cs typeface="Tahoma" pitchFamily="2"/>
              </a:defRPr>
            </a:lvl1pPr>
          </a:lstStyle>
          <a:p>
            <a:pPr>
              <a:defRPr/>
            </a:pPr>
            <a:fld id="{8307F5F2-1718-468B-996B-093982C64CCA}" type="datetime1">
              <a:rPr lang="ru-RU"/>
              <a:pPr>
                <a:defRPr/>
              </a:pPr>
              <a:t>26.07.2016</a:t>
            </a:fld>
            <a:endParaRPr/>
          </a:p>
        </p:txBody>
      </p:sp>
      <p:sp>
        <p:nvSpPr>
          <p:cNvPr id="6" name="Нижний колонтитул 5"/>
          <p:cNvSpPr txBox="1">
            <a:spLocks noGrp="1"/>
          </p:cNvSpPr>
          <p:nvPr>
            <p:ph type="ftr" sz="quarter" idx="4"/>
          </p:nvPr>
        </p:nvSpPr>
        <p:spPr>
          <a:xfrm>
            <a:off x="0" y="10156825"/>
            <a:ext cx="3281363" cy="534988"/>
          </a:xfrm>
          <a:prstGeom prst="rect">
            <a:avLst/>
          </a:prstGeom>
          <a:noFill/>
          <a:ln>
            <a:noFill/>
          </a:ln>
        </p:spPr>
        <p:txBody>
          <a:bodyPr vert="horz" wrap="square" lIns="0" tIns="0" rIns="0" bIns="0" anchor="b" anchorCtr="0" compatLnSpc="1"/>
          <a:lstStyle>
            <a:lvl1pPr marL="0" marR="0" lvl="0" indent="0" algn="l" defTabSz="914400" rtl="0" fontAlgn="auto" hangingPunct="0">
              <a:lnSpc>
                <a:spcPct val="100000"/>
              </a:lnSpc>
              <a:spcBef>
                <a:spcPts val="0"/>
              </a:spcBef>
              <a:spcAft>
                <a:spcPts val="0"/>
              </a:spcAft>
              <a:buNone/>
              <a:tabLst/>
              <a:defRPr lang="ru-RU" sz="1400" b="0" i="0" u="none" strike="noStrike" kern="1200" cap="none" spc="0" baseline="0">
                <a:solidFill>
                  <a:srgbClr val="000000"/>
                </a:solidFill>
                <a:uFillTx/>
                <a:latin typeface="Times New Roman" pitchFamily="18"/>
                <a:ea typeface="Lucida Sans Unicode" pitchFamily="2"/>
                <a:cs typeface="Tahoma" pitchFamily="2"/>
              </a:defRPr>
            </a:lvl1pPr>
          </a:lstStyle>
          <a:p>
            <a:pPr>
              <a:defRPr/>
            </a:pPr>
            <a:endParaRPr/>
          </a:p>
        </p:txBody>
      </p:sp>
      <p:sp>
        <p:nvSpPr>
          <p:cNvPr id="7" name="Номер слайда 6"/>
          <p:cNvSpPr txBox="1">
            <a:spLocks noGrp="1"/>
          </p:cNvSpPr>
          <p:nvPr>
            <p:ph type="sldNum" sz="quarter" idx="5"/>
          </p:nvPr>
        </p:nvSpPr>
        <p:spPr>
          <a:xfrm>
            <a:off x="4278313" y="10156825"/>
            <a:ext cx="3281362" cy="534988"/>
          </a:xfrm>
          <a:prstGeom prst="rect">
            <a:avLst/>
          </a:prstGeom>
          <a:noFill/>
          <a:ln>
            <a:noFill/>
          </a:ln>
        </p:spPr>
        <p:txBody>
          <a:bodyPr vert="horz" wrap="square" lIns="0" tIns="0" rIns="0" bIns="0" anchor="b" anchorCtr="0" compatLnSpc="1"/>
          <a:lstStyle>
            <a:lvl1pPr marL="0" marR="0" lvl="0" indent="0" algn="r" defTabSz="914400" rtl="0" fontAlgn="auto" hangingPunct="0">
              <a:lnSpc>
                <a:spcPct val="100000"/>
              </a:lnSpc>
              <a:spcBef>
                <a:spcPts val="0"/>
              </a:spcBef>
              <a:spcAft>
                <a:spcPts val="0"/>
              </a:spcAft>
              <a:buNone/>
              <a:tabLst/>
              <a:defRPr lang="ru-RU" sz="1400" b="0" i="0" u="none" strike="noStrike" kern="1200" cap="none" spc="0" baseline="0">
                <a:solidFill>
                  <a:srgbClr val="000000"/>
                </a:solidFill>
                <a:uFillTx/>
                <a:latin typeface="Times New Roman" pitchFamily="18"/>
                <a:ea typeface="Lucida Sans Unicode" pitchFamily="2"/>
                <a:cs typeface="Tahoma" pitchFamily="2"/>
              </a:defRPr>
            </a:lvl1pPr>
          </a:lstStyle>
          <a:p>
            <a:pPr>
              <a:defRPr/>
            </a:pPr>
            <a:fld id="{9AFD8C10-41C1-4472-B47B-03240731F2A2}" type="slidenum">
              <a:rPr/>
              <a:pPr>
                <a:defRPr/>
              </a:pPr>
              <a:t>‹#›</a:t>
            </a:fld>
            <a:endParaRPr/>
          </a:p>
        </p:txBody>
      </p:sp>
    </p:spTree>
    <p:extLst>
      <p:ext uri="{BB962C8B-B14F-4D97-AF65-F5344CB8AC3E}">
        <p14:creationId xmlns:p14="http://schemas.microsoft.com/office/powerpoint/2010/main" val="646193472"/>
      </p:ext>
    </p:extLst>
  </p:cSld>
  <p:clrMap bg1="lt1" tx1="dk1" bg2="lt2" tx2="dk2" accent1="accent1" accent2="accent2" accent3="accent3" accent4="accent4" accent5="accent5" accent6="accent6" hlink="hlink" folHlink="folHlink"/>
  <p:notesStyle>
    <a:lvl1pPr marL="215878" indent="-215878" algn="l" rtl="0" eaLnBrk="0" fontAlgn="base" hangingPunct="0">
      <a:spcBef>
        <a:spcPct val="0"/>
      </a:spcBef>
      <a:spcAft>
        <a:spcPct val="0"/>
      </a:spcAft>
      <a:defRPr lang="ru-RU" sz="2000" kern="1200">
        <a:solidFill>
          <a:srgbClr val="000000"/>
        </a:solidFill>
        <a:latin typeface="Arial" pitchFamily="18"/>
        <a:cs typeface="Tahoma" pitchFamily="2"/>
      </a:defRPr>
    </a:lvl1pPr>
    <a:lvl2pPr marL="742873" indent="-285721" algn="l" rtl="0" eaLnBrk="0" fontAlgn="base" hangingPunct="0">
      <a:spcBef>
        <a:spcPct val="30000"/>
      </a:spcBef>
      <a:spcAft>
        <a:spcPct val="0"/>
      </a:spcAft>
      <a:defRPr sz="1200" kern="1200">
        <a:solidFill>
          <a:schemeClr val="tx1"/>
        </a:solidFill>
        <a:latin typeface="+mn-lt"/>
        <a:ea typeface="+mn-ea"/>
        <a:cs typeface="Tahoma" pitchFamily="34" charset="0"/>
      </a:defRPr>
    </a:lvl2pPr>
    <a:lvl3pPr marL="1142881" indent="-228576" algn="l" rtl="0" eaLnBrk="0" fontAlgn="base" hangingPunct="0">
      <a:spcBef>
        <a:spcPct val="30000"/>
      </a:spcBef>
      <a:spcAft>
        <a:spcPct val="0"/>
      </a:spcAft>
      <a:defRPr sz="1200" kern="1200">
        <a:solidFill>
          <a:schemeClr val="tx1"/>
        </a:solidFill>
        <a:latin typeface="+mn-lt"/>
        <a:ea typeface="+mn-ea"/>
        <a:cs typeface="Tahoma" pitchFamily="34" charset="0"/>
      </a:defRPr>
    </a:lvl3pPr>
    <a:lvl4pPr marL="1600034" indent="-228576" algn="l" rtl="0" eaLnBrk="0" fontAlgn="base" hangingPunct="0">
      <a:spcBef>
        <a:spcPct val="30000"/>
      </a:spcBef>
      <a:spcAft>
        <a:spcPct val="0"/>
      </a:spcAft>
      <a:defRPr sz="1200" kern="1200">
        <a:solidFill>
          <a:schemeClr val="tx1"/>
        </a:solidFill>
        <a:latin typeface="+mn-lt"/>
        <a:ea typeface="+mn-ea"/>
        <a:cs typeface="Tahoma" pitchFamily="34" charset="0"/>
      </a:defRPr>
    </a:lvl4pPr>
    <a:lvl5pPr marL="2057187" indent="-228576" algn="l" rtl="0" eaLnBrk="0" fontAlgn="base" hangingPunct="0">
      <a:spcBef>
        <a:spcPct val="30000"/>
      </a:spcBef>
      <a:spcAft>
        <a:spcPct val="0"/>
      </a:spcAft>
      <a:defRPr sz="1200" kern="1200">
        <a:solidFill>
          <a:schemeClr val="tx1"/>
        </a:solidFill>
        <a:latin typeface="+mn-lt"/>
        <a:ea typeface="+mn-ea"/>
        <a:cs typeface="Tahoma" pitchFamily="34" charset="0"/>
      </a:defRPr>
    </a:lvl5pPr>
    <a:lvl6pPr marL="2285763" algn="l" defTabSz="914305" rtl="0" eaLnBrk="1" latinLnBrk="0" hangingPunct="1">
      <a:defRPr sz="1200" kern="1200">
        <a:solidFill>
          <a:schemeClr val="tx1"/>
        </a:solidFill>
        <a:latin typeface="+mn-lt"/>
        <a:ea typeface="+mn-ea"/>
        <a:cs typeface="+mn-cs"/>
      </a:defRPr>
    </a:lvl6pPr>
    <a:lvl7pPr marL="2742916"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1" algn="l" defTabSz="9143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027371A-36A2-4ED2-A35F-1E193D1D6ED7}"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ru-RU" sz="1400">
              <a:solidFill>
                <a:srgbClr val="000000"/>
              </a:solidFill>
              <a:latin typeface="Times New Roman" pitchFamily="18" charset="0"/>
              <a:cs typeface="Lucida Sans Unicode" pitchFamily="34" charset="0"/>
            </a:endParaRPr>
          </a:p>
        </p:txBody>
      </p:sp>
      <p:sp>
        <p:nvSpPr>
          <p:cNvPr id="29699"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32826E2-3FE8-4B22-82D9-8F6C1BA23040}"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ru-RU" sz="1400">
              <a:solidFill>
                <a:srgbClr val="000000"/>
              </a:solidFill>
              <a:latin typeface="Times New Roman" pitchFamily="18" charset="0"/>
              <a:cs typeface="Lucida Sans Unicode" pitchFamily="34" charset="0"/>
            </a:endParaRPr>
          </a:p>
        </p:txBody>
      </p:sp>
      <p:sp>
        <p:nvSpPr>
          <p:cNvPr id="29700"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0E15134-0724-4C40-8AFB-74FD9175B598}"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ru-RU" sz="1400">
              <a:solidFill>
                <a:srgbClr val="FFFFFF"/>
              </a:solidFill>
              <a:cs typeface="Lucida Sans Unicode" pitchFamily="34" charset="0"/>
            </a:endParaRPr>
          </a:p>
        </p:txBody>
      </p:sp>
      <p:sp>
        <p:nvSpPr>
          <p:cNvPr id="29701"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94FFE1C-C544-47EB-ADF2-8DDFEE2A1E1A}"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29703"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BB86A98-E5BA-4B16-88FB-7F55FB61D12B}"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ru-RU" sz="1400">
              <a:solidFill>
                <a:srgbClr val="000000"/>
              </a:solidFill>
              <a:latin typeface="Times New Roman" pitchFamily="18" charset="0"/>
              <a:cs typeface="Lucida Sans Unicode" pitchFamily="34" charset="0"/>
            </a:endParaRPr>
          </a:p>
        </p:txBody>
      </p:sp>
      <p:sp>
        <p:nvSpPr>
          <p:cNvPr id="47107"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30A8824-C9CB-42A2-84A6-97BBBC990939}"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ru-RU" sz="1400">
              <a:solidFill>
                <a:srgbClr val="000000"/>
              </a:solidFill>
              <a:latin typeface="Times New Roman" pitchFamily="18" charset="0"/>
              <a:cs typeface="Lucida Sans Unicode" pitchFamily="34" charset="0"/>
            </a:endParaRPr>
          </a:p>
        </p:txBody>
      </p:sp>
      <p:sp>
        <p:nvSpPr>
          <p:cNvPr id="47108"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07B8444D-4204-41E5-8695-EA4F6447154A}"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ru-RU" sz="1400">
              <a:solidFill>
                <a:srgbClr val="FFFFFF"/>
              </a:solidFill>
              <a:cs typeface="Lucida Sans Unicode" pitchFamily="34" charset="0"/>
            </a:endParaRPr>
          </a:p>
        </p:txBody>
      </p:sp>
      <p:sp>
        <p:nvSpPr>
          <p:cNvPr id="47109"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BF0F120-4455-4CB1-BC81-D779DF88B0A2}"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47111"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6E1B267-0B37-4058-82D0-6EB32E79CCA7}"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19</a:t>
            </a:fld>
            <a:endParaRPr lang="ru-RU" sz="1400">
              <a:solidFill>
                <a:srgbClr val="000000"/>
              </a:solidFill>
              <a:latin typeface="Times New Roman" pitchFamily="18" charset="0"/>
              <a:cs typeface="Lucida Sans Unicode" pitchFamily="34" charset="0"/>
            </a:endParaRPr>
          </a:p>
        </p:txBody>
      </p:sp>
      <p:sp>
        <p:nvSpPr>
          <p:cNvPr id="48131"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59E5DA0C-02B7-4571-809F-8D12E6EEB165}"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19</a:t>
            </a:fld>
            <a:endParaRPr lang="ru-RU" sz="1400">
              <a:solidFill>
                <a:srgbClr val="000000"/>
              </a:solidFill>
              <a:latin typeface="Times New Roman" pitchFamily="18" charset="0"/>
              <a:cs typeface="Lucida Sans Unicode" pitchFamily="34" charset="0"/>
            </a:endParaRPr>
          </a:p>
        </p:txBody>
      </p:sp>
      <p:sp>
        <p:nvSpPr>
          <p:cNvPr id="48132"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50CCE805-D869-4951-A330-D067EA3C6E83}"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19</a:t>
            </a:fld>
            <a:endParaRPr lang="ru-RU" sz="1400">
              <a:solidFill>
                <a:srgbClr val="FFFFFF"/>
              </a:solidFill>
              <a:cs typeface="Lucida Sans Unicode" pitchFamily="34" charset="0"/>
            </a:endParaRPr>
          </a:p>
        </p:txBody>
      </p:sp>
      <p:sp>
        <p:nvSpPr>
          <p:cNvPr id="48133"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4E46459-AA30-4AA2-A6E4-BC1556CF17C6}"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19</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48135"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7C99F33D-6DED-42A8-8E6B-48210E805A83}"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20</a:t>
            </a:fld>
            <a:endParaRPr lang="ru-RU" sz="1400">
              <a:solidFill>
                <a:srgbClr val="000000"/>
              </a:solidFill>
              <a:latin typeface="Times New Roman" pitchFamily="18" charset="0"/>
              <a:cs typeface="Lucida Sans Unicode" pitchFamily="34" charset="0"/>
            </a:endParaRPr>
          </a:p>
        </p:txBody>
      </p:sp>
      <p:sp>
        <p:nvSpPr>
          <p:cNvPr id="49155"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3424CA01-D4CE-4A5D-82C4-B726014903DF}"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20</a:t>
            </a:fld>
            <a:endParaRPr lang="ru-RU" sz="1400">
              <a:solidFill>
                <a:srgbClr val="000000"/>
              </a:solidFill>
              <a:latin typeface="Times New Roman" pitchFamily="18" charset="0"/>
              <a:cs typeface="Lucida Sans Unicode" pitchFamily="34" charset="0"/>
            </a:endParaRPr>
          </a:p>
        </p:txBody>
      </p:sp>
      <p:sp>
        <p:nvSpPr>
          <p:cNvPr id="49156"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3E6E9CC-15D8-45F4-B656-0277A1520989}"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20</a:t>
            </a:fld>
            <a:endParaRPr lang="ru-RU" sz="1400">
              <a:solidFill>
                <a:srgbClr val="FFFFFF"/>
              </a:solidFill>
              <a:cs typeface="Lucida Sans Unicode" pitchFamily="34" charset="0"/>
            </a:endParaRPr>
          </a:p>
        </p:txBody>
      </p:sp>
      <p:sp>
        <p:nvSpPr>
          <p:cNvPr id="49157"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917D210-4A70-4536-9888-A843DBA750A7}"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20</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49159"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3DC254C2-4658-475F-8FAC-E3FF1E5528A3}"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ru-RU" sz="1400">
              <a:solidFill>
                <a:srgbClr val="000000"/>
              </a:solidFill>
              <a:latin typeface="Times New Roman" pitchFamily="18" charset="0"/>
              <a:cs typeface="Lucida Sans Unicode" pitchFamily="34" charset="0"/>
            </a:endParaRPr>
          </a:p>
        </p:txBody>
      </p:sp>
      <p:sp>
        <p:nvSpPr>
          <p:cNvPr id="50179"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ADB0A34-D129-4F2E-B662-59914916B4F5}"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ru-RU" sz="1400">
              <a:solidFill>
                <a:srgbClr val="000000"/>
              </a:solidFill>
              <a:latin typeface="Times New Roman" pitchFamily="18" charset="0"/>
              <a:cs typeface="Lucida Sans Unicode" pitchFamily="34" charset="0"/>
            </a:endParaRPr>
          </a:p>
        </p:txBody>
      </p:sp>
      <p:sp>
        <p:nvSpPr>
          <p:cNvPr id="50180"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6092D74-7259-44D5-9309-8FFFAF0658AE}"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ru-RU" sz="1400">
              <a:solidFill>
                <a:srgbClr val="FFFFFF"/>
              </a:solidFill>
              <a:cs typeface="Lucida Sans Unicode" pitchFamily="34" charset="0"/>
            </a:endParaRPr>
          </a:p>
        </p:txBody>
      </p:sp>
      <p:sp>
        <p:nvSpPr>
          <p:cNvPr id="50181"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BCE9E7D-A57F-4A81-A5D5-93EE1251D3B4}"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50183"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70FCEEC-2A41-4D60-959D-B46196109FF8}"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22</a:t>
            </a:fld>
            <a:endParaRPr lang="ru-RU" sz="1400">
              <a:solidFill>
                <a:srgbClr val="000000"/>
              </a:solidFill>
              <a:latin typeface="Times New Roman" pitchFamily="18" charset="0"/>
              <a:cs typeface="Lucida Sans Unicode" pitchFamily="34" charset="0"/>
            </a:endParaRPr>
          </a:p>
        </p:txBody>
      </p:sp>
      <p:sp>
        <p:nvSpPr>
          <p:cNvPr id="51203"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001D276D-1AF5-4631-959A-56E9503958CA}"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22</a:t>
            </a:fld>
            <a:endParaRPr lang="ru-RU" sz="1400">
              <a:solidFill>
                <a:srgbClr val="000000"/>
              </a:solidFill>
              <a:latin typeface="Times New Roman" pitchFamily="18" charset="0"/>
              <a:cs typeface="Lucida Sans Unicode" pitchFamily="34" charset="0"/>
            </a:endParaRPr>
          </a:p>
        </p:txBody>
      </p:sp>
      <p:sp>
        <p:nvSpPr>
          <p:cNvPr id="51204"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E1E9666-FDDC-4D3B-B0A3-BB48C84C56B5}"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22</a:t>
            </a:fld>
            <a:endParaRPr lang="ru-RU" sz="1400">
              <a:solidFill>
                <a:srgbClr val="FFFFFF"/>
              </a:solidFill>
              <a:cs typeface="Lucida Sans Unicode" pitchFamily="34" charset="0"/>
            </a:endParaRPr>
          </a:p>
        </p:txBody>
      </p:sp>
      <p:sp>
        <p:nvSpPr>
          <p:cNvPr id="51205"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32B24A4B-B1CD-488B-AD97-236931A15021}"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22</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51207"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p>
            <a:pPr>
              <a:defRPr/>
            </a:pPr>
            <a:fld id="{73DDA66F-B927-4851-9AAE-77DB8C1E4132}" type="slidenum">
              <a:rPr lang="ru-RU" smtClean="0"/>
              <a:pPr>
                <a:defRPr/>
              </a:pPr>
              <a:t>30</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p>
            <a:pPr>
              <a:defRPr/>
            </a:pPr>
            <a:fld id="{73DDA66F-B927-4851-9AAE-77DB8C1E4132}" type="slidenum">
              <a:rPr lang="ru-RU" smtClean="0"/>
              <a:pPr>
                <a:defRPr/>
              </a:pPr>
              <a:t>31</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Заметки 2"/>
          <p:cNvSpPr>
            <a:spLocks noGrp="1"/>
          </p:cNvSpPr>
          <p:nvPr>
            <p:ph type="body" idx="1"/>
          </p:nvPr>
        </p:nvSpPr>
        <p:spPr/>
        <p:txBody>
          <a:bodyPr>
            <a:normAutofit fontScale="92500" lnSpcReduction="10000"/>
          </a:bodyPr>
          <a:lstStyle/>
          <a:p>
            <a:pPr eaLnBrk="1" hangingPunct="1">
              <a:defRPr/>
            </a:pPr>
            <a:r>
              <a:rPr lang="ru-RU" altLang="ru-RU" i="1" dirty="0" smtClean="0"/>
              <a:t>развивающие модели</a:t>
            </a:r>
            <a:r>
              <a:rPr lang="ru-RU" altLang="ru-RU" dirty="0" smtClean="0"/>
              <a:t> этнокультурного образования: предметно-тематические, ценностные, институциональные, проектные.</a:t>
            </a:r>
          </a:p>
          <a:p>
            <a:pPr eaLnBrk="1" hangingPunct="1">
              <a:defRPr/>
            </a:pPr>
            <a:r>
              <a:rPr lang="ru-RU" altLang="ru-RU" dirty="0" smtClean="0"/>
              <a:t>поликультурного образования</a:t>
            </a:r>
          </a:p>
          <a:p>
            <a:pPr eaLnBrk="1" hangingPunct="1">
              <a:defRPr/>
            </a:pPr>
            <a:r>
              <a:rPr lang="ru-RU" altLang="ru-RU" dirty="0" smtClean="0"/>
              <a:t>модели образования на основе ценностей и идеалов отечественной культуры</a:t>
            </a:r>
          </a:p>
          <a:p>
            <a:pPr eaLnBrk="1" hangingPunct="1">
              <a:defRPr/>
            </a:pPr>
            <a:r>
              <a:rPr lang="ru-RU" altLang="ru-RU" dirty="0" smtClean="0"/>
              <a:t>модель народоведения в детском саду</a:t>
            </a:r>
          </a:p>
          <a:p>
            <a:pPr eaLnBrk="1" hangingPunct="1">
              <a:defRPr/>
            </a:pPr>
            <a:r>
              <a:rPr lang="ru-RU" altLang="ru-RU" dirty="0" smtClean="0"/>
              <a:t>интегрированный курс искусствоведения </a:t>
            </a:r>
          </a:p>
          <a:p>
            <a:pPr eaLnBrk="1" hangingPunct="1">
              <a:defRPr/>
            </a:pPr>
            <a:r>
              <a:rPr lang="ru-RU" altLang="ru-RU" dirty="0" smtClean="0"/>
              <a:t>курс «Русская словесность» для учащихся 5-11 классов</a:t>
            </a:r>
          </a:p>
          <a:p>
            <a:pPr eaLnBrk="1" hangingPunct="1">
              <a:defRPr/>
            </a:pPr>
            <a:r>
              <a:rPr lang="ru-RU" altLang="ru-RU" dirty="0" smtClean="0"/>
              <a:t>авторские программы изучения народных предметов и народной кухни </a:t>
            </a:r>
          </a:p>
          <a:p>
            <a:pPr eaLnBrk="1" hangingPunct="1">
              <a:defRPr/>
            </a:pPr>
            <a:r>
              <a:rPr lang="ru-RU" altLang="ru-RU" dirty="0" smtClean="0"/>
              <a:t>В программу образовательной области «Искусство» широко включаются темы по народным культурам и искусству: русский фольклор, народная музыка и народные традиции в русском искусстве (образовательные учреждения с русским компонентом образовании).</a:t>
            </a:r>
          </a:p>
          <a:p>
            <a:pPr eaLnBrk="1" hangingPunct="1">
              <a:defRPr/>
            </a:pPr>
            <a:r>
              <a:rPr lang="ru-RU" altLang="ru-RU" dirty="0" smtClean="0"/>
              <a:t>На уровне учебного предмета содержание этнокультурного образования проектируется посредством</a:t>
            </a:r>
          </a:p>
          <a:p>
            <a:pPr eaLnBrk="1" hangingPunct="1">
              <a:defRPr/>
            </a:pPr>
            <a:r>
              <a:rPr lang="ru-RU" altLang="ru-RU" dirty="0" smtClean="0"/>
              <a:t>а) расширения этнокультурного компонента в предметах базисного</a:t>
            </a:r>
          </a:p>
          <a:p>
            <a:pPr eaLnBrk="1" hangingPunct="1">
              <a:defRPr/>
            </a:pPr>
            <a:r>
              <a:rPr lang="ru-RU" altLang="ru-RU" dirty="0" smtClean="0"/>
              <a:t>учебного плана;</a:t>
            </a:r>
          </a:p>
          <a:p>
            <a:pPr eaLnBrk="1" hangingPunct="1">
              <a:defRPr/>
            </a:pPr>
            <a:r>
              <a:rPr lang="ru-RU" altLang="ru-RU" dirty="0" smtClean="0"/>
              <a:t>б) реализации принципа междисциплинарного взаимодействия;</a:t>
            </a:r>
          </a:p>
          <a:p>
            <a:pPr eaLnBrk="1" hangingPunct="1">
              <a:defRPr/>
            </a:pPr>
            <a:r>
              <a:rPr lang="ru-RU" altLang="ru-RU" dirty="0" smtClean="0"/>
              <a:t>в) возможного введения специального предмета </a:t>
            </a:r>
            <a:r>
              <a:rPr lang="ru-RU" altLang="ru-RU" dirty="0" err="1" smtClean="0"/>
              <a:t>этнокультурологической</a:t>
            </a:r>
            <a:r>
              <a:rPr lang="ru-RU" altLang="ru-RU" dirty="0" smtClean="0"/>
              <a:t> направленности, а также </a:t>
            </a:r>
          </a:p>
          <a:p>
            <a:pPr eaLnBrk="1" hangingPunct="1">
              <a:defRPr/>
            </a:pPr>
            <a:r>
              <a:rPr lang="ru-RU" altLang="ru-RU" dirty="0" smtClean="0"/>
              <a:t>г) введением и расширением </a:t>
            </a:r>
            <a:r>
              <a:rPr lang="ru-RU" altLang="ru-RU" dirty="0" err="1" smtClean="0"/>
              <a:t>этнокультурологического</a:t>
            </a:r>
            <a:r>
              <a:rPr lang="ru-RU" altLang="ru-RU" dirty="0" smtClean="0"/>
              <a:t> содержания в</a:t>
            </a:r>
          </a:p>
          <a:p>
            <a:pPr eaLnBrk="1" hangingPunct="1">
              <a:defRPr/>
            </a:pPr>
            <a:r>
              <a:rPr lang="ru-RU" altLang="ru-RU" dirty="0" smtClean="0"/>
              <a:t>вариативно-дополнительные формы </a:t>
            </a:r>
            <a:r>
              <a:rPr lang="ru-RU" altLang="ru-RU" dirty="0" err="1" smtClean="0"/>
              <a:t>внеучебной</a:t>
            </a:r>
            <a:r>
              <a:rPr lang="ru-RU" altLang="ru-RU" dirty="0" smtClean="0"/>
              <a:t> образовательной деятельности.</a:t>
            </a:r>
          </a:p>
          <a:p>
            <a:pPr eaLnBrk="1" hangingPunct="1">
              <a:defRPr/>
            </a:pPr>
            <a:endParaRPr lang="ru-RU" altLang="ru-RU" dirty="0" smtClean="0"/>
          </a:p>
          <a:p>
            <a:pPr>
              <a:defRPr/>
            </a:pPr>
            <a:endParaRPr lang="ru-RU" dirty="0"/>
          </a:p>
        </p:txBody>
      </p:sp>
      <p:sp>
        <p:nvSpPr>
          <p:cNvPr id="4" name="Номер слайда 3"/>
          <p:cNvSpPr>
            <a:spLocks noGrp="1"/>
          </p:cNvSpPr>
          <p:nvPr>
            <p:ph type="sldNum" sz="quarter" idx="5"/>
          </p:nvPr>
        </p:nvSpPr>
        <p:spPr/>
        <p:txBody>
          <a:bodyPr/>
          <a:lstStyle/>
          <a:p>
            <a:pPr>
              <a:defRPr/>
            </a:pPr>
            <a:fld id="{DB6E134F-1C0E-4FDB-B1DA-A9B87DAE4738}" type="slidenum">
              <a:rPr lang="ru-RU" smtClean="0"/>
              <a:pPr>
                <a:defRPr/>
              </a:pPr>
              <a:t>32</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354ECDC-C4CB-44EB-9E00-7569B5D6B4EE}"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49</a:t>
            </a:fld>
            <a:endParaRPr lang="ru-RU" sz="1400">
              <a:solidFill>
                <a:srgbClr val="000000"/>
              </a:solidFill>
              <a:latin typeface="Times New Roman" pitchFamily="18" charset="0"/>
              <a:cs typeface="Lucida Sans Unicode" pitchFamily="34" charset="0"/>
            </a:endParaRPr>
          </a:p>
        </p:txBody>
      </p:sp>
      <p:sp>
        <p:nvSpPr>
          <p:cNvPr id="53251"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E10EEFD-360E-44E4-A1F2-A789BC361FD5}"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49</a:t>
            </a:fld>
            <a:endParaRPr lang="ru-RU" sz="1400">
              <a:solidFill>
                <a:srgbClr val="000000"/>
              </a:solidFill>
              <a:latin typeface="Times New Roman" pitchFamily="18" charset="0"/>
              <a:cs typeface="Lucida Sans Unicode" pitchFamily="34" charset="0"/>
            </a:endParaRPr>
          </a:p>
        </p:txBody>
      </p:sp>
      <p:sp>
        <p:nvSpPr>
          <p:cNvPr id="53252"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C222027D-11C6-4174-9456-DD844FA7A111}"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49</a:t>
            </a:fld>
            <a:endParaRPr lang="ru-RU" sz="1400">
              <a:solidFill>
                <a:srgbClr val="FFFFFF"/>
              </a:solidFill>
              <a:cs typeface="Lucida Sans Unicode" pitchFamily="34" charset="0"/>
            </a:endParaRPr>
          </a:p>
        </p:txBody>
      </p:sp>
      <p:sp>
        <p:nvSpPr>
          <p:cNvPr id="53253"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8B52168-90E8-415C-96DD-EEA64423E344}"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49</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53255"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389928B4-BA60-4D57-9FBD-0B2750563D82}"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ru-RU" sz="1400">
              <a:solidFill>
                <a:srgbClr val="000000"/>
              </a:solidFill>
              <a:latin typeface="Times New Roman" pitchFamily="18" charset="0"/>
              <a:cs typeface="Lucida Sans Unicode" pitchFamily="34" charset="0"/>
            </a:endParaRPr>
          </a:p>
        </p:txBody>
      </p:sp>
      <p:sp>
        <p:nvSpPr>
          <p:cNvPr id="30723"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D9527BE-B6F4-4BC1-898A-688EAB475581}"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ru-RU" sz="1400">
              <a:solidFill>
                <a:srgbClr val="000000"/>
              </a:solidFill>
              <a:latin typeface="Times New Roman" pitchFamily="18" charset="0"/>
              <a:cs typeface="Lucida Sans Unicode" pitchFamily="34" charset="0"/>
            </a:endParaRPr>
          </a:p>
        </p:txBody>
      </p:sp>
      <p:sp>
        <p:nvSpPr>
          <p:cNvPr id="30724"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C9ECDAA-294B-4E69-982C-5B2F6A67D8B3}"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ru-RU" sz="1400">
              <a:solidFill>
                <a:srgbClr val="FFFFFF"/>
              </a:solidFill>
              <a:cs typeface="Lucida Sans Unicode" pitchFamily="34" charset="0"/>
            </a:endParaRPr>
          </a:p>
        </p:txBody>
      </p:sp>
      <p:sp>
        <p:nvSpPr>
          <p:cNvPr id="30725"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88BB024-8650-4DDF-9657-90C79ADFDFA7}"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30727"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01A7142F-A147-43B1-A62E-A77EAA7309F3}"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ru-RU" sz="1400">
              <a:solidFill>
                <a:srgbClr val="000000"/>
              </a:solidFill>
              <a:latin typeface="Times New Roman" pitchFamily="18" charset="0"/>
              <a:cs typeface="Lucida Sans Unicode" pitchFamily="34" charset="0"/>
            </a:endParaRPr>
          </a:p>
        </p:txBody>
      </p:sp>
      <p:sp>
        <p:nvSpPr>
          <p:cNvPr id="31747"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7689CA9A-0676-49A3-A9CB-C8FB1B0E7B81}"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ru-RU" sz="1400">
              <a:solidFill>
                <a:srgbClr val="000000"/>
              </a:solidFill>
              <a:latin typeface="Times New Roman" pitchFamily="18" charset="0"/>
              <a:cs typeface="Lucida Sans Unicode" pitchFamily="34" charset="0"/>
            </a:endParaRPr>
          </a:p>
        </p:txBody>
      </p:sp>
      <p:sp>
        <p:nvSpPr>
          <p:cNvPr id="31748"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BCBBAD6-FF1C-46A7-8BF8-0B60BA99EE29}"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ru-RU" sz="1400">
              <a:solidFill>
                <a:srgbClr val="FFFFFF"/>
              </a:solidFill>
              <a:cs typeface="Lucida Sans Unicode" pitchFamily="34" charset="0"/>
            </a:endParaRPr>
          </a:p>
        </p:txBody>
      </p:sp>
      <p:sp>
        <p:nvSpPr>
          <p:cNvPr id="31749"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FEDE191-A680-4218-8B55-8138BB09A687}"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31751"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82" name="Rectangle 8"/>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cs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cs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cs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cs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cs typeface="Arial" pitchFamily="34" charset="0"/>
              </a:defRPr>
            </a:lvl9pPr>
          </a:lstStyle>
          <a:p>
            <a:pPr eaLnBrk="1" hangingPunct="1"/>
            <a:fld id="{E837CAD8-D9C4-46F6-AD7E-C75172B0A79E}" type="slidenum">
              <a:rPr smtClean="0">
                <a:solidFill>
                  <a:srgbClr val="000000"/>
                </a:solidFill>
                <a:latin typeface="Times New Roman" pitchFamily="18" charset="0"/>
                <a:cs typeface="Lucida Sans Unicode" pitchFamily="34" charset="0"/>
              </a:rPr>
              <a:pPr eaLnBrk="1" hangingPunct="1"/>
              <a:t>5</a:t>
            </a:fld>
            <a:endParaRPr smtClean="0">
              <a:solidFill>
                <a:srgbClr val="000000"/>
              </a:solidFill>
              <a:latin typeface="Times New Roman" pitchFamily="18" charset="0"/>
              <a:cs typeface="Lucida Sans Unicode" pitchFamily="34" charset="0"/>
            </a:endParaRPr>
          </a:p>
        </p:txBody>
      </p:sp>
      <p:sp>
        <p:nvSpPr>
          <p:cNvPr id="12288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884" name="Rectangle 2"/>
          <p:cNvSpPr txBox="1">
            <a:spLocks noGrp="1" noChangeArrowheads="1"/>
          </p:cNvSpPr>
          <p:nvPr>
            <p:ph type="body" idx="1"/>
          </p:nvPr>
        </p:nvSpPr>
        <p:spPr>
          <a:xfrm>
            <a:off x="755650" y="5078413"/>
            <a:ext cx="6045200" cy="4808537"/>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smtClean="0">
              <a:latin typeface="Times New Roman" pitchFamily="18" charset="0"/>
              <a:ea typeface="Arial Unicode MS" pitchFamily="34" charset="-128"/>
              <a:cs typeface="Tahom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04712721-2DE1-4513-9D62-91E390059B71}"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8</a:t>
            </a:fld>
            <a:endParaRPr lang="ru-RU" sz="1400">
              <a:solidFill>
                <a:srgbClr val="000000"/>
              </a:solidFill>
              <a:latin typeface="Times New Roman" pitchFamily="18" charset="0"/>
              <a:cs typeface="Lucida Sans Unicode" pitchFamily="34" charset="0"/>
            </a:endParaRPr>
          </a:p>
        </p:txBody>
      </p:sp>
      <p:sp>
        <p:nvSpPr>
          <p:cNvPr id="36867"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B13E36D-C9E8-4177-AAC0-5F61CD579365}"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8</a:t>
            </a:fld>
            <a:endParaRPr lang="ru-RU" sz="1400">
              <a:solidFill>
                <a:srgbClr val="000000"/>
              </a:solidFill>
              <a:latin typeface="Times New Roman" pitchFamily="18" charset="0"/>
              <a:cs typeface="Lucida Sans Unicode" pitchFamily="34" charset="0"/>
            </a:endParaRPr>
          </a:p>
        </p:txBody>
      </p:sp>
      <p:sp>
        <p:nvSpPr>
          <p:cNvPr id="36868"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38220C3-626C-485B-839F-21A8B0987C3B}"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8</a:t>
            </a:fld>
            <a:endParaRPr lang="ru-RU" sz="1400">
              <a:solidFill>
                <a:srgbClr val="FFFFFF"/>
              </a:solidFill>
              <a:cs typeface="Lucida Sans Unicode" pitchFamily="34" charset="0"/>
            </a:endParaRPr>
          </a:p>
        </p:txBody>
      </p:sp>
      <p:sp>
        <p:nvSpPr>
          <p:cNvPr id="36869"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39819F9-DE4E-4FA3-9715-D20D41B71871}"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8</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36871"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FDC2A1D-591D-4ABF-B047-D7640B599974}"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9</a:t>
            </a:fld>
            <a:endParaRPr lang="ru-RU" sz="1400">
              <a:solidFill>
                <a:srgbClr val="000000"/>
              </a:solidFill>
              <a:latin typeface="Times New Roman" pitchFamily="18" charset="0"/>
              <a:cs typeface="Lucida Sans Unicode" pitchFamily="34" charset="0"/>
            </a:endParaRPr>
          </a:p>
        </p:txBody>
      </p:sp>
      <p:sp>
        <p:nvSpPr>
          <p:cNvPr id="38915"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588A651-3184-4E7A-AF2A-E1FE046DF775}"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9</a:t>
            </a:fld>
            <a:endParaRPr lang="ru-RU" sz="1400">
              <a:solidFill>
                <a:srgbClr val="000000"/>
              </a:solidFill>
              <a:latin typeface="Times New Roman" pitchFamily="18" charset="0"/>
              <a:cs typeface="Lucida Sans Unicode" pitchFamily="34" charset="0"/>
            </a:endParaRPr>
          </a:p>
        </p:txBody>
      </p:sp>
      <p:sp>
        <p:nvSpPr>
          <p:cNvPr id="38916"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07FD936-72D7-449C-96B7-A08595C53ADF}"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9</a:t>
            </a:fld>
            <a:endParaRPr lang="ru-RU" sz="1400">
              <a:solidFill>
                <a:srgbClr val="FFFFFF"/>
              </a:solidFill>
              <a:cs typeface="Lucida Sans Unicode" pitchFamily="34" charset="0"/>
            </a:endParaRPr>
          </a:p>
        </p:txBody>
      </p:sp>
      <p:sp>
        <p:nvSpPr>
          <p:cNvPr id="38917"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CE1B6EA-2B12-47D6-B882-37EC6CF5445C}"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9</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38919"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FEE142A-6B0A-4AD1-9552-1E7E5AC73BBD}"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ru-RU" sz="1400">
              <a:solidFill>
                <a:srgbClr val="000000"/>
              </a:solidFill>
              <a:latin typeface="Times New Roman" pitchFamily="18" charset="0"/>
              <a:cs typeface="Lucida Sans Unicode" pitchFamily="34" charset="0"/>
            </a:endParaRPr>
          </a:p>
        </p:txBody>
      </p:sp>
      <p:sp>
        <p:nvSpPr>
          <p:cNvPr id="39939"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E84274D-C6C3-4453-849D-0BE281E854A5}"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ru-RU" sz="1400">
              <a:solidFill>
                <a:srgbClr val="000000"/>
              </a:solidFill>
              <a:latin typeface="Times New Roman" pitchFamily="18" charset="0"/>
              <a:cs typeface="Lucida Sans Unicode" pitchFamily="34" charset="0"/>
            </a:endParaRPr>
          </a:p>
        </p:txBody>
      </p:sp>
      <p:sp>
        <p:nvSpPr>
          <p:cNvPr id="39940"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CA4BA373-45B6-469F-98B7-29E5F4ED4014}"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ru-RU" sz="1400">
              <a:solidFill>
                <a:srgbClr val="FFFFFF"/>
              </a:solidFill>
              <a:cs typeface="Lucida Sans Unicode" pitchFamily="34" charset="0"/>
            </a:endParaRPr>
          </a:p>
        </p:txBody>
      </p:sp>
      <p:sp>
        <p:nvSpPr>
          <p:cNvPr id="39941"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6D9ED8A-4A21-41BC-B2F0-0581E66993CD}"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39943"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7926F2F-35D4-40A3-BF3C-1F24A1B2FF92}"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16</a:t>
            </a:fld>
            <a:endParaRPr lang="ru-RU" sz="1400">
              <a:solidFill>
                <a:srgbClr val="000000"/>
              </a:solidFill>
              <a:latin typeface="Times New Roman" pitchFamily="18" charset="0"/>
              <a:cs typeface="Lucida Sans Unicode" pitchFamily="34" charset="0"/>
            </a:endParaRPr>
          </a:p>
        </p:txBody>
      </p:sp>
      <p:sp>
        <p:nvSpPr>
          <p:cNvPr id="45059"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7E64742-78FC-496A-9038-6AC06D1BAA88}"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16</a:t>
            </a:fld>
            <a:endParaRPr lang="ru-RU" sz="1400">
              <a:solidFill>
                <a:srgbClr val="000000"/>
              </a:solidFill>
              <a:latin typeface="Times New Roman" pitchFamily="18" charset="0"/>
              <a:cs typeface="Lucida Sans Unicode" pitchFamily="34" charset="0"/>
            </a:endParaRPr>
          </a:p>
        </p:txBody>
      </p:sp>
      <p:sp>
        <p:nvSpPr>
          <p:cNvPr id="45060"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C2330B4-AECA-4092-A9D2-329249C4F39F}"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16</a:t>
            </a:fld>
            <a:endParaRPr lang="ru-RU" sz="1400">
              <a:solidFill>
                <a:srgbClr val="FFFFFF"/>
              </a:solidFill>
              <a:cs typeface="Lucida Sans Unicode" pitchFamily="34" charset="0"/>
            </a:endParaRPr>
          </a:p>
        </p:txBody>
      </p:sp>
      <p:sp>
        <p:nvSpPr>
          <p:cNvPr id="45061"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C13F9AB-C336-46F2-B2EC-118C817576B4}"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16</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45063"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Полилиния 1"/>
          <p:cNvSpPr>
            <a:spLocks noChangeArrowheads="1"/>
          </p:cNvSpPr>
          <p:nvPr/>
        </p:nvSpPr>
        <p:spPr bwMode="auto">
          <a:xfrm>
            <a:off x="4278313" y="10155238"/>
            <a:ext cx="3275012" cy="5286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F20FB22-3E9F-4DED-8962-48CF26C59631}"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17</a:t>
            </a:fld>
            <a:endParaRPr lang="ru-RU" sz="1400">
              <a:solidFill>
                <a:srgbClr val="000000"/>
              </a:solidFill>
              <a:latin typeface="Times New Roman" pitchFamily="18" charset="0"/>
              <a:cs typeface="Lucida Sans Unicode" pitchFamily="34" charset="0"/>
            </a:endParaRPr>
          </a:p>
        </p:txBody>
      </p:sp>
      <p:sp>
        <p:nvSpPr>
          <p:cNvPr id="46083" name="Полилиния 2"/>
          <p:cNvSpPr>
            <a:spLocks noChangeArrowheads="1"/>
          </p:cNvSpPr>
          <p:nvPr/>
        </p:nvSpPr>
        <p:spPr bwMode="auto">
          <a:xfrm>
            <a:off x="4278313" y="10156825"/>
            <a:ext cx="3278187" cy="531813"/>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080A2CA-CA10-472D-8787-D3338AF65296}"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17</a:t>
            </a:fld>
            <a:endParaRPr lang="ru-RU" sz="1400">
              <a:solidFill>
                <a:srgbClr val="000000"/>
              </a:solidFill>
              <a:latin typeface="Times New Roman" pitchFamily="18" charset="0"/>
              <a:cs typeface="Lucida Sans Unicode" pitchFamily="34" charset="0"/>
            </a:endParaRPr>
          </a:p>
        </p:txBody>
      </p:sp>
      <p:sp>
        <p:nvSpPr>
          <p:cNvPr id="46084" name="Полилиния 3"/>
          <p:cNvSpPr>
            <a:spLocks noChangeArrowheads="1"/>
          </p:cNvSpPr>
          <p:nvPr/>
        </p:nvSpPr>
        <p:spPr bwMode="auto">
          <a:xfrm>
            <a:off x="0" y="0"/>
            <a:ext cx="1588" cy="158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b"/>
          <a:lstStyle/>
          <a:p>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E12742F-EC08-4BC7-94C9-EFD394A73A2A}" type="slidenum">
              <a:rPr lang="ru-RU" sz="1400">
                <a:solidFill>
                  <a:srgbClr val="FFFFFF"/>
                </a:solidFill>
                <a:cs typeface="Lucida Sans Unicode" pitchFamily="34" charset="0"/>
              </a:rPr>
              <a:pPr hangingPunct="0">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17</a:t>
            </a:fld>
            <a:endParaRPr lang="ru-RU" sz="1400">
              <a:solidFill>
                <a:srgbClr val="FFFFFF"/>
              </a:solidFill>
              <a:cs typeface="Lucida Sans Unicode" pitchFamily="34" charset="0"/>
            </a:endParaRPr>
          </a:p>
        </p:txBody>
      </p:sp>
      <p:sp>
        <p:nvSpPr>
          <p:cNvPr id="46085" name="Полилиния 4"/>
          <p:cNvSpPr>
            <a:spLocks noChangeArrowheads="1"/>
          </p:cNvSpPr>
          <p:nvPr/>
        </p:nvSpPr>
        <p:spPr bwMode="auto">
          <a:xfrm>
            <a:off x="4278313" y="10155238"/>
            <a:ext cx="3273425" cy="52705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B33D0AA-42B5-49AF-9881-4DCDEA4452D1}" type="slidenum">
              <a:rPr lang="ru-RU" sz="1400">
                <a:solidFill>
                  <a:srgbClr val="000000"/>
                </a:solidFill>
                <a:latin typeface="Times New Roman" pitchFamily="18" charset="0"/>
                <a:cs typeface="Lucida Sans Unicode" pitchFamily="34" charset="0"/>
              </a:rPr>
              <a:pPr algn="r" hangingPunct="0">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17</a:t>
            </a:fld>
            <a:endParaRPr lang="ru-RU" sz="1400">
              <a:solidFill>
                <a:srgbClr val="000000"/>
              </a:solidFill>
              <a:latin typeface="Times New Roman" pitchFamily="18" charset="0"/>
              <a:cs typeface="Lucida Sans Unicode" pitchFamily="34" charset="0"/>
            </a:endParaRPr>
          </a:p>
        </p:txBody>
      </p:sp>
      <p:sp>
        <p:nvSpPr>
          <p:cNvPr id="6" name="Образ слайда 5"/>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ln>
        </p:spPr>
      </p:sp>
      <p:sp>
        <p:nvSpPr>
          <p:cNvPr id="46087" name="Заметки 6"/>
          <p:cNvSpPr txBox="1">
            <a:spLocks noGrp="1"/>
          </p:cNvSpPr>
          <p:nvPr>
            <p:ph type="body" sz="quarter" idx="1"/>
          </p:nvPr>
        </p:nvSpPr>
        <p:spPr bwMode="auto">
          <a:xfrm>
            <a:off x="1169988" y="5086350"/>
            <a:ext cx="52260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nchor="ctr">
            <a:prstTxWarp prst="textNoShape">
              <a:avLst/>
            </a:prstTxWarp>
            <a:spAutoFit/>
          </a:bodyPr>
          <a:lstStyle/>
          <a:p>
            <a:pPr eaLnBrk="1"/>
            <a:endParaRPr smtClean="0">
              <a:latin typeface="Times New Roman" pitchFamily="18" charset="0"/>
              <a:cs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4262563"/>
            <a:ext cx="10080625" cy="3297112"/>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12" name="Rectangle 11"/>
          <p:cNvSpPr/>
          <p:nvPr/>
        </p:nvSpPr>
        <p:spPr>
          <a:xfrm>
            <a:off x="0" y="0"/>
            <a:ext cx="10080625" cy="4262563"/>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dirty="0"/>
          </a:p>
        </p:txBody>
      </p:sp>
      <p:sp>
        <p:nvSpPr>
          <p:cNvPr id="13" name="Rectangle 12"/>
          <p:cNvSpPr/>
          <p:nvPr/>
        </p:nvSpPr>
        <p:spPr>
          <a:xfrm>
            <a:off x="0" y="2923682"/>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14" name="Oval 13"/>
          <p:cNvSpPr/>
          <p:nvPr/>
        </p:nvSpPr>
        <p:spPr>
          <a:xfrm>
            <a:off x="0" y="1763924"/>
            <a:ext cx="10080625" cy="5627758"/>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3" name="Subtitle 2"/>
          <p:cNvSpPr>
            <a:spLocks noGrp="1"/>
          </p:cNvSpPr>
          <p:nvPr>
            <p:ph type="subTitle" idx="1"/>
          </p:nvPr>
        </p:nvSpPr>
        <p:spPr>
          <a:xfrm>
            <a:off x="1624757" y="5569497"/>
            <a:ext cx="6214412" cy="972373"/>
          </a:xfrm>
        </p:spPr>
        <p:txBody>
          <a:bodyPr>
            <a:normAutofit/>
          </a:bodyPr>
          <a:lstStyle>
            <a:lvl1pPr marL="0" indent="0" algn="l">
              <a:buNone/>
              <a:defRPr sz="2400">
                <a:solidFill>
                  <a:schemeClr val="tx2"/>
                </a:solidFil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901328" y="3452771"/>
            <a:ext cx="7910326" cy="1976635"/>
          </a:xfrm>
          <a:effectLst/>
        </p:spPr>
        <p:txBody>
          <a:bodyPr>
            <a:noAutofit/>
          </a:bodyPr>
          <a:lstStyle>
            <a:lvl1pPr marL="705486" indent="-503920" algn="l">
              <a:defRPr sz="60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2100130" y="806364"/>
            <a:ext cx="7056438" cy="383023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71939" y="415042"/>
            <a:ext cx="2268141" cy="577429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664604" y="806366"/>
            <a:ext cx="5323954" cy="539553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4262563"/>
            <a:ext cx="10080625" cy="3297112"/>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2" name="Rectangle 11"/>
          <p:cNvSpPr/>
          <p:nvPr/>
        </p:nvSpPr>
        <p:spPr>
          <a:xfrm>
            <a:off x="0" y="0"/>
            <a:ext cx="10080625" cy="4262563"/>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dirty="0"/>
          </a:p>
        </p:txBody>
      </p:sp>
      <p:sp>
        <p:nvSpPr>
          <p:cNvPr id="13" name="Rectangle 12"/>
          <p:cNvSpPr/>
          <p:nvPr/>
        </p:nvSpPr>
        <p:spPr>
          <a:xfrm>
            <a:off x="0" y="2923682"/>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4" name="Oval 13"/>
          <p:cNvSpPr/>
          <p:nvPr/>
        </p:nvSpPr>
        <p:spPr>
          <a:xfrm>
            <a:off x="0" y="1763924"/>
            <a:ext cx="10080625" cy="5627758"/>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3" name="Subtitle 2"/>
          <p:cNvSpPr>
            <a:spLocks noGrp="1"/>
          </p:cNvSpPr>
          <p:nvPr>
            <p:ph type="subTitle" idx="1"/>
          </p:nvPr>
        </p:nvSpPr>
        <p:spPr>
          <a:xfrm>
            <a:off x="1624757" y="5569496"/>
            <a:ext cx="6214412" cy="972373"/>
          </a:xfrm>
        </p:spPr>
        <p:txBody>
          <a:bodyPr>
            <a:normAutofit/>
          </a:bodyPr>
          <a:lstStyle>
            <a:lvl1pPr marL="0" indent="0" algn="l">
              <a:buNone/>
              <a:defRPr sz="2400">
                <a:solidFill>
                  <a:schemeClr val="tx2"/>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901327" y="3452770"/>
            <a:ext cx="7910326" cy="1976635"/>
          </a:xfrm>
          <a:effectLst/>
        </p:spPr>
        <p:txBody>
          <a:bodyPr>
            <a:noAutofit/>
          </a:bodyPr>
          <a:lstStyle>
            <a:lvl1pPr marL="705560" indent="-503972" algn="l">
              <a:defRPr sz="60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260078" y="806366"/>
            <a:ext cx="7056438" cy="383023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262563"/>
            <a:ext cx="10080625" cy="3297112"/>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8" name="Rectangle 7"/>
          <p:cNvSpPr/>
          <p:nvPr/>
        </p:nvSpPr>
        <p:spPr>
          <a:xfrm>
            <a:off x="0" y="0"/>
            <a:ext cx="10080625" cy="426256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dirty="0"/>
          </a:p>
        </p:txBody>
      </p:sp>
      <p:sp>
        <p:nvSpPr>
          <p:cNvPr id="9" name="Rectangle 8"/>
          <p:cNvSpPr/>
          <p:nvPr/>
        </p:nvSpPr>
        <p:spPr>
          <a:xfrm>
            <a:off x="0" y="2923682"/>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0" name="Oval 9"/>
          <p:cNvSpPr/>
          <p:nvPr/>
        </p:nvSpPr>
        <p:spPr>
          <a:xfrm>
            <a:off x="0" y="1763924"/>
            <a:ext cx="10080625" cy="5627758"/>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2" name="Title 1"/>
          <p:cNvSpPr>
            <a:spLocks noGrp="1"/>
          </p:cNvSpPr>
          <p:nvPr>
            <p:ph type="title"/>
          </p:nvPr>
        </p:nvSpPr>
        <p:spPr>
          <a:xfrm>
            <a:off x="2241456" y="2394942"/>
            <a:ext cx="6577835" cy="2671290"/>
          </a:xfrm>
          <a:effectLst/>
        </p:spPr>
        <p:txBody>
          <a:bodyPr anchor="b"/>
          <a:lstStyle>
            <a:lvl1pPr algn="r">
              <a:defRPr sz="51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229597" y="5078928"/>
            <a:ext cx="6582055" cy="920940"/>
          </a:xfrm>
        </p:spPr>
        <p:txBody>
          <a:bodyPr anchor="t"/>
          <a:lstStyle>
            <a:lvl1pPr marL="0" indent="0" algn="r">
              <a:buNone/>
              <a:defRPr sz="2200">
                <a:solidFill>
                  <a:schemeClr val="tx2"/>
                </a:solidFill>
              </a:defRPr>
            </a:lvl1pPr>
            <a:lvl2pPr marL="503972" indent="0">
              <a:buNone/>
              <a:defRPr sz="2000">
                <a:solidFill>
                  <a:schemeClr val="tx1">
                    <a:tint val="75000"/>
                  </a:schemeClr>
                </a:solidFill>
              </a:defRPr>
            </a:lvl2pPr>
            <a:lvl3pPr marL="1007943" indent="0">
              <a:buNone/>
              <a:defRPr sz="1800">
                <a:solidFill>
                  <a:schemeClr val="tx1">
                    <a:tint val="75000"/>
                  </a:schemeClr>
                </a:solidFill>
              </a:defRPr>
            </a:lvl3pPr>
            <a:lvl4pPr marL="1511915" indent="0">
              <a:buNone/>
              <a:defRPr sz="1500">
                <a:solidFill>
                  <a:schemeClr val="tx1">
                    <a:tint val="75000"/>
                  </a:schemeClr>
                </a:solidFill>
              </a:defRPr>
            </a:lvl4pPr>
            <a:lvl5pPr marL="2015886" indent="0">
              <a:buNone/>
              <a:defRPr sz="1500">
                <a:solidFill>
                  <a:schemeClr val="tx1">
                    <a:tint val="75000"/>
                  </a:schemeClr>
                </a:solidFill>
              </a:defRPr>
            </a:lvl5pPr>
            <a:lvl6pPr marL="2519858" indent="0">
              <a:buNone/>
              <a:defRPr sz="1500">
                <a:solidFill>
                  <a:schemeClr val="tx1">
                    <a:tint val="75000"/>
                  </a:schemeClr>
                </a:solidFill>
              </a:defRPr>
            </a:lvl6pPr>
            <a:lvl7pPr marL="3023829" indent="0">
              <a:buNone/>
              <a:defRPr sz="1500">
                <a:solidFill>
                  <a:schemeClr val="tx1">
                    <a:tint val="75000"/>
                  </a:schemeClr>
                </a:solidFill>
              </a:defRPr>
            </a:lvl7pPr>
            <a:lvl8pPr marL="3527801" indent="0">
              <a:buNone/>
              <a:defRPr sz="1500">
                <a:solidFill>
                  <a:schemeClr val="tx1">
                    <a:tint val="75000"/>
                  </a:schemeClr>
                </a:solidFill>
              </a:defRPr>
            </a:lvl8pPr>
            <a:lvl9pPr marL="4031772" indent="0">
              <a:buNone/>
              <a:defRPr sz="15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8E80666-FB37-4B36-9149-507F3B0178E3}"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260077" y="806364"/>
            <a:ext cx="3689509" cy="383023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5120957" y="806366"/>
            <a:ext cx="3689509" cy="383023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60078" y="806365"/>
            <a:ext cx="3689509" cy="705219"/>
          </a:xfrm>
        </p:spPr>
        <p:txBody>
          <a:bodyPr anchor="b">
            <a:noAutofit/>
          </a:bodyPr>
          <a:lstStyle>
            <a:lvl1pPr marL="0" indent="0" algn="ctr">
              <a:buNone/>
              <a:defRPr lang="en-US" sz="26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a:r>
              <a:rPr lang="ru-RU" smtClean="0"/>
              <a:t>Образец текста</a:t>
            </a:r>
          </a:p>
        </p:txBody>
      </p:sp>
      <p:sp>
        <p:nvSpPr>
          <p:cNvPr id="4" name="Content Placeholder 3"/>
          <p:cNvSpPr>
            <a:spLocks noGrp="1"/>
          </p:cNvSpPr>
          <p:nvPr>
            <p:ph sz="half" idx="2"/>
          </p:nvPr>
        </p:nvSpPr>
        <p:spPr>
          <a:xfrm>
            <a:off x="1274902" y="1543601"/>
            <a:ext cx="3689509" cy="3023870"/>
          </a:xfrm>
        </p:spPr>
        <p:txBody>
          <a:bodyPr>
            <a:normAutofit/>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123328" y="806365"/>
            <a:ext cx="3689509" cy="705219"/>
          </a:xfrm>
        </p:spPr>
        <p:txBody>
          <a:bodyPr anchor="b">
            <a:noAutofit/>
          </a:bodyPr>
          <a:lstStyle>
            <a:lvl1pPr marL="0" indent="0" algn="ctr">
              <a:buNone/>
              <a:defRPr lang="en-US" sz="26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marL="0" lvl="0" indent="0" algn="ctr" defTabSz="1007943" rtl="0" eaLnBrk="1" latinLnBrk="0" hangingPunct="1">
              <a:spcBef>
                <a:spcPct val="20000"/>
              </a:spcBef>
              <a:spcAft>
                <a:spcPts val="331"/>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5120817" y="1542174"/>
            <a:ext cx="3689509" cy="3023870"/>
          </a:xfrm>
        </p:spPr>
        <p:txBody>
          <a:bodyPr>
            <a:normAutofit/>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7/26/2016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7/26/2016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7/26/2016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25045" y="2435896"/>
            <a:ext cx="4008531" cy="1387255"/>
          </a:xfrm>
          <a:effectLst/>
        </p:spPr>
        <p:txBody>
          <a:bodyPr anchor="b">
            <a:noAutofit/>
          </a:bodyPr>
          <a:lstStyle>
            <a:lvl1pPr marL="251986" indent="-251986" algn="l">
              <a:defRPr sz="31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5064032" y="806366"/>
            <a:ext cx="4428557" cy="5395533"/>
          </a:xfrm>
        </p:spPr>
        <p:txBody>
          <a:bodyPr anchor="ctr"/>
          <a:lstStyle>
            <a:lvl1pPr>
              <a:defRPr sz="2400"/>
            </a:lvl1pPr>
            <a:lvl2pPr>
              <a:defRPr sz="2200"/>
            </a:lvl2pPr>
            <a:lvl3pPr>
              <a:defRPr sz="2000"/>
            </a:lvl3pPr>
            <a:lvl4pPr>
              <a:defRPr sz="1800"/>
            </a:lvl4pPr>
            <a:lvl5pPr>
              <a:defRPr sz="15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85956" y="3855679"/>
            <a:ext cx="3735762" cy="2358422"/>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8E80666-FB37-4B36-9149-507F3B0178E3}"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260078" y="806367"/>
            <a:ext cx="7056438" cy="383023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262563"/>
            <a:ext cx="10080625" cy="3297112"/>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9" name="Rectangle 8"/>
          <p:cNvSpPr/>
          <p:nvPr/>
        </p:nvSpPr>
        <p:spPr>
          <a:xfrm>
            <a:off x="0" y="0"/>
            <a:ext cx="10080625" cy="426256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dirty="0"/>
          </a:p>
        </p:txBody>
      </p:sp>
      <p:sp>
        <p:nvSpPr>
          <p:cNvPr id="10" name="Rectangle 9"/>
          <p:cNvSpPr/>
          <p:nvPr/>
        </p:nvSpPr>
        <p:spPr>
          <a:xfrm>
            <a:off x="0" y="2923682"/>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1" name="Oval 10"/>
          <p:cNvSpPr/>
          <p:nvPr/>
        </p:nvSpPr>
        <p:spPr>
          <a:xfrm>
            <a:off x="0" y="1763924"/>
            <a:ext cx="10080625" cy="5627758"/>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3" name="Picture Placeholder 2"/>
          <p:cNvSpPr>
            <a:spLocks noGrp="1"/>
          </p:cNvSpPr>
          <p:nvPr>
            <p:ph type="pic" idx="1"/>
          </p:nvPr>
        </p:nvSpPr>
        <p:spPr>
          <a:xfrm>
            <a:off x="4933570" y="1259946"/>
            <a:ext cx="4536281" cy="3447827"/>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200"/>
            </a:lvl1pPr>
            <a:lvl2pPr marL="503972" indent="0">
              <a:buNone/>
              <a:defRPr sz="3100"/>
            </a:lvl2pPr>
            <a:lvl3pPr marL="1007943" indent="0">
              <a:buNone/>
              <a:defRPr sz="2600"/>
            </a:lvl3pPr>
            <a:lvl4pPr marL="1511915" indent="0">
              <a:buNone/>
              <a:defRPr sz="2200"/>
            </a:lvl4pPr>
            <a:lvl5pPr marL="2015886" indent="0">
              <a:buNone/>
              <a:defRPr sz="2200"/>
            </a:lvl5pPr>
            <a:lvl6pPr marL="2519858" indent="0">
              <a:buNone/>
              <a:defRPr sz="2200"/>
            </a:lvl6pPr>
            <a:lvl7pPr marL="3023829" indent="0">
              <a:buNone/>
              <a:defRPr sz="2200"/>
            </a:lvl7pPr>
            <a:lvl8pPr marL="3527801" indent="0">
              <a:buNone/>
              <a:defRPr sz="2200"/>
            </a:lvl8pPr>
            <a:lvl9pPr marL="4031772" indent="0">
              <a:buNone/>
              <a:defRPr sz="2200"/>
            </a:lvl9pPr>
          </a:lstStyle>
          <a:p>
            <a:r>
              <a:rPr lang="ru-RU" smtClean="0"/>
              <a:t>Вставка рисунка</a:t>
            </a:r>
            <a:endParaRPr lang="en-US" dirty="0"/>
          </a:p>
        </p:txBody>
      </p:sp>
      <p:sp>
        <p:nvSpPr>
          <p:cNvPr id="4" name="Text Placeholder 3"/>
          <p:cNvSpPr>
            <a:spLocks noGrp="1"/>
          </p:cNvSpPr>
          <p:nvPr>
            <p:ph type="body" sz="half" idx="2"/>
          </p:nvPr>
        </p:nvSpPr>
        <p:spPr>
          <a:xfrm>
            <a:off x="967810" y="1113874"/>
            <a:ext cx="4072504" cy="2384329"/>
          </a:xfrm>
        </p:spPr>
        <p:txBody>
          <a:bodyPr anchor="b"/>
          <a:lstStyle>
            <a:lvl1pPr marL="201589" indent="-201589">
              <a:buFont typeface="Georgia" pitchFamily="18" charset="0"/>
              <a:buChar char="*"/>
              <a:defRPr sz="18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8E80666-FB37-4B36-9149-507F3B0178E3}"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title"/>
          </p:nvPr>
        </p:nvSpPr>
        <p:spPr>
          <a:xfrm>
            <a:off x="801763" y="4921197"/>
            <a:ext cx="7037407" cy="1259946"/>
          </a:xfrm>
        </p:spPr>
        <p:txBody>
          <a:bodyPr anchor="b">
            <a:noAutofit/>
          </a:bodyPr>
          <a:lstStyle>
            <a:lvl1pPr algn="l">
              <a:defRPr sz="51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2100130" y="806364"/>
            <a:ext cx="7056438" cy="383023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71938" y="415041"/>
            <a:ext cx="2268141" cy="577429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664604" y="806365"/>
            <a:ext cx="5323954" cy="539553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262563"/>
            <a:ext cx="10080625" cy="3297112"/>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8" name="Rectangle 7"/>
          <p:cNvSpPr/>
          <p:nvPr/>
        </p:nvSpPr>
        <p:spPr>
          <a:xfrm>
            <a:off x="0" y="0"/>
            <a:ext cx="10080625" cy="426256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dirty="0"/>
          </a:p>
        </p:txBody>
      </p:sp>
      <p:sp>
        <p:nvSpPr>
          <p:cNvPr id="9" name="Rectangle 8"/>
          <p:cNvSpPr/>
          <p:nvPr/>
        </p:nvSpPr>
        <p:spPr>
          <a:xfrm>
            <a:off x="0" y="2923682"/>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10" name="Oval 9"/>
          <p:cNvSpPr/>
          <p:nvPr/>
        </p:nvSpPr>
        <p:spPr>
          <a:xfrm>
            <a:off x="0" y="1763924"/>
            <a:ext cx="10080625" cy="5627758"/>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2" name="Title 1"/>
          <p:cNvSpPr>
            <a:spLocks noGrp="1"/>
          </p:cNvSpPr>
          <p:nvPr>
            <p:ph type="title"/>
          </p:nvPr>
        </p:nvSpPr>
        <p:spPr>
          <a:xfrm>
            <a:off x="2241456" y="2394942"/>
            <a:ext cx="6577835" cy="2671290"/>
          </a:xfrm>
          <a:effectLst/>
        </p:spPr>
        <p:txBody>
          <a:bodyPr anchor="b"/>
          <a:lstStyle>
            <a:lvl1pPr algn="r">
              <a:defRPr sz="51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229597" y="5078928"/>
            <a:ext cx="6582055" cy="920940"/>
          </a:xfrm>
        </p:spPr>
        <p:txBody>
          <a:bodyPr anchor="t"/>
          <a:lstStyle>
            <a:lvl1pPr marL="0" indent="0" algn="r">
              <a:buNone/>
              <a:defRPr sz="2200">
                <a:solidFill>
                  <a:schemeClr val="tx2"/>
                </a:solidFill>
              </a:defRPr>
            </a:lvl1pPr>
            <a:lvl2pPr marL="503920" indent="0">
              <a:buNone/>
              <a:defRPr sz="2000">
                <a:solidFill>
                  <a:schemeClr val="tx1">
                    <a:tint val="75000"/>
                  </a:schemeClr>
                </a:solidFill>
              </a:defRPr>
            </a:lvl2pPr>
            <a:lvl3pPr marL="1007838" indent="0">
              <a:buNone/>
              <a:defRPr sz="1800">
                <a:solidFill>
                  <a:schemeClr val="tx1">
                    <a:tint val="75000"/>
                  </a:schemeClr>
                </a:solidFill>
              </a:defRPr>
            </a:lvl3pPr>
            <a:lvl4pPr marL="1511758" indent="0">
              <a:buNone/>
              <a:defRPr sz="1500">
                <a:solidFill>
                  <a:schemeClr val="tx1">
                    <a:tint val="75000"/>
                  </a:schemeClr>
                </a:solidFill>
              </a:defRPr>
            </a:lvl4pPr>
            <a:lvl5pPr marL="2015677" indent="0">
              <a:buNone/>
              <a:defRPr sz="1500">
                <a:solidFill>
                  <a:schemeClr val="tx1">
                    <a:tint val="75000"/>
                  </a:schemeClr>
                </a:solidFill>
              </a:defRPr>
            </a:lvl5pPr>
            <a:lvl6pPr marL="2519597" indent="0">
              <a:buNone/>
              <a:defRPr sz="1500">
                <a:solidFill>
                  <a:schemeClr val="tx1">
                    <a:tint val="75000"/>
                  </a:schemeClr>
                </a:solidFill>
              </a:defRPr>
            </a:lvl6pPr>
            <a:lvl7pPr marL="3023515" indent="0">
              <a:buNone/>
              <a:defRPr sz="1500">
                <a:solidFill>
                  <a:schemeClr val="tx1">
                    <a:tint val="75000"/>
                  </a:schemeClr>
                </a:solidFill>
              </a:defRPr>
            </a:lvl7pPr>
            <a:lvl8pPr marL="3527435" indent="0">
              <a:buNone/>
              <a:defRPr sz="1500">
                <a:solidFill>
                  <a:schemeClr val="tx1">
                    <a:tint val="75000"/>
                  </a:schemeClr>
                </a:solidFill>
              </a:defRPr>
            </a:lvl8pPr>
            <a:lvl9pPr marL="4031354" indent="0">
              <a:buNone/>
              <a:defRPr sz="15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8E80666-FB37-4B36-9149-507F3B0178E3}"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260078" y="806364"/>
            <a:ext cx="3689509" cy="383023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5120957" y="806367"/>
            <a:ext cx="3689509" cy="383023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60078" y="806365"/>
            <a:ext cx="3689509" cy="705219"/>
          </a:xfrm>
        </p:spPr>
        <p:txBody>
          <a:bodyPr anchor="b">
            <a:noAutofit/>
          </a:bodyPr>
          <a:lstStyle>
            <a:lvl1pPr marL="0" indent="0" algn="ctr">
              <a:buNone/>
              <a:defRPr lang="en-US" sz="26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lang="ru-RU" smtClean="0"/>
              <a:t>Образец текста</a:t>
            </a:r>
          </a:p>
        </p:txBody>
      </p:sp>
      <p:sp>
        <p:nvSpPr>
          <p:cNvPr id="4" name="Content Placeholder 3"/>
          <p:cNvSpPr>
            <a:spLocks noGrp="1"/>
          </p:cNvSpPr>
          <p:nvPr>
            <p:ph sz="half" idx="2"/>
          </p:nvPr>
        </p:nvSpPr>
        <p:spPr>
          <a:xfrm>
            <a:off x="1274902" y="1543601"/>
            <a:ext cx="3689509" cy="3023870"/>
          </a:xfrm>
        </p:spPr>
        <p:txBody>
          <a:bodyPr>
            <a:normAutofit/>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123329" y="806365"/>
            <a:ext cx="3689509" cy="705219"/>
          </a:xfrm>
        </p:spPr>
        <p:txBody>
          <a:bodyPr anchor="b">
            <a:noAutofit/>
          </a:bodyPr>
          <a:lstStyle>
            <a:lvl1pPr marL="0" indent="0" algn="ctr">
              <a:buNone/>
              <a:defRPr lang="en-US" sz="26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marL="0" lvl="0" indent="0" algn="ctr" defTabSz="1007838" rtl="0" eaLnBrk="1" latinLnBrk="0" hangingPunct="1">
              <a:spcBef>
                <a:spcPct val="20000"/>
              </a:spcBef>
              <a:spcAft>
                <a:spcPts val="331"/>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5120817" y="1542174"/>
            <a:ext cx="3689509" cy="3023870"/>
          </a:xfrm>
        </p:spPr>
        <p:txBody>
          <a:bodyPr>
            <a:normAutofit/>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7/26/2016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7/26/2016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7/26/2016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25046" y="2435897"/>
            <a:ext cx="4008531" cy="1387255"/>
          </a:xfrm>
          <a:effectLst/>
        </p:spPr>
        <p:txBody>
          <a:bodyPr anchor="b">
            <a:noAutofit/>
          </a:bodyPr>
          <a:lstStyle>
            <a:lvl1pPr marL="251960" indent="-251960" algn="l">
              <a:defRPr sz="31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5064033" y="806367"/>
            <a:ext cx="4428557" cy="5395533"/>
          </a:xfrm>
        </p:spPr>
        <p:txBody>
          <a:bodyPr anchor="ctr"/>
          <a:lstStyle>
            <a:lvl1pPr>
              <a:defRPr sz="2400"/>
            </a:lvl1pPr>
            <a:lvl2pPr>
              <a:defRPr sz="2200"/>
            </a:lvl2pPr>
            <a:lvl3pPr>
              <a:defRPr sz="2000"/>
            </a:lvl3pPr>
            <a:lvl4pPr>
              <a:defRPr sz="1800"/>
            </a:lvl4pPr>
            <a:lvl5pPr>
              <a:defRPr sz="15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85956" y="3855679"/>
            <a:ext cx="3735762" cy="2358422"/>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8E80666-FB37-4B36-9149-507F3B0178E3}"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262563"/>
            <a:ext cx="10080625" cy="3297112"/>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9" name="Rectangle 8"/>
          <p:cNvSpPr/>
          <p:nvPr/>
        </p:nvSpPr>
        <p:spPr>
          <a:xfrm>
            <a:off x="0" y="0"/>
            <a:ext cx="10080625" cy="426256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dirty="0"/>
          </a:p>
        </p:txBody>
      </p:sp>
      <p:sp>
        <p:nvSpPr>
          <p:cNvPr id="10" name="Rectangle 9"/>
          <p:cNvSpPr/>
          <p:nvPr/>
        </p:nvSpPr>
        <p:spPr>
          <a:xfrm>
            <a:off x="0" y="2923682"/>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11" name="Oval 10"/>
          <p:cNvSpPr/>
          <p:nvPr/>
        </p:nvSpPr>
        <p:spPr>
          <a:xfrm>
            <a:off x="0" y="1763924"/>
            <a:ext cx="10080625" cy="5627758"/>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3" name="Picture Placeholder 2"/>
          <p:cNvSpPr>
            <a:spLocks noGrp="1"/>
          </p:cNvSpPr>
          <p:nvPr>
            <p:ph type="pic" idx="1"/>
          </p:nvPr>
        </p:nvSpPr>
        <p:spPr>
          <a:xfrm>
            <a:off x="4933571" y="1259947"/>
            <a:ext cx="4536281" cy="3447827"/>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200"/>
            </a:lvl1pPr>
            <a:lvl2pPr marL="503920" indent="0">
              <a:buNone/>
              <a:defRPr sz="3100"/>
            </a:lvl2pPr>
            <a:lvl3pPr marL="1007838" indent="0">
              <a:buNone/>
              <a:defRPr sz="2600"/>
            </a:lvl3pPr>
            <a:lvl4pPr marL="1511758" indent="0">
              <a:buNone/>
              <a:defRPr sz="2200"/>
            </a:lvl4pPr>
            <a:lvl5pPr marL="2015677" indent="0">
              <a:buNone/>
              <a:defRPr sz="2200"/>
            </a:lvl5pPr>
            <a:lvl6pPr marL="2519597" indent="0">
              <a:buNone/>
              <a:defRPr sz="2200"/>
            </a:lvl6pPr>
            <a:lvl7pPr marL="3023515" indent="0">
              <a:buNone/>
              <a:defRPr sz="2200"/>
            </a:lvl7pPr>
            <a:lvl8pPr marL="3527435" indent="0">
              <a:buNone/>
              <a:defRPr sz="2200"/>
            </a:lvl8pPr>
            <a:lvl9pPr marL="4031354" indent="0">
              <a:buNone/>
              <a:defRPr sz="2200"/>
            </a:lvl9pPr>
          </a:lstStyle>
          <a:p>
            <a:r>
              <a:rPr lang="ru-RU" smtClean="0"/>
              <a:t>Вставка рисунка</a:t>
            </a:r>
            <a:endParaRPr lang="en-US" dirty="0"/>
          </a:p>
        </p:txBody>
      </p:sp>
      <p:sp>
        <p:nvSpPr>
          <p:cNvPr id="4" name="Text Placeholder 3"/>
          <p:cNvSpPr>
            <a:spLocks noGrp="1"/>
          </p:cNvSpPr>
          <p:nvPr>
            <p:ph type="body" sz="half" idx="2"/>
          </p:nvPr>
        </p:nvSpPr>
        <p:spPr>
          <a:xfrm>
            <a:off x="967810" y="1113875"/>
            <a:ext cx="4072504" cy="2384329"/>
          </a:xfrm>
        </p:spPr>
        <p:txBody>
          <a:bodyPr anchor="b"/>
          <a:lstStyle>
            <a:lvl1pPr marL="201568" indent="-201568">
              <a:buFont typeface="Georgia" pitchFamily="18" charset="0"/>
              <a:buChar char="*"/>
              <a:defRPr sz="18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8E80666-FB37-4B36-9149-507F3B0178E3}"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title"/>
          </p:nvPr>
        </p:nvSpPr>
        <p:spPr>
          <a:xfrm>
            <a:off x="801764" y="4921197"/>
            <a:ext cx="7037407" cy="1259946"/>
          </a:xfrm>
        </p:spPr>
        <p:txBody>
          <a:bodyPr anchor="b">
            <a:noAutofit/>
          </a:bodyPr>
          <a:lstStyle>
            <a:lvl1pPr algn="l">
              <a:defRPr sz="51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627758"/>
            <a:ext cx="10080625" cy="1931917"/>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8" name="Rectangle 7"/>
          <p:cNvSpPr/>
          <p:nvPr/>
        </p:nvSpPr>
        <p:spPr>
          <a:xfrm>
            <a:off x="0" y="0"/>
            <a:ext cx="10080625" cy="5627758"/>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dirty="0"/>
          </a:p>
        </p:txBody>
      </p:sp>
      <p:sp>
        <p:nvSpPr>
          <p:cNvPr id="9" name="Rectangle 8"/>
          <p:cNvSpPr/>
          <p:nvPr/>
        </p:nvSpPr>
        <p:spPr>
          <a:xfrm>
            <a:off x="0" y="4153857"/>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10" name="Oval 9"/>
          <p:cNvSpPr/>
          <p:nvPr/>
        </p:nvSpPr>
        <p:spPr>
          <a:xfrm>
            <a:off x="0" y="1763924"/>
            <a:ext cx="10080625" cy="5627758"/>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rtlCol="0" anchor="ctr"/>
          <a:lstStyle/>
          <a:p>
            <a:pPr algn="ctr"/>
            <a:endParaRPr lang="en-US"/>
          </a:p>
        </p:txBody>
      </p:sp>
      <p:sp>
        <p:nvSpPr>
          <p:cNvPr id="2" name="Title Placeholder 1"/>
          <p:cNvSpPr>
            <a:spLocks noGrp="1"/>
          </p:cNvSpPr>
          <p:nvPr>
            <p:ph type="title"/>
          </p:nvPr>
        </p:nvSpPr>
        <p:spPr>
          <a:xfrm>
            <a:off x="1976978" y="4819505"/>
            <a:ext cx="7179591" cy="1259946"/>
          </a:xfrm>
          <a:prstGeom prst="rect">
            <a:avLst/>
          </a:prstGeom>
          <a:effectLst/>
        </p:spPr>
        <p:txBody>
          <a:bodyPr vert="horz" lIns="100783" tIns="50392" rIns="100783" bIns="50392"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260078" y="807181"/>
            <a:ext cx="7056438" cy="3830235"/>
          </a:xfrm>
          <a:prstGeom prst="rect">
            <a:avLst/>
          </a:prstGeom>
        </p:spPr>
        <p:txBody>
          <a:bodyPr vert="horz" lIns="100783" tIns="50392" rIns="100783" bIns="50392"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804422" y="6803709"/>
            <a:ext cx="2772172" cy="402483"/>
          </a:xfrm>
          <a:prstGeom prst="rect">
            <a:avLst/>
          </a:prstGeom>
        </p:spPr>
        <p:txBody>
          <a:bodyPr vert="horz" lIns="100783" tIns="50392" rIns="100783" bIns="50392" rtlCol="0" anchor="ctr"/>
          <a:lstStyle>
            <a:lvl1pPr algn="r">
              <a:defRPr sz="1200" b="1">
                <a:solidFill>
                  <a:schemeClr val="tx1">
                    <a:lumMod val="50000"/>
                    <a:lumOff val="50000"/>
                  </a:schemeClr>
                </a:solidFill>
              </a:defRPr>
            </a:lvl1pPr>
          </a:lstStyle>
          <a:p>
            <a:fld id="{28E80666-FB37-4B36-9149-507F3B0178E3}" type="datetimeFigureOut">
              <a:rPr lang="en-US" smtClean="0"/>
              <a:pPr/>
              <a:t>7/26/2016</a:t>
            </a:fld>
            <a:endParaRPr lang="en-US" dirty="0"/>
          </a:p>
        </p:txBody>
      </p:sp>
      <p:sp>
        <p:nvSpPr>
          <p:cNvPr id="5" name="Footer Placeholder 4"/>
          <p:cNvSpPr>
            <a:spLocks noGrp="1"/>
          </p:cNvSpPr>
          <p:nvPr>
            <p:ph type="ftr" sz="quarter" idx="3"/>
          </p:nvPr>
        </p:nvSpPr>
        <p:spPr>
          <a:xfrm>
            <a:off x="504032" y="6803709"/>
            <a:ext cx="3696230" cy="402483"/>
          </a:xfrm>
          <a:prstGeom prst="rect">
            <a:avLst/>
          </a:prstGeom>
        </p:spPr>
        <p:txBody>
          <a:bodyPr vert="horz" lIns="100783" tIns="50392" rIns="100783" bIns="50392" rtlCol="0" anchor="ctr"/>
          <a:lstStyle>
            <a:lvl1pPr algn="l">
              <a:defRPr sz="12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4200260" y="6803709"/>
            <a:ext cx="2016125" cy="402483"/>
          </a:xfrm>
          <a:prstGeom prst="rect">
            <a:avLst/>
          </a:prstGeom>
        </p:spPr>
        <p:txBody>
          <a:bodyPr vert="horz" lIns="100783" tIns="50392" rIns="100783" bIns="50392" rtlCol="0" anchor="ctr"/>
          <a:lstStyle>
            <a:lvl1pPr algn="ctr">
              <a:defRPr sz="1300" b="1">
                <a:solidFill>
                  <a:schemeClr val="tx1">
                    <a:lumMod val="50000"/>
                    <a:lumOff val="50000"/>
                  </a:schemeClr>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52744" indent="-352744" algn="r" defTabSz="1007838" rtl="0" eaLnBrk="1" latinLnBrk="0" hangingPunct="1">
        <a:spcBef>
          <a:spcPct val="0"/>
        </a:spcBef>
        <a:buClr>
          <a:schemeClr val="accent6">
            <a:lumMod val="75000"/>
          </a:schemeClr>
        </a:buClr>
        <a:buSzPct val="128000"/>
        <a:buFont typeface="Georgia" pitchFamily="18" charset="0"/>
        <a:buChar char="*"/>
        <a:defRPr sz="51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1960" indent="-201568" algn="l" defTabSz="1007838" rtl="0" eaLnBrk="1" latinLnBrk="0" hangingPunct="1">
        <a:spcBef>
          <a:spcPct val="20000"/>
        </a:spcBef>
        <a:spcAft>
          <a:spcPts val="331"/>
        </a:spcAft>
        <a:buClr>
          <a:schemeClr val="accent6">
            <a:lumMod val="75000"/>
          </a:schemeClr>
        </a:buClr>
        <a:buSzPct val="130000"/>
        <a:buFont typeface="Georgia" pitchFamily="18" charset="0"/>
        <a:buChar char="*"/>
        <a:defRPr sz="2400" kern="1200">
          <a:solidFill>
            <a:schemeClr val="tx1">
              <a:lumMod val="75000"/>
              <a:lumOff val="25000"/>
            </a:schemeClr>
          </a:solidFill>
          <a:latin typeface="+mn-lt"/>
          <a:ea typeface="+mn-ea"/>
          <a:cs typeface="+mn-cs"/>
        </a:defRPr>
      </a:lvl1pPr>
      <a:lvl2pPr marL="604703" indent="-201568" algn="l" defTabSz="1007838" rtl="0" eaLnBrk="1" latinLnBrk="0" hangingPunct="1">
        <a:spcBef>
          <a:spcPct val="20000"/>
        </a:spcBef>
        <a:spcAft>
          <a:spcPts val="331"/>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2pPr>
      <a:lvl3pPr marL="907055" indent="-201568" algn="l" defTabSz="1007838" rtl="0" eaLnBrk="1" latinLnBrk="0" hangingPunct="1">
        <a:spcBef>
          <a:spcPct val="20000"/>
        </a:spcBef>
        <a:spcAft>
          <a:spcPts val="331"/>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3pPr>
      <a:lvl4pPr marL="1209406" indent="-201568" algn="l" defTabSz="1007838" rtl="0" eaLnBrk="1" latinLnBrk="0" hangingPunct="1">
        <a:spcBef>
          <a:spcPct val="20000"/>
        </a:spcBef>
        <a:spcAft>
          <a:spcPts val="331"/>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4pPr>
      <a:lvl5pPr marL="1531915" indent="-201568" algn="l" defTabSz="1007838"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5pPr>
      <a:lvl6pPr marL="1834266" indent="-201568" algn="l" defTabSz="1007838"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6pPr>
      <a:lvl7pPr marL="2166853" indent="-201568" algn="l" defTabSz="1007838"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7pPr>
      <a:lvl8pPr marL="2519597" indent="-201568" algn="l" defTabSz="1007838"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8pPr>
      <a:lvl9pPr marL="2852184" indent="-201568" algn="l" defTabSz="1007838"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9pPr>
    </p:bodyStyle>
    <p:otherStyle>
      <a:defPPr>
        <a:defRPr lang="en-US"/>
      </a:defPPr>
      <a:lvl1pPr marL="0" algn="l" defTabSz="1007838" rtl="0" eaLnBrk="1" latinLnBrk="0" hangingPunct="1">
        <a:defRPr sz="2000" kern="1200">
          <a:solidFill>
            <a:schemeClr val="tx1"/>
          </a:solidFill>
          <a:latin typeface="+mn-lt"/>
          <a:ea typeface="+mn-ea"/>
          <a:cs typeface="+mn-cs"/>
        </a:defRPr>
      </a:lvl1pPr>
      <a:lvl2pPr marL="503920" algn="l" defTabSz="1007838" rtl="0" eaLnBrk="1" latinLnBrk="0" hangingPunct="1">
        <a:defRPr sz="2000" kern="1200">
          <a:solidFill>
            <a:schemeClr val="tx1"/>
          </a:solidFill>
          <a:latin typeface="+mn-lt"/>
          <a:ea typeface="+mn-ea"/>
          <a:cs typeface="+mn-cs"/>
        </a:defRPr>
      </a:lvl2pPr>
      <a:lvl3pPr marL="1007838" algn="l" defTabSz="1007838" rtl="0" eaLnBrk="1" latinLnBrk="0" hangingPunct="1">
        <a:defRPr sz="2000" kern="1200">
          <a:solidFill>
            <a:schemeClr val="tx1"/>
          </a:solidFill>
          <a:latin typeface="+mn-lt"/>
          <a:ea typeface="+mn-ea"/>
          <a:cs typeface="+mn-cs"/>
        </a:defRPr>
      </a:lvl3pPr>
      <a:lvl4pPr marL="1511758" algn="l" defTabSz="1007838" rtl="0" eaLnBrk="1" latinLnBrk="0" hangingPunct="1">
        <a:defRPr sz="2000" kern="1200">
          <a:solidFill>
            <a:schemeClr val="tx1"/>
          </a:solidFill>
          <a:latin typeface="+mn-lt"/>
          <a:ea typeface="+mn-ea"/>
          <a:cs typeface="+mn-cs"/>
        </a:defRPr>
      </a:lvl4pPr>
      <a:lvl5pPr marL="2015677" algn="l" defTabSz="1007838" rtl="0" eaLnBrk="1" latinLnBrk="0" hangingPunct="1">
        <a:defRPr sz="2000" kern="1200">
          <a:solidFill>
            <a:schemeClr val="tx1"/>
          </a:solidFill>
          <a:latin typeface="+mn-lt"/>
          <a:ea typeface="+mn-ea"/>
          <a:cs typeface="+mn-cs"/>
        </a:defRPr>
      </a:lvl5pPr>
      <a:lvl6pPr marL="2519597" algn="l" defTabSz="1007838" rtl="0" eaLnBrk="1" latinLnBrk="0" hangingPunct="1">
        <a:defRPr sz="2000" kern="1200">
          <a:solidFill>
            <a:schemeClr val="tx1"/>
          </a:solidFill>
          <a:latin typeface="+mn-lt"/>
          <a:ea typeface="+mn-ea"/>
          <a:cs typeface="+mn-cs"/>
        </a:defRPr>
      </a:lvl6pPr>
      <a:lvl7pPr marL="3023515" algn="l" defTabSz="1007838" rtl="0" eaLnBrk="1" latinLnBrk="0" hangingPunct="1">
        <a:defRPr sz="2000" kern="1200">
          <a:solidFill>
            <a:schemeClr val="tx1"/>
          </a:solidFill>
          <a:latin typeface="+mn-lt"/>
          <a:ea typeface="+mn-ea"/>
          <a:cs typeface="+mn-cs"/>
        </a:defRPr>
      </a:lvl7pPr>
      <a:lvl8pPr marL="3527435" algn="l" defTabSz="1007838" rtl="0" eaLnBrk="1" latinLnBrk="0" hangingPunct="1">
        <a:defRPr sz="2000" kern="1200">
          <a:solidFill>
            <a:schemeClr val="tx1"/>
          </a:solidFill>
          <a:latin typeface="+mn-lt"/>
          <a:ea typeface="+mn-ea"/>
          <a:cs typeface="+mn-cs"/>
        </a:defRPr>
      </a:lvl8pPr>
      <a:lvl9pPr marL="4031354" algn="l" defTabSz="1007838"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627758"/>
            <a:ext cx="10080625" cy="1931917"/>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8" name="Rectangle 7"/>
          <p:cNvSpPr/>
          <p:nvPr/>
        </p:nvSpPr>
        <p:spPr>
          <a:xfrm>
            <a:off x="0" y="0"/>
            <a:ext cx="10080625" cy="5627758"/>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dirty="0"/>
          </a:p>
        </p:txBody>
      </p:sp>
      <p:sp>
        <p:nvSpPr>
          <p:cNvPr id="9" name="Rectangle 8"/>
          <p:cNvSpPr/>
          <p:nvPr/>
        </p:nvSpPr>
        <p:spPr>
          <a:xfrm>
            <a:off x="0" y="4153857"/>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0" name="Oval 9"/>
          <p:cNvSpPr/>
          <p:nvPr/>
        </p:nvSpPr>
        <p:spPr>
          <a:xfrm>
            <a:off x="0" y="1763924"/>
            <a:ext cx="10080625" cy="5627758"/>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2" name="Title Placeholder 1"/>
          <p:cNvSpPr>
            <a:spLocks noGrp="1"/>
          </p:cNvSpPr>
          <p:nvPr>
            <p:ph type="title"/>
          </p:nvPr>
        </p:nvSpPr>
        <p:spPr>
          <a:xfrm>
            <a:off x="1976977" y="4819505"/>
            <a:ext cx="7179591" cy="1259946"/>
          </a:xfrm>
          <a:prstGeom prst="rect">
            <a:avLst/>
          </a:prstGeom>
          <a:effectLst/>
        </p:spPr>
        <p:txBody>
          <a:bodyPr vert="horz" lIns="100794" tIns="50397" rIns="100794" bIns="50397"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260078" y="807181"/>
            <a:ext cx="7056438" cy="3830235"/>
          </a:xfrm>
          <a:prstGeom prst="rect">
            <a:avLst/>
          </a:prstGeom>
        </p:spPr>
        <p:txBody>
          <a:bodyPr vert="horz" lIns="100794" tIns="50397" rIns="100794" bIns="50397"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804422" y="6803708"/>
            <a:ext cx="2772172" cy="402483"/>
          </a:xfrm>
          <a:prstGeom prst="rect">
            <a:avLst/>
          </a:prstGeom>
        </p:spPr>
        <p:txBody>
          <a:bodyPr vert="horz" lIns="100794" tIns="50397" rIns="100794" bIns="50397" rtlCol="0" anchor="ctr"/>
          <a:lstStyle>
            <a:lvl1pPr algn="r">
              <a:defRPr sz="1200" b="1">
                <a:solidFill>
                  <a:schemeClr val="tx1">
                    <a:lumMod val="50000"/>
                    <a:lumOff val="50000"/>
                  </a:schemeClr>
                </a:solidFill>
              </a:defRPr>
            </a:lvl1pPr>
          </a:lstStyle>
          <a:p>
            <a:fld id="{28E80666-FB37-4B36-9149-507F3B0178E3}" type="datetimeFigureOut">
              <a:rPr lang="en-US" smtClean="0"/>
              <a:pPr/>
              <a:t>7/26/2016</a:t>
            </a:fld>
            <a:endParaRPr lang="en-US" dirty="0"/>
          </a:p>
        </p:txBody>
      </p:sp>
      <p:sp>
        <p:nvSpPr>
          <p:cNvPr id="5" name="Footer Placeholder 4"/>
          <p:cNvSpPr>
            <a:spLocks noGrp="1"/>
          </p:cNvSpPr>
          <p:nvPr>
            <p:ph type="ftr" sz="quarter" idx="3"/>
          </p:nvPr>
        </p:nvSpPr>
        <p:spPr>
          <a:xfrm>
            <a:off x="504031" y="6803708"/>
            <a:ext cx="3696230" cy="402483"/>
          </a:xfrm>
          <a:prstGeom prst="rect">
            <a:avLst/>
          </a:prstGeom>
        </p:spPr>
        <p:txBody>
          <a:bodyPr vert="horz" lIns="100794" tIns="50397" rIns="100794" bIns="50397" rtlCol="0" anchor="ctr"/>
          <a:lstStyle>
            <a:lvl1pPr algn="l">
              <a:defRPr sz="12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4200260" y="6803708"/>
            <a:ext cx="2016125" cy="402483"/>
          </a:xfrm>
          <a:prstGeom prst="rect">
            <a:avLst/>
          </a:prstGeom>
        </p:spPr>
        <p:txBody>
          <a:bodyPr vert="horz" lIns="100794" tIns="50397" rIns="100794" bIns="50397" rtlCol="0" anchor="ctr"/>
          <a:lstStyle>
            <a:lvl1pPr algn="ctr">
              <a:defRPr sz="1300" b="1">
                <a:solidFill>
                  <a:schemeClr val="tx1">
                    <a:lumMod val="50000"/>
                    <a:lumOff val="50000"/>
                  </a:schemeClr>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52780" indent="-352780" algn="r" defTabSz="1007943" rtl="0" eaLnBrk="1" latinLnBrk="0" hangingPunct="1">
        <a:spcBef>
          <a:spcPct val="0"/>
        </a:spcBef>
        <a:buClr>
          <a:schemeClr val="accent6">
            <a:lumMod val="75000"/>
          </a:schemeClr>
        </a:buClr>
        <a:buSzPct val="128000"/>
        <a:buFont typeface="Georgia" pitchFamily="18" charset="0"/>
        <a:buChar char="*"/>
        <a:defRPr sz="51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1986"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2400" kern="1200">
          <a:solidFill>
            <a:schemeClr val="tx1">
              <a:lumMod val="75000"/>
              <a:lumOff val="25000"/>
            </a:schemeClr>
          </a:solidFill>
          <a:latin typeface="+mn-lt"/>
          <a:ea typeface="+mn-ea"/>
          <a:cs typeface="+mn-cs"/>
        </a:defRPr>
      </a:lvl1pPr>
      <a:lvl2pPr marL="604766"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2pPr>
      <a:lvl3pPr marL="907149"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3pPr>
      <a:lvl4pPr marL="1209532"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4pPr>
      <a:lvl5pPr marL="1532074"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5pPr>
      <a:lvl6pPr marL="1834456"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6pPr>
      <a:lvl7pPr marL="2167078"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7pPr>
      <a:lvl8pPr marL="2519858"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8pPr>
      <a:lvl9pPr marL="2852479"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9pPr>
    </p:bodyStyle>
    <p:otherStyle>
      <a:defPPr>
        <a:defRPr lang="en-US"/>
      </a:defPPr>
      <a:lvl1pPr marL="0" algn="l" defTabSz="1007943" rtl="0" eaLnBrk="1" latinLnBrk="0" hangingPunct="1">
        <a:defRPr sz="2000" kern="1200">
          <a:solidFill>
            <a:schemeClr val="tx1"/>
          </a:solidFill>
          <a:latin typeface="+mn-lt"/>
          <a:ea typeface="+mn-ea"/>
          <a:cs typeface="+mn-cs"/>
        </a:defRPr>
      </a:lvl1pPr>
      <a:lvl2pPr marL="503972" algn="l" defTabSz="1007943" rtl="0" eaLnBrk="1" latinLnBrk="0" hangingPunct="1">
        <a:defRPr sz="2000" kern="1200">
          <a:solidFill>
            <a:schemeClr val="tx1"/>
          </a:solidFill>
          <a:latin typeface="+mn-lt"/>
          <a:ea typeface="+mn-ea"/>
          <a:cs typeface="+mn-cs"/>
        </a:defRPr>
      </a:lvl2pPr>
      <a:lvl3pPr marL="1007943" algn="l" defTabSz="1007943" rtl="0" eaLnBrk="1" latinLnBrk="0" hangingPunct="1">
        <a:defRPr sz="2000" kern="1200">
          <a:solidFill>
            <a:schemeClr val="tx1"/>
          </a:solidFill>
          <a:latin typeface="+mn-lt"/>
          <a:ea typeface="+mn-ea"/>
          <a:cs typeface="+mn-cs"/>
        </a:defRPr>
      </a:lvl3pPr>
      <a:lvl4pPr marL="1511915" algn="l" defTabSz="1007943" rtl="0" eaLnBrk="1" latinLnBrk="0" hangingPunct="1">
        <a:defRPr sz="2000" kern="1200">
          <a:solidFill>
            <a:schemeClr val="tx1"/>
          </a:solidFill>
          <a:latin typeface="+mn-lt"/>
          <a:ea typeface="+mn-ea"/>
          <a:cs typeface="+mn-cs"/>
        </a:defRPr>
      </a:lvl4pPr>
      <a:lvl5pPr marL="2015886" algn="l" defTabSz="1007943" rtl="0" eaLnBrk="1" latinLnBrk="0" hangingPunct="1">
        <a:defRPr sz="2000" kern="1200">
          <a:solidFill>
            <a:schemeClr val="tx1"/>
          </a:solidFill>
          <a:latin typeface="+mn-lt"/>
          <a:ea typeface="+mn-ea"/>
          <a:cs typeface="+mn-cs"/>
        </a:defRPr>
      </a:lvl5pPr>
      <a:lvl6pPr marL="2519858" algn="l" defTabSz="1007943" rtl="0" eaLnBrk="1" latinLnBrk="0" hangingPunct="1">
        <a:defRPr sz="2000" kern="1200">
          <a:solidFill>
            <a:schemeClr val="tx1"/>
          </a:solidFill>
          <a:latin typeface="+mn-lt"/>
          <a:ea typeface="+mn-ea"/>
          <a:cs typeface="+mn-cs"/>
        </a:defRPr>
      </a:lvl6pPr>
      <a:lvl7pPr marL="3023829" algn="l" defTabSz="1007943" rtl="0" eaLnBrk="1" latinLnBrk="0" hangingPunct="1">
        <a:defRPr sz="2000" kern="1200">
          <a:solidFill>
            <a:schemeClr val="tx1"/>
          </a:solidFill>
          <a:latin typeface="+mn-lt"/>
          <a:ea typeface="+mn-ea"/>
          <a:cs typeface="+mn-cs"/>
        </a:defRPr>
      </a:lvl7pPr>
      <a:lvl8pPr marL="3527801" algn="l" defTabSz="1007943" rtl="0" eaLnBrk="1" latinLnBrk="0" hangingPunct="1">
        <a:defRPr sz="2000" kern="1200">
          <a:solidFill>
            <a:schemeClr val="tx1"/>
          </a:solidFill>
          <a:latin typeface="+mn-lt"/>
          <a:ea typeface="+mn-ea"/>
          <a:cs typeface="+mn-cs"/>
        </a:defRPr>
      </a:lvl8pPr>
      <a:lvl9pPr marL="4031772" algn="l" defTabSz="100794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hyperlink" Target="http://www.assessor.ru/zakon/273-fz-zakon-ob-obrazovanii-2013/" TargetMode="Externa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hyperlink" Target="http://www.assessor.ru/zakon/273-fz-zakon-ob-obrazovanii-2013/" TargetMode="Externa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hyperlink" Target="http://www.assessor.ru/zakon/273-fz-zakon-ob-obrazovanii-2013/" TargetMode="Externa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39912" y="683493"/>
            <a:ext cx="7056784" cy="707886"/>
          </a:xfrm>
          <a:prstGeom prst="rect">
            <a:avLst/>
          </a:prstGeom>
          <a:noFill/>
        </p:spPr>
        <p:txBody>
          <a:bodyPr wrap="square" rtlCol="0">
            <a:spAutoFit/>
          </a:bodyPr>
          <a:lstStyle/>
          <a:p>
            <a:pPr algn="ctr"/>
            <a:r>
              <a:rPr lang="ru-RU" sz="2000" b="1" dirty="0" smtClean="0">
                <a:latin typeface="+mn-lt"/>
              </a:rPr>
              <a:t>Тюменский областной государственный институт развития регионального образования</a:t>
            </a:r>
            <a:endParaRPr lang="ru-RU" sz="2000" b="1" dirty="0">
              <a:latin typeface="+mn-lt"/>
            </a:endParaRPr>
          </a:p>
        </p:txBody>
      </p:sp>
      <p:sp>
        <p:nvSpPr>
          <p:cNvPr id="5" name="TextBox 4"/>
          <p:cNvSpPr txBox="1"/>
          <p:nvPr/>
        </p:nvSpPr>
        <p:spPr>
          <a:xfrm>
            <a:off x="575816" y="2555701"/>
            <a:ext cx="9217024" cy="1384995"/>
          </a:xfrm>
          <a:prstGeom prst="rect">
            <a:avLst/>
          </a:prstGeom>
          <a:noFill/>
        </p:spPr>
        <p:txBody>
          <a:bodyPr wrap="square" rtlCol="0">
            <a:spAutoFit/>
          </a:bodyPr>
          <a:lstStyle/>
          <a:p>
            <a:pPr algn="ctr"/>
            <a:r>
              <a:rPr lang="ru-RU" sz="2800" b="1" dirty="0" smtClean="0">
                <a:latin typeface="+mn-lt"/>
              </a:rPr>
              <a:t>Проектирование деятельности образовательных организаций с этнокультурным компонентом содержания образования</a:t>
            </a:r>
            <a:endParaRPr lang="ru-RU" sz="2800" b="1" dirty="0">
              <a:latin typeface="+mn-lt"/>
            </a:endParaRPr>
          </a:p>
        </p:txBody>
      </p:sp>
      <p:sp>
        <p:nvSpPr>
          <p:cNvPr id="6" name="TextBox 5"/>
          <p:cNvSpPr txBox="1"/>
          <p:nvPr/>
        </p:nvSpPr>
        <p:spPr>
          <a:xfrm>
            <a:off x="4824288" y="5868069"/>
            <a:ext cx="4536504" cy="646331"/>
          </a:xfrm>
          <a:prstGeom prst="rect">
            <a:avLst/>
          </a:prstGeom>
          <a:noFill/>
        </p:spPr>
        <p:txBody>
          <a:bodyPr wrap="square" rtlCol="0">
            <a:spAutoFit/>
          </a:bodyPr>
          <a:lstStyle/>
          <a:p>
            <a:r>
              <a:rPr lang="ru-RU" dirty="0" err="1" smtClean="0"/>
              <a:t>Милованова</a:t>
            </a:r>
            <a:r>
              <a:rPr lang="ru-RU" dirty="0" smtClean="0"/>
              <a:t> Наталья Геннадьевна,</a:t>
            </a:r>
          </a:p>
          <a:p>
            <a:r>
              <a:rPr lang="ru-RU" dirty="0" smtClean="0"/>
              <a:t>д. </a:t>
            </a:r>
            <a:r>
              <a:rPr lang="ru-RU" dirty="0" err="1" smtClean="0"/>
              <a:t>пед</a:t>
            </a:r>
            <a:r>
              <a:rPr lang="ru-RU" dirty="0" smtClean="0"/>
              <a:t>. н., профессор</a:t>
            </a:r>
            <a:endParaRPr lang="ru-RU" dirty="0"/>
          </a:p>
        </p:txBody>
      </p:sp>
      <p:sp>
        <p:nvSpPr>
          <p:cNvPr id="2" name="TextBox 1"/>
          <p:cNvSpPr txBox="1"/>
          <p:nvPr/>
        </p:nvSpPr>
        <p:spPr>
          <a:xfrm>
            <a:off x="4104208" y="6876181"/>
            <a:ext cx="1728192" cy="369332"/>
          </a:xfrm>
          <a:prstGeom prst="rect">
            <a:avLst/>
          </a:prstGeom>
          <a:noFill/>
        </p:spPr>
        <p:txBody>
          <a:bodyPr wrap="square" rtlCol="0">
            <a:spAutoFit/>
          </a:bodyPr>
          <a:lstStyle/>
          <a:p>
            <a:pPr algn="ctr"/>
            <a:r>
              <a:rPr lang="ru-RU" dirty="0" smtClean="0"/>
              <a:t>2015</a:t>
            </a:r>
            <a:endParaRPr lang="ru-RU" dirty="0"/>
          </a:p>
        </p:txBody>
      </p:sp>
    </p:spTree>
    <p:extLst>
      <p:ext uri="{BB962C8B-B14F-4D97-AF65-F5344CB8AC3E}">
        <p14:creationId xmlns:p14="http://schemas.microsoft.com/office/powerpoint/2010/main" val="61349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Полилиния 1"/>
          <p:cNvSpPr>
            <a:spLocks noChangeArrowheads="1"/>
          </p:cNvSpPr>
          <p:nvPr/>
        </p:nvSpPr>
        <p:spPr bwMode="auto">
          <a:xfrm>
            <a:off x="1079501" y="360363"/>
            <a:ext cx="8640763" cy="56340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4400" i="1">
                <a:solidFill>
                  <a:srgbClr val="000000"/>
                </a:solidFill>
                <a:latin typeface="Times New Roman" pitchFamily="18" charset="0"/>
                <a:cs typeface="Lucida Sans Unicode" pitchFamily="34" charset="0"/>
              </a:rPr>
              <a:t> </a:t>
            </a: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a:solidFill>
                  <a:srgbClr val="000000"/>
                </a:solidFill>
                <a:latin typeface="Times New Roman" pitchFamily="18" charset="0"/>
                <a:cs typeface="Lucida Sans Unicode" pitchFamily="34" charset="0"/>
              </a:rPr>
              <a:t> </a:t>
            </a:r>
          </a:p>
        </p:txBody>
      </p:sp>
      <p:sp>
        <p:nvSpPr>
          <p:cNvPr id="13315" name="Прямоугольник 7"/>
          <p:cNvSpPr>
            <a:spLocks noChangeArrowheads="1"/>
          </p:cNvSpPr>
          <p:nvPr/>
        </p:nvSpPr>
        <p:spPr bwMode="auto">
          <a:xfrm>
            <a:off x="390084" y="192881"/>
            <a:ext cx="9432925" cy="5878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6" rIns="91430" bIns="45716">
            <a:spAutoFit/>
          </a:bodyPr>
          <a:lstStyle/>
          <a:p>
            <a:pPr indent="449216" algn="ctr">
              <a:lnSpc>
                <a:spcPct val="115000"/>
              </a:lnSpc>
            </a:pPr>
            <a:r>
              <a:rPr lang="ru-RU" sz="2800" b="1" dirty="0">
                <a:solidFill>
                  <a:srgbClr val="FF0000"/>
                </a:solidFill>
                <a:latin typeface="Times New Roman" pitchFamily="18" charset="0"/>
                <a:cs typeface="Times New Roman" pitchFamily="18" charset="0"/>
              </a:rPr>
              <a:t>Структура основной образовательной программы</a:t>
            </a:r>
            <a:endParaRPr lang="ru-RU" sz="2800" b="1" i="1" dirty="0">
              <a:solidFill>
                <a:srgbClr val="FF0000"/>
              </a:solidFill>
              <a:latin typeface="Times New Roman" pitchFamily="18" charset="0"/>
              <a:cs typeface="Calibri" pitchFamily="34" charset="0"/>
            </a:endParaRPr>
          </a:p>
        </p:txBody>
      </p:sp>
      <p:sp>
        <p:nvSpPr>
          <p:cNvPr id="7173" name="Прямоугольник 4"/>
          <p:cNvSpPr>
            <a:spLocks noChangeArrowheads="1"/>
          </p:cNvSpPr>
          <p:nvPr/>
        </p:nvSpPr>
        <p:spPr bwMode="auto">
          <a:xfrm>
            <a:off x="390083" y="1043535"/>
            <a:ext cx="9432925" cy="5613836"/>
          </a:xfrm>
          <a:prstGeom prst="rect">
            <a:avLst/>
          </a:prstGeom>
          <a:solidFill>
            <a:schemeClr val="bg1"/>
          </a:solidFill>
          <a:ln>
            <a:noFill/>
          </a:ln>
          <a:extLst/>
        </p:spPr>
        <p:txBody>
          <a:bodyPr lIns="91430" tIns="45716" rIns="91430" bIns="45716">
            <a:spAutoFit/>
          </a:bodyPr>
          <a:lstStyle/>
          <a:p>
            <a:pPr indent="449216" algn="ctr">
              <a:lnSpc>
                <a:spcPct val="115000"/>
              </a:lnSpc>
            </a:pPr>
            <a:r>
              <a:rPr lang="ru-RU" sz="2400" b="1" dirty="0">
                <a:latin typeface="Times New Roman" pitchFamily="18" charset="0"/>
                <a:cs typeface="Times New Roman" pitchFamily="18" charset="0"/>
              </a:rPr>
              <a:t>Разделы (для каждой ступени общего образования):</a:t>
            </a:r>
          </a:p>
          <a:p>
            <a:pPr indent="449216" algn="ctr">
              <a:lnSpc>
                <a:spcPct val="115000"/>
              </a:lnSpc>
            </a:pPr>
            <a:endParaRPr lang="ru-RU" sz="2400" b="1" dirty="0">
              <a:latin typeface="Times New Roman" pitchFamily="18" charset="0"/>
              <a:cs typeface="Times New Roman" pitchFamily="18" charset="0"/>
            </a:endParaRPr>
          </a:p>
          <a:p>
            <a:pPr indent="449216" algn="just">
              <a:lnSpc>
                <a:spcPct val="115000"/>
              </a:lnSpc>
            </a:pPr>
            <a:r>
              <a:rPr lang="ru-RU" sz="2400" b="1" dirty="0">
                <a:solidFill>
                  <a:srgbClr val="C00000"/>
                </a:solidFill>
                <a:latin typeface="Times New Roman" pitchFamily="18" charset="0"/>
                <a:cs typeface="Calibri" pitchFamily="34" charset="0"/>
              </a:rPr>
              <a:t>Целевой</a:t>
            </a:r>
            <a:r>
              <a:rPr lang="ru-RU" sz="2400" b="1" dirty="0">
                <a:solidFill>
                  <a:srgbClr val="7030A0"/>
                </a:solidFill>
                <a:latin typeface="Times New Roman" pitchFamily="18" charset="0"/>
                <a:cs typeface="Calibri" pitchFamily="34" charset="0"/>
              </a:rPr>
              <a:t> - </a:t>
            </a:r>
            <a:r>
              <a:rPr lang="ru-RU" sz="2400" dirty="0">
                <a:latin typeface="Times New Roman"/>
                <a:ea typeface="Calibri"/>
              </a:rPr>
              <a:t>пояснительная записка; планируемые результаты; система оценки достижения планируемых результатов освоения ООП.</a:t>
            </a:r>
          </a:p>
          <a:p>
            <a:pPr indent="449216" algn="ctr">
              <a:lnSpc>
                <a:spcPct val="115000"/>
              </a:lnSpc>
            </a:pPr>
            <a:r>
              <a:rPr lang="ru-RU" sz="2400" dirty="0">
                <a:latin typeface="Times New Roman"/>
                <a:ea typeface="Calibri"/>
              </a:rPr>
              <a:t> </a:t>
            </a:r>
            <a:endParaRPr lang="ru-RU" sz="2400" b="1" dirty="0">
              <a:solidFill>
                <a:srgbClr val="7030A0"/>
              </a:solidFill>
              <a:latin typeface="Times New Roman" pitchFamily="18" charset="0"/>
              <a:cs typeface="Calibri" pitchFamily="34" charset="0"/>
            </a:endParaRPr>
          </a:p>
          <a:p>
            <a:pPr indent="449216" algn="just">
              <a:lnSpc>
                <a:spcPct val="115000"/>
              </a:lnSpc>
            </a:pPr>
            <a:r>
              <a:rPr lang="ru-RU" sz="2400" b="1" dirty="0">
                <a:solidFill>
                  <a:srgbClr val="C00000"/>
                </a:solidFill>
                <a:latin typeface="Times New Roman" pitchFamily="18" charset="0"/>
                <a:cs typeface="Calibri" pitchFamily="34" charset="0"/>
              </a:rPr>
              <a:t>Содержательный</a:t>
            </a:r>
            <a:r>
              <a:rPr lang="ru-RU" sz="2400" b="1" dirty="0">
                <a:solidFill>
                  <a:srgbClr val="7030A0"/>
                </a:solidFill>
                <a:latin typeface="Times New Roman" pitchFamily="18" charset="0"/>
                <a:cs typeface="Calibri" pitchFamily="34" charset="0"/>
              </a:rPr>
              <a:t> - </a:t>
            </a:r>
            <a:r>
              <a:rPr lang="ru-RU" sz="2400" dirty="0">
                <a:latin typeface="Times New Roman"/>
                <a:ea typeface="Calibri"/>
              </a:rPr>
              <a:t>программа формирования УУД; программы отдельных учебных предметов и курсов внеурочной деятельности; программа духовно-нравственного развития, воспитания; программа формирования экологической культуры и ЗОЖ (социализации); программа коррекционной работы. </a:t>
            </a:r>
          </a:p>
          <a:p>
            <a:pPr indent="449216" algn="ctr">
              <a:lnSpc>
                <a:spcPct val="115000"/>
              </a:lnSpc>
            </a:pPr>
            <a:endParaRPr lang="ru-RU" sz="2400" b="1" dirty="0">
              <a:solidFill>
                <a:srgbClr val="7030A0"/>
              </a:solidFill>
              <a:latin typeface="Times New Roman" pitchFamily="18" charset="0"/>
              <a:cs typeface="Calibri" pitchFamily="34" charset="0"/>
            </a:endParaRPr>
          </a:p>
          <a:p>
            <a:pPr indent="449216" algn="just">
              <a:lnSpc>
                <a:spcPct val="115000"/>
              </a:lnSpc>
            </a:pPr>
            <a:r>
              <a:rPr lang="ru-RU" sz="2400" b="1" dirty="0">
                <a:solidFill>
                  <a:srgbClr val="C00000"/>
                </a:solidFill>
                <a:latin typeface="Times New Roman" pitchFamily="18" charset="0"/>
                <a:cs typeface="Calibri" pitchFamily="34" charset="0"/>
              </a:rPr>
              <a:t>Организационный</a:t>
            </a:r>
            <a:r>
              <a:rPr lang="ru-RU" sz="2400" b="1" dirty="0">
                <a:solidFill>
                  <a:srgbClr val="7030A0"/>
                </a:solidFill>
                <a:latin typeface="Times New Roman" pitchFamily="18" charset="0"/>
                <a:cs typeface="Calibri" pitchFamily="34" charset="0"/>
              </a:rPr>
              <a:t> - </a:t>
            </a:r>
            <a:r>
              <a:rPr lang="ru-RU" sz="2400" dirty="0">
                <a:latin typeface="Times New Roman"/>
                <a:ea typeface="Calibri"/>
              </a:rPr>
              <a:t>учебный план и план внеурочной деятельности; система условий реализации ООП.</a:t>
            </a:r>
            <a:endParaRPr lang="ru-RU" sz="2400" b="1" dirty="0">
              <a:solidFill>
                <a:srgbClr val="7030A0"/>
              </a:solidFill>
              <a:latin typeface="Times New Roman" pitchFamily="18" charset="0"/>
              <a:cs typeface="Calibri"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450785994"/>
              </p:ext>
            </p:extLst>
          </p:nvPr>
        </p:nvGraphicFramePr>
        <p:xfrm>
          <a:off x="143768" y="26859"/>
          <a:ext cx="9649072" cy="7680960"/>
        </p:xfrm>
        <a:graphic>
          <a:graphicData uri="http://schemas.openxmlformats.org/drawingml/2006/table">
            <a:tbl>
              <a:tblPr firstRow="1" bandRow="1">
                <a:tableStyleId>{5C22544A-7EE6-4342-B048-85BDC9FD1C3A}</a:tableStyleId>
              </a:tblPr>
              <a:tblGrid>
                <a:gridCol w="4824536"/>
                <a:gridCol w="4824536"/>
              </a:tblGrid>
              <a:tr h="370840">
                <a:tc gridSpan="2">
                  <a:txBody>
                    <a:bodyPr/>
                    <a:lstStyle/>
                    <a:p>
                      <a:pPr algn="ctr"/>
                      <a:r>
                        <a:rPr lang="ru-RU" sz="2400" b="1" dirty="0" smtClean="0">
                          <a:solidFill>
                            <a:srgbClr val="FF0000"/>
                          </a:solidFill>
                          <a:latin typeface="+mn-lt"/>
                          <a:cs typeface="Calibri" pitchFamily="34" charset="0"/>
                        </a:rPr>
                        <a:t>Срок действия программ</a:t>
                      </a:r>
                    </a:p>
                    <a:p>
                      <a:pPr algn="ctr"/>
                      <a:r>
                        <a:rPr lang="ru-RU" sz="2400" b="1" dirty="0" smtClean="0">
                          <a:solidFill>
                            <a:srgbClr val="FF0000"/>
                          </a:solidFill>
                          <a:latin typeface="+mn-lt"/>
                          <a:cs typeface="Calibri" pitchFamily="34" charset="0"/>
                        </a:rPr>
                        <a:t> и освоения основных образовательных </a:t>
                      </a:r>
                      <a:r>
                        <a:rPr lang="ru-RU" sz="2400" b="1" dirty="0" err="1" smtClean="0">
                          <a:solidFill>
                            <a:srgbClr val="FF0000"/>
                          </a:solidFill>
                          <a:latin typeface="+mn-lt"/>
                          <a:cs typeface="Calibri" pitchFamily="34" charset="0"/>
                        </a:rPr>
                        <a:t>програ</a:t>
                      </a:r>
                      <a:endParaRPr lang="ru-RU" sz="2400" dirty="0">
                        <a:latin typeface="+mn-lt"/>
                      </a:endParaRPr>
                    </a:p>
                  </a:txBody>
                  <a:tcPr/>
                </a:tc>
                <a:tc hMerge="1">
                  <a:txBody>
                    <a:bodyPr/>
                    <a:lstStyle/>
                    <a:p>
                      <a:endParaRPr lang="ru-RU" dirty="0"/>
                    </a:p>
                  </a:txBody>
                  <a:tcPr/>
                </a:tc>
              </a:tr>
              <a:tr h="370840">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400" dirty="0" smtClean="0">
                          <a:latin typeface="+mn-lt"/>
                          <a:cs typeface="Calibri" pitchFamily="34" charset="0"/>
                        </a:rPr>
                        <a:t>Как показывает практика, </a:t>
                      </a:r>
                      <a:r>
                        <a:rPr lang="ru-RU" sz="2400" b="1" dirty="0" smtClean="0">
                          <a:solidFill>
                            <a:srgbClr val="C00000"/>
                          </a:solidFill>
                          <a:latin typeface="+mn-lt"/>
                          <a:cs typeface="Calibri" pitchFamily="34" charset="0"/>
                        </a:rPr>
                        <a:t>действие</a:t>
                      </a:r>
                      <a:r>
                        <a:rPr lang="ru-RU" sz="2400" dirty="0" smtClean="0">
                          <a:latin typeface="+mn-lt"/>
                          <a:cs typeface="Calibri" pitchFamily="34" charset="0"/>
                        </a:rPr>
                        <a:t> </a:t>
                      </a:r>
                      <a:r>
                        <a:rPr lang="ru-RU" sz="2400" b="1" dirty="0" smtClean="0">
                          <a:solidFill>
                            <a:schemeClr val="accent6">
                              <a:lumMod val="50000"/>
                            </a:schemeClr>
                          </a:solidFill>
                          <a:latin typeface="+mn-lt"/>
                          <a:cs typeface="Calibri" pitchFamily="34" charset="0"/>
                        </a:rPr>
                        <a:t>программы развития ОУ </a:t>
                      </a:r>
                      <a:r>
                        <a:rPr lang="ru-RU" sz="2400" dirty="0" smtClean="0">
                          <a:latin typeface="+mn-lt"/>
                          <a:cs typeface="Calibri" pitchFamily="34" charset="0"/>
                        </a:rPr>
                        <a:t>рассчитано на 3-5 лет (чаще всего – на 5 лет).</a:t>
                      </a:r>
                    </a:p>
                    <a:p>
                      <a:endParaRPr lang="ru-RU" sz="2400" dirty="0">
                        <a:latin typeface="+mn-lt"/>
                      </a:endParaRPr>
                    </a:p>
                  </a:txBody>
                  <a:tcPr/>
                </a:tc>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400" b="1" dirty="0" smtClean="0">
                          <a:solidFill>
                            <a:srgbClr val="C00000"/>
                          </a:solidFill>
                          <a:latin typeface="+mn-lt"/>
                          <a:cs typeface="Calibri" pitchFamily="34" charset="0"/>
                        </a:rPr>
                        <a:t>Срок освоения ООП: </a:t>
                      </a:r>
                      <a:r>
                        <a:rPr lang="ru-RU" sz="2400" dirty="0" smtClean="0">
                          <a:latin typeface="+mn-lt"/>
                          <a:cs typeface="Calibri" pitchFamily="34" charset="0"/>
                        </a:rPr>
                        <a:t>начального общего образования - четыре года (для детей с ОВЗ – 5 лет); основного общего образования – пять лет; среднего (полного) образования – два года. </a:t>
                      </a:r>
                    </a:p>
                  </a:txBody>
                  <a:tcPr/>
                </a:tc>
              </a:tr>
              <a:tr h="370840">
                <a:tc gridSpan="2">
                  <a:txBody>
                    <a:bodyPr/>
                    <a:lstStyle/>
                    <a:p>
                      <a:pPr marL="0" marR="0" indent="0" algn="ctr" defTabSz="1007943" rtl="0" eaLnBrk="1" fontAlgn="auto" latinLnBrk="0" hangingPunct="1">
                        <a:lnSpc>
                          <a:spcPct val="100000"/>
                        </a:lnSpc>
                        <a:spcBef>
                          <a:spcPts val="0"/>
                        </a:spcBef>
                        <a:spcAft>
                          <a:spcPts val="0"/>
                        </a:spcAft>
                        <a:buClrTx/>
                        <a:buSzTx/>
                        <a:buFontTx/>
                        <a:buNone/>
                        <a:tabLst/>
                        <a:defRPr/>
                      </a:pPr>
                      <a:r>
                        <a:rPr lang="ru-RU" sz="2400" b="1" dirty="0" smtClean="0">
                          <a:solidFill>
                            <a:srgbClr val="FF0000"/>
                          </a:solidFill>
                          <a:latin typeface="+mn-lt"/>
                          <a:cs typeface="Calibri" pitchFamily="34" charset="0"/>
                        </a:rPr>
                        <a:t>В какой части системы образования реализуются программы развития и ООП?</a:t>
                      </a:r>
                    </a:p>
                  </a:txBody>
                  <a:tcPr/>
                </a:tc>
                <a:tc hMerge="1">
                  <a:txBody>
                    <a:bodyPr/>
                    <a:lstStyle/>
                    <a:p>
                      <a:endParaRPr lang="ru-RU" dirty="0"/>
                    </a:p>
                  </a:txBody>
                  <a:tcPr/>
                </a:tc>
              </a:tr>
              <a:tr h="370840">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400" b="1" dirty="0" smtClean="0">
                          <a:solidFill>
                            <a:schemeClr val="accent6">
                              <a:lumMod val="50000"/>
                            </a:schemeClr>
                          </a:solidFill>
                          <a:latin typeface="+mn-lt"/>
                          <a:cs typeface="Calibri" pitchFamily="34" charset="0"/>
                        </a:rPr>
                        <a:t>Программа развития </a:t>
                      </a:r>
                      <a:r>
                        <a:rPr lang="ru-RU" sz="2400" dirty="0" smtClean="0">
                          <a:latin typeface="+mn-lt"/>
                          <a:cs typeface="Calibri" pitchFamily="34" charset="0"/>
                        </a:rPr>
                        <a:t>(государственная, целевая программа) затрагивает конкретный </a:t>
                      </a:r>
                      <a:r>
                        <a:rPr lang="ru-RU" sz="2400" b="1" dirty="0" smtClean="0">
                          <a:solidFill>
                            <a:srgbClr val="C00000"/>
                          </a:solidFill>
                          <a:latin typeface="+mn-lt"/>
                          <a:cs typeface="Calibri" pitchFamily="34" charset="0"/>
                        </a:rPr>
                        <a:t>уровень системы образования: </a:t>
                      </a:r>
                      <a:r>
                        <a:rPr lang="ru-RU" sz="2400" dirty="0" smtClean="0">
                          <a:latin typeface="+mn-lt"/>
                          <a:cs typeface="Calibri" pitchFamily="34" charset="0"/>
                        </a:rPr>
                        <a:t>федеральный, региональный, муниципальный, </a:t>
                      </a:r>
                      <a:r>
                        <a:rPr lang="ru-RU" sz="2400" b="1" dirty="0" smtClean="0">
                          <a:solidFill>
                            <a:schemeClr val="accent4">
                              <a:lumMod val="50000"/>
                            </a:schemeClr>
                          </a:solidFill>
                          <a:latin typeface="+mn-lt"/>
                          <a:cs typeface="Calibri" pitchFamily="34" charset="0"/>
                        </a:rPr>
                        <a:t>уровень образовательного учреждения.</a:t>
                      </a:r>
                    </a:p>
                    <a:p>
                      <a:endParaRPr lang="ru-RU" sz="2400" dirty="0">
                        <a:latin typeface="+mn-lt"/>
                      </a:endParaRPr>
                    </a:p>
                  </a:txBody>
                  <a:tcPr/>
                </a:tc>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400" b="1" dirty="0" smtClean="0">
                          <a:solidFill>
                            <a:schemeClr val="accent6">
                              <a:lumMod val="50000"/>
                            </a:schemeClr>
                          </a:solidFill>
                          <a:latin typeface="+mn-lt"/>
                          <a:cs typeface="Calibri" pitchFamily="34" charset="0"/>
                        </a:rPr>
                        <a:t>Область реализации ООП </a:t>
                      </a:r>
                      <a:r>
                        <a:rPr lang="ru-RU" sz="2400" dirty="0" smtClean="0">
                          <a:latin typeface="+mn-lt"/>
                          <a:cs typeface="Calibri" pitchFamily="34" charset="0"/>
                        </a:rPr>
                        <a:t>связана с содержанием образования </a:t>
                      </a:r>
                      <a:r>
                        <a:rPr lang="ru-RU" sz="2400" b="1" dirty="0" smtClean="0">
                          <a:solidFill>
                            <a:srgbClr val="C00000"/>
                          </a:solidFill>
                          <a:latin typeface="+mn-lt"/>
                          <a:cs typeface="Calibri" pitchFamily="34" charset="0"/>
                        </a:rPr>
                        <a:t>определенной ступени </a:t>
                      </a:r>
                      <a:r>
                        <a:rPr lang="ru-RU" sz="2400" dirty="0" smtClean="0">
                          <a:latin typeface="+mn-lt"/>
                          <a:cs typeface="Calibri" pitchFamily="34" charset="0"/>
                        </a:rPr>
                        <a:t>(например, начальная, основная, средняя школа). </a:t>
                      </a:r>
                    </a:p>
                    <a:p>
                      <a:endParaRPr lang="ru-RU" sz="2400" dirty="0">
                        <a:latin typeface="+mn-lt"/>
                      </a:endParaRPr>
                    </a:p>
                  </a:txBody>
                  <a:tcPr/>
                </a:tc>
              </a:tr>
            </a:tbl>
          </a:graphicData>
        </a:graphic>
      </p:graphicFrame>
    </p:spTree>
    <p:extLst>
      <p:ext uri="{BB962C8B-B14F-4D97-AF65-F5344CB8AC3E}">
        <p14:creationId xmlns:p14="http://schemas.microsoft.com/office/powerpoint/2010/main" val="1672839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096526466"/>
              </p:ext>
            </p:extLst>
          </p:nvPr>
        </p:nvGraphicFramePr>
        <p:xfrm>
          <a:off x="143768" y="467469"/>
          <a:ext cx="9649072" cy="4572000"/>
        </p:xfrm>
        <a:graphic>
          <a:graphicData uri="http://schemas.openxmlformats.org/drawingml/2006/table">
            <a:tbl>
              <a:tblPr firstRow="1" bandRow="1">
                <a:tableStyleId>{5C22544A-7EE6-4342-B048-85BDC9FD1C3A}</a:tableStyleId>
              </a:tblPr>
              <a:tblGrid>
                <a:gridCol w="4824536"/>
                <a:gridCol w="4824536"/>
              </a:tblGrid>
              <a:tr h="370840">
                <a:tc gridSpan="2">
                  <a:txBody>
                    <a:bodyPr/>
                    <a:lstStyle/>
                    <a:p>
                      <a:pPr algn="ctr"/>
                      <a:r>
                        <a:rPr lang="ru-RU" sz="2400" b="1" dirty="0" smtClean="0">
                          <a:solidFill>
                            <a:srgbClr val="FF0000"/>
                          </a:solidFill>
                          <a:latin typeface="Times New Roman" pitchFamily="18" charset="0"/>
                          <a:cs typeface="Calibri" pitchFamily="34" charset="0"/>
                        </a:rPr>
                        <a:t>Соотношение обязательной и вариативной</a:t>
                      </a:r>
                    </a:p>
                    <a:p>
                      <a:pPr algn="ctr"/>
                      <a:r>
                        <a:rPr lang="ru-RU" sz="2400" b="1" dirty="0" smtClean="0">
                          <a:solidFill>
                            <a:srgbClr val="FF0000"/>
                          </a:solidFill>
                          <a:latin typeface="Times New Roman" pitchFamily="18" charset="0"/>
                          <a:cs typeface="Calibri" pitchFamily="34" charset="0"/>
                        </a:rPr>
                        <a:t> частей документов</a:t>
                      </a:r>
                    </a:p>
                    <a:p>
                      <a:pPr algn="ctr"/>
                      <a:endParaRPr lang="ru-RU" sz="2400" dirty="0">
                        <a:latin typeface="+mn-lt"/>
                      </a:endParaRPr>
                    </a:p>
                  </a:txBody>
                  <a:tcPr/>
                </a:tc>
                <a:tc hMerge="1">
                  <a:txBody>
                    <a:bodyPr/>
                    <a:lstStyle/>
                    <a:p>
                      <a:endParaRPr lang="ru-RU" dirty="0"/>
                    </a:p>
                  </a:txBody>
                  <a:tcPr/>
                </a:tc>
              </a:tr>
              <a:tr h="370840">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400" b="1" dirty="0" smtClean="0">
                          <a:solidFill>
                            <a:schemeClr val="accent6">
                              <a:lumMod val="50000"/>
                            </a:schemeClr>
                          </a:solidFill>
                          <a:latin typeface="Times New Roman" pitchFamily="18" charset="0"/>
                          <a:cs typeface="Calibri" pitchFamily="34" charset="0"/>
                        </a:rPr>
                        <a:t>В программе развития </a:t>
                      </a:r>
                      <a:r>
                        <a:rPr lang="ru-RU" sz="2400" dirty="0" smtClean="0">
                          <a:latin typeface="Times New Roman" pitchFamily="18" charset="0"/>
                          <a:cs typeface="Calibri" pitchFamily="34" charset="0"/>
                        </a:rPr>
                        <a:t>не определено соотношение обязательной и «вариативной» частей документа. </a:t>
                      </a:r>
                    </a:p>
                    <a:p>
                      <a:endParaRPr lang="ru-RU" sz="2400" dirty="0">
                        <a:latin typeface="+mn-lt"/>
                      </a:endParaRPr>
                    </a:p>
                  </a:txBody>
                  <a:tcPr/>
                </a:tc>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400" b="1" dirty="0" smtClean="0">
                          <a:solidFill>
                            <a:schemeClr val="accent6">
                              <a:lumMod val="50000"/>
                            </a:schemeClr>
                          </a:solidFill>
                          <a:latin typeface="Times New Roman" pitchFamily="18" charset="0"/>
                          <a:cs typeface="Calibri" pitchFamily="34" charset="0"/>
                        </a:rPr>
                        <a:t>В основной образовательной программе </a:t>
                      </a:r>
                      <a:r>
                        <a:rPr lang="ru-RU" sz="2400" dirty="0" smtClean="0">
                          <a:latin typeface="Times New Roman" pitchFamily="18" charset="0"/>
                          <a:cs typeface="Times New Roman" pitchFamily="18" charset="0"/>
                        </a:rPr>
                        <a:t>соотношение обязательной части и части, формируемой участниками образовательного процесса, четко регламентировано (80/20 – начальная школа; 70/30 – основная школа; 2/3 и 1/3– средняя школа).</a:t>
                      </a:r>
                    </a:p>
                    <a:p>
                      <a:pPr marL="0" marR="0" indent="0" algn="l" defTabSz="1007943" rtl="0" eaLnBrk="1" fontAlgn="auto" latinLnBrk="0" hangingPunct="1">
                        <a:lnSpc>
                          <a:spcPct val="100000"/>
                        </a:lnSpc>
                        <a:spcBef>
                          <a:spcPts val="0"/>
                        </a:spcBef>
                        <a:spcAft>
                          <a:spcPts val="0"/>
                        </a:spcAft>
                        <a:buClrTx/>
                        <a:buSzTx/>
                        <a:buFontTx/>
                        <a:buNone/>
                        <a:tabLst/>
                        <a:defRPr/>
                      </a:pPr>
                      <a:endParaRPr lang="ru-RU" sz="2400" dirty="0" smtClean="0">
                        <a:latin typeface="+mn-lt"/>
                        <a:cs typeface="Calibri" pitchFamily="34" charset="0"/>
                      </a:endParaRPr>
                    </a:p>
                  </a:txBody>
                  <a:tcPr/>
                </a:tc>
              </a:tr>
            </a:tbl>
          </a:graphicData>
        </a:graphic>
      </p:graphicFrame>
    </p:spTree>
    <p:extLst>
      <p:ext uri="{BB962C8B-B14F-4D97-AF65-F5344CB8AC3E}">
        <p14:creationId xmlns:p14="http://schemas.microsoft.com/office/powerpoint/2010/main" val="938096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365549158"/>
              </p:ext>
            </p:extLst>
          </p:nvPr>
        </p:nvGraphicFramePr>
        <p:xfrm>
          <a:off x="34605" y="467469"/>
          <a:ext cx="10046020" cy="6601968"/>
        </p:xfrm>
        <a:graphic>
          <a:graphicData uri="http://schemas.openxmlformats.org/drawingml/2006/table">
            <a:tbl>
              <a:tblPr firstRow="1" bandRow="1">
                <a:tableStyleId>{5C22544A-7EE6-4342-B048-85BDC9FD1C3A}</a:tableStyleId>
              </a:tblPr>
              <a:tblGrid>
                <a:gridCol w="5092334"/>
                <a:gridCol w="4953686"/>
              </a:tblGrid>
              <a:tr h="726710">
                <a:tc gridSpan="2">
                  <a:txBody>
                    <a:bodyPr/>
                    <a:lstStyle/>
                    <a:p>
                      <a:pPr indent="540329" algn="ctr">
                        <a:lnSpc>
                          <a:spcPct val="115000"/>
                        </a:lnSpc>
                        <a:spcAft>
                          <a:spcPts val="0"/>
                        </a:spcAft>
                      </a:pPr>
                      <a:r>
                        <a:rPr lang="ru-RU" sz="2400" b="1" kern="100" dirty="0" smtClean="0">
                          <a:solidFill>
                            <a:srgbClr val="C00000"/>
                          </a:solidFill>
                          <a:latin typeface="Times New Roman"/>
                          <a:ea typeface="NewtonC-Bold"/>
                        </a:rPr>
                        <a:t>Особенности проектирования документов</a:t>
                      </a:r>
                      <a:endParaRPr lang="ru-RU" sz="2400" dirty="0" smtClean="0">
                        <a:solidFill>
                          <a:srgbClr val="C00000"/>
                        </a:solidFill>
                        <a:latin typeface="Times New Roman"/>
                        <a:ea typeface="Calibri"/>
                      </a:endParaRPr>
                    </a:p>
                    <a:p>
                      <a:pPr indent="540329" algn="ctr">
                        <a:lnSpc>
                          <a:spcPct val="115000"/>
                        </a:lnSpc>
                        <a:spcAft>
                          <a:spcPts val="0"/>
                        </a:spcAft>
                      </a:pPr>
                      <a:r>
                        <a:rPr lang="ru-RU" sz="2400" b="1" kern="100" dirty="0" smtClean="0">
                          <a:solidFill>
                            <a:srgbClr val="C00000"/>
                          </a:solidFill>
                          <a:latin typeface="Times New Roman"/>
                          <a:ea typeface="NewtonC-Bold"/>
                        </a:rPr>
                        <a:t>(креативность-технологичность)</a:t>
                      </a:r>
                    </a:p>
                  </a:txBody>
                  <a:tcPr/>
                </a:tc>
                <a:tc hMerge="1">
                  <a:txBody>
                    <a:bodyPr/>
                    <a:lstStyle/>
                    <a:p>
                      <a:endParaRPr lang="ru-RU"/>
                    </a:p>
                  </a:txBody>
                  <a:tcPr/>
                </a:tc>
              </a:tr>
              <a:tr h="370840">
                <a:tc gridSpan="2">
                  <a:txBody>
                    <a:bodyPr/>
                    <a:lstStyle/>
                    <a:p>
                      <a:pPr indent="540329" algn="ctr">
                        <a:lnSpc>
                          <a:spcPct val="100000"/>
                        </a:lnSpc>
                        <a:spcAft>
                          <a:spcPts val="0"/>
                        </a:spcAft>
                      </a:pPr>
                      <a:r>
                        <a:rPr lang="ru-RU" sz="2000" kern="100" dirty="0" smtClean="0">
                          <a:solidFill>
                            <a:srgbClr val="000000"/>
                          </a:solidFill>
                          <a:latin typeface="Times New Roman"/>
                          <a:ea typeface="NewtonC-Bold"/>
                        </a:rPr>
                        <a:t>Разные </a:t>
                      </a:r>
                      <a:r>
                        <a:rPr lang="ru-RU" sz="2000" b="1" kern="100" dirty="0" smtClean="0">
                          <a:solidFill>
                            <a:srgbClr val="000000"/>
                          </a:solidFill>
                          <a:latin typeface="Times New Roman"/>
                          <a:ea typeface="NewtonC-Bold"/>
                        </a:rPr>
                        <a:t>технологичные подходы</a:t>
                      </a:r>
                      <a:r>
                        <a:rPr lang="ru-RU" sz="2000" kern="100" dirty="0" smtClean="0">
                          <a:solidFill>
                            <a:srgbClr val="000000"/>
                          </a:solidFill>
                          <a:latin typeface="Times New Roman"/>
                          <a:ea typeface="NewtonC-Bold"/>
                        </a:rPr>
                        <a:t> к разработке документов</a:t>
                      </a:r>
                      <a:endParaRPr lang="ru-RU" sz="2000" dirty="0">
                        <a:latin typeface="Times New Roman"/>
                        <a:ea typeface="Calibri"/>
                      </a:endParaRPr>
                    </a:p>
                  </a:txBody>
                  <a:tcPr/>
                </a:tc>
                <a:tc hMerge="1">
                  <a:txBody>
                    <a:bodyPr/>
                    <a:lstStyle/>
                    <a:p>
                      <a:endParaRPr lang="ru-RU" dirty="0"/>
                    </a:p>
                  </a:txBody>
                  <a:tcPr/>
                </a:tc>
              </a:tr>
              <a:tr h="370840">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000" b="1" kern="100" dirty="0" smtClean="0">
                          <a:solidFill>
                            <a:srgbClr val="C00000"/>
                          </a:solidFill>
                          <a:latin typeface="Times New Roman"/>
                          <a:ea typeface="NewtonC-Bold"/>
                        </a:rPr>
                        <a:t>создание программы развития – творческий процесс, </a:t>
                      </a:r>
                      <a:r>
                        <a:rPr lang="ru-RU" sz="2000" kern="100" dirty="0" smtClean="0">
                          <a:solidFill>
                            <a:srgbClr val="000000"/>
                          </a:solidFill>
                          <a:latin typeface="Times New Roman"/>
                          <a:ea typeface="NewtonC-Bold"/>
                        </a:rPr>
                        <a:t>связанный с выявлением проблемных точек, определением концептуальных положений, включая стратегию изменений, которая находит свое выражение в планах и подпрограммах</a:t>
                      </a:r>
                    </a:p>
                  </a:txBody>
                  <a:tcPr/>
                </a:tc>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000" b="1" kern="100" dirty="0" smtClean="0">
                          <a:solidFill>
                            <a:srgbClr val="C00000"/>
                          </a:solidFill>
                          <a:latin typeface="Times New Roman"/>
                          <a:ea typeface="NewtonC-Bold"/>
                        </a:rPr>
                        <a:t>проектирование ООП – это технологичная работа </a:t>
                      </a:r>
                      <a:r>
                        <a:rPr lang="ru-RU" sz="2000" kern="100" dirty="0" smtClean="0">
                          <a:solidFill>
                            <a:srgbClr val="000000"/>
                          </a:solidFill>
                          <a:latin typeface="Times New Roman"/>
                          <a:ea typeface="NewtonC-Bold"/>
                        </a:rPr>
                        <a:t>с определенной группой документов, включающих в себя инвариантное и вариативное содержание, соотношение которого определяется федеральными документами</a:t>
                      </a:r>
                      <a:endParaRPr lang="ru-RU" sz="2000" dirty="0" smtClean="0">
                        <a:latin typeface="Times New Roman"/>
                        <a:ea typeface="Calibri"/>
                      </a:endParaRPr>
                    </a:p>
                  </a:txBody>
                  <a:tcPr/>
                </a:tc>
              </a:tr>
              <a:tr h="370840">
                <a:tc gridSpan="2">
                  <a:txBody>
                    <a:bodyPr/>
                    <a:lstStyle/>
                    <a:p>
                      <a:pPr indent="540329" algn="ctr">
                        <a:lnSpc>
                          <a:spcPct val="100000"/>
                        </a:lnSpc>
                        <a:spcAft>
                          <a:spcPts val="0"/>
                        </a:spcAft>
                      </a:pPr>
                      <a:r>
                        <a:rPr lang="ru-RU" sz="2400" b="1" kern="100" dirty="0" smtClean="0">
                          <a:solidFill>
                            <a:srgbClr val="FF0000"/>
                          </a:solidFill>
                          <a:latin typeface="Times New Roman"/>
                          <a:ea typeface="NewtonC-Bold"/>
                        </a:rPr>
                        <a:t>Особенности проектирования документов</a:t>
                      </a:r>
                      <a:endParaRPr lang="ru-RU" sz="2400" dirty="0" smtClean="0">
                        <a:solidFill>
                          <a:srgbClr val="FF0000"/>
                        </a:solidFill>
                        <a:latin typeface="Times New Roman"/>
                        <a:ea typeface="Calibri"/>
                      </a:endParaRPr>
                    </a:p>
                    <a:p>
                      <a:pPr indent="540329" algn="ctr">
                        <a:lnSpc>
                          <a:spcPct val="100000"/>
                        </a:lnSpc>
                        <a:spcAft>
                          <a:spcPts val="0"/>
                        </a:spcAft>
                      </a:pPr>
                      <a:r>
                        <a:rPr lang="ru-RU" sz="2400" b="1" kern="100" dirty="0" smtClean="0">
                          <a:solidFill>
                            <a:srgbClr val="FF0000"/>
                          </a:solidFill>
                          <a:latin typeface="Times New Roman"/>
                          <a:ea typeface="NewtonC-Bold"/>
                        </a:rPr>
                        <a:t>(стратегия - тактика)</a:t>
                      </a:r>
                      <a:endParaRPr lang="ru-RU" sz="2400" dirty="0">
                        <a:solidFill>
                          <a:srgbClr val="FF0000"/>
                        </a:solidFill>
                        <a:latin typeface="Times New Roman"/>
                        <a:ea typeface="Calibri"/>
                      </a:endParaRPr>
                    </a:p>
                  </a:txBody>
                  <a:tcPr/>
                </a:tc>
                <a:tc hMerge="1">
                  <a:txBody>
                    <a:bodyPr/>
                    <a:lstStyle/>
                    <a:p>
                      <a:endParaRPr lang="ru-RU" dirty="0"/>
                    </a:p>
                  </a:txBody>
                  <a:tcPr/>
                </a:tc>
              </a:tr>
              <a:tr h="370840">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000" dirty="0" smtClean="0">
                          <a:solidFill>
                            <a:srgbClr val="000000"/>
                          </a:solidFill>
                          <a:latin typeface="Times New Roman"/>
                          <a:ea typeface="NewtonC-Bold"/>
                        </a:rPr>
                        <a:t>Программа развития образовательного учреждения имеет </a:t>
                      </a:r>
                      <a:r>
                        <a:rPr lang="ru-RU" sz="2000" b="1" dirty="0" smtClean="0">
                          <a:solidFill>
                            <a:schemeClr val="accent6">
                              <a:lumMod val="50000"/>
                            </a:schemeClr>
                          </a:solidFill>
                          <a:latin typeface="Times New Roman"/>
                          <a:ea typeface="NewtonC-Bold"/>
                        </a:rPr>
                        <a:t>стратегический характер</a:t>
                      </a:r>
                      <a:r>
                        <a:rPr lang="ru-RU" sz="2000" dirty="0" smtClean="0">
                          <a:solidFill>
                            <a:schemeClr val="accent6">
                              <a:lumMod val="50000"/>
                            </a:schemeClr>
                          </a:solidFill>
                          <a:latin typeface="Times New Roman"/>
                          <a:ea typeface="NewtonC-Bold"/>
                        </a:rPr>
                        <a:t>, </a:t>
                      </a:r>
                      <a:r>
                        <a:rPr lang="ru-RU" sz="2000" dirty="0" smtClean="0">
                          <a:solidFill>
                            <a:srgbClr val="000000"/>
                          </a:solidFill>
                          <a:latin typeface="Times New Roman"/>
                          <a:ea typeface="NewtonC-Bold"/>
                        </a:rPr>
                        <a:t>разрабатывается для всей образовательной системы, </a:t>
                      </a:r>
                      <a:endParaRPr lang="ru-RU" sz="2000" dirty="0"/>
                    </a:p>
                  </a:txBody>
                  <a:tcPr/>
                </a:tc>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000" dirty="0" smtClean="0">
                          <a:solidFill>
                            <a:srgbClr val="000000"/>
                          </a:solidFill>
                          <a:latin typeface="Times New Roman"/>
                          <a:ea typeface="NewtonC-Bold"/>
                        </a:rPr>
                        <a:t>Основные идеи и положения программы развития используются в </a:t>
                      </a:r>
                      <a:r>
                        <a:rPr lang="ru-RU" sz="2000" b="1" dirty="0" smtClean="0">
                          <a:solidFill>
                            <a:srgbClr val="000000"/>
                          </a:solidFill>
                          <a:latin typeface="Times New Roman"/>
                          <a:ea typeface="NewtonC-Bold"/>
                        </a:rPr>
                        <a:t>основной образовательной программе как документе тактического характера, </a:t>
                      </a:r>
                      <a:r>
                        <a:rPr lang="ru-RU" sz="2000" dirty="0" smtClean="0">
                          <a:solidFill>
                            <a:srgbClr val="000000"/>
                          </a:solidFill>
                          <a:latin typeface="Times New Roman"/>
                          <a:ea typeface="NewtonC-Bold"/>
                        </a:rPr>
                        <a:t>в большей степени обеспечивающем режим функционирования.</a:t>
                      </a:r>
                    </a:p>
                    <a:p>
                      <a:pPr>
                        <a:lnSpc>
                          <a:spcPct val="100000"/>
                        </a:lnSpc>
                      </a:pPr>
                      <a:endParaRPr lang="ru-RU" sz="2000" dirty="0"/>
                    </a:p>
                  </a:txBody>
                  <a:tcPr/>
                </a:tc>
              </a:tr>
            </a:tbl>
          </a:graphicData>
        </a:graphic>
      </p:graphicFrame>
    </p:spTree>
    <p:extLst>
      <p:ext uri="{BB962C8B-B14F-4D97-AF65-F5344CB8AC3E}">
        <p14:creationId xmlns:p14="http://schemas.microsoft.com/office/powerpoint/2010/main" val="4151248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925734477"/>
              </p:ext>
            </p:extLst>
          </p:nvPr>
        </p:nvGraphicFramePr>
        <p:xfrm>
          <a:off x="34605" y="467469"/>
          <a:ext cx="10046020" cy="6851904"/>
        </p:xfrm>
        <a:graphic>
          <a:graphicData uri="http://schemas.openxmlformats.org/drawingml/2006/table">
            <a:tbl>
              <a:tblPr firstRow="1" bandRow="1">
                <a:tableStyleId>{5C22544A-7EE6-4342-B048-85BDC9FD1C3A}</a:tableStyleId>
              </a:tblPr>
              <a:tblGrid>
                <a:gridCol w="5092334"/>
                <a:gridCol w="4953686"/>
              </a:tblGrid>
              <a:tr h="726710">
                <a:tc gridSpan="2">
                  <a:txBody>
                    <a:bodyPr/>
                    <a:lstStyle/>
                    <a:p>
                      <a:pPr indent="540329" algn="ctr">
                        <a:lnSpc>
                          <a:spcPct val="115000"/>
                        </a:lnSpc>
                        <a:spcAft>
                          <a:spcPts val="0"/>
                        </a:spcAft>
                      </a:pPr>
                      <a:r>
                        <a:rPr lang="ru-RU" sz="2400" b="1" kern="100" dirty="0" smtClean="0">
                          <a:solidFill>
                            <a:srgbClr val="C00000"/>
                          </a:solidFill>
                          <a:latin typeface="Times New Roman"/>
                          <a:ea typeface="NewtonC-Bold"/>
                        </a:rPr>
                        <a:t>Особенности проектирования документов</a:t>
                      </a:r>
                    </a:p>
                    <a:p>
                      <a:pPr marL="0" marR="0" indent="540329" algn="ctr" defTabSz="1007943" rtl="0" eaLnBrk="1" fontAlgn="auto" latinLnBrk="0" hangingPunct="1">
                        <a:lnSpc>
                          <a:spcPct val="115000"/>
                        </a:lnSpc>
                        <a:spcBef>
                          <a:spcPts val="0"/>
                        </a:spcBef>
                        <a:spcAft>
                          <a:spcPts val="0"/>
                        </a:spcAft>
                        <a:buClrTx/>
                        <a:buSzTx/>
                        <a:buFontTx/>
                        <a:buNone/>
                        <a:tabLst/>
                        <a:defRPr/>
                      </a:pPr>
                      <a:r>
                        <a:rPr lang="ru-RU" sz="2400" b="1" kern="100" dirty="0" smtClean="0">
                          <a:solidFill>
                            <a:srgbClr val="C00000"/>
                          </a:solidFill>
                          <a:latin typeface="Times New Roman"/>
                          <a:ea typeface="NewtonC-Bold"/>
                        </a:rPr>
                        <a:t>(взаимовлияние)</a:t>
                      </a:r>
                      <a:endParaRPr lang="ru-RU" sz="2400" dirty="0" smtClean="0">
                        <a:solidFill>
                          <a:srgbClr val="C00000"/>
                        </a:solidFill>
                        <a:latin typeface="Times New Roman"/>
                        <a:ea typeface="Calibri"/>
                      </a:endParaRPr>
                    </a:p>
                  </a:txBody>
                  <a:tcPr/>
                </a:tc>
                <a:tc hMerge="1">
                  <a:txBody>
                    <a:bodyPr/>
                    <a:lstStyle/>
                    <a:p>
                      <a:endParaRPr lang="ru-RU"/>
                    </a:p>
                  </a:txBody>
                  <a:tcPr/>
                </a:tc>
              </a:tr>
              <a:tr h="370840">
                <a:tc gridSpan="2">
                  <a:txBody>
                    <a:bodyPr/>
                    <a:lstStyle/>
                    <a:p>
                      <a:pPr indent="540329" algn="just">
                        <a:lnSpc>
                          <a:spcPct val="115000"/>
                        </a:lnSpc>
                        <a:spcAft>
                          <a:spcPts val="0"/>
                        </a:spcAft>
                      </a:pPr>
                      <a:r>
                        <a:rPr lang="ru-RU" sz="2400" dirty="0" smtClean="0">
                          <a:latin typeface="Times New Roman"/>
                          <a:ea typeface="Calibri"/>
                        </a:rPr>
                        <a:t>Несмотря на стратегический характер программы развития, большое значение при ее разработке имеют основные позиции ФГОС, которые находят свое отражение в ООП.</a:t>
                      </a:r>
                    </a:p>
                    <a:p>
                      <a:pPr indent="540329" algn="just">
                        <a:lnSpc>
                          <a:spcPct val="115000"/>
                        </a:lnSpc>
                        <a:spcAft>
                          <a:spcPts val="0"/>
                        </a:spcAft>
                      </a:pPr>
                      <a:r>
                        <a:rPr lang="ru-RU" sz="2400" dirty="0" smtClean="0">
                          <a:latin typeface="Times New Roman"/>
                          <a:ea typeface="Calibri"/>
                        </a:rPr>
                        <a:t>Следовательно, </a:t>
                      </a:r>
                      <a:r>
                        <a:rPr lang="ru-RU" sz="2400" b="1" dirty="0" smtClean="0">
                          <a:solidFill>
                            <a:srgbClr val="C00000"/>
                          </a:solidFill>
                          <a:latin typeface="Times New Roman"/>
                          <a:ea typeface="Calibri"/>
                        </a:rPr>
                        <a:t>необходимо говорить о взаимодействии, взаимовлиянии двух документов:</a:t>
                      </a:r>
                      <a:r>
                        <a:rPr lang="ru-RU" sz="2400" dirty="0" smtClean="0">
                          <a:solidFill>
                            <a:srgbClr val="C00000"/>
                          </a:solidFill>
                          <a:latin typeface="Times New Roman"/>
                          <a:ea typeface="Calibri"/>
                        </a:rPr>
                        <a:t> </a:t>
                      </a:r>
                      <a:r>
                        <a:rPr lang="ru-RU" sz="2400" dirty="0" smtClean="0">
                          <a:solidFill>
                            <a:srgbClr val="000000"/>
                          </a:solidFill>
                          <a:latin typeface="Times New Roman"/>
                          <a:ea typeface="NewtonC-Bold"/>
                        </a:rPr>
                        <a:t>информация, представленная в основной образовательной программе, может влиять на проектирование (а при необходимости, и коррекцию) программы развития</a:t>
                      </a:r>
                      <a:endParaRPr lang="ru-RU" sz="2400" dirty="0" smtClean="0">
                        <a:latin typeface="Times New Roman"/>
                        <a:ea typeface="Calibri"/>
                      </a:endParaRPr>
                    </a:p>
                  </a:txBody>
                  <a:tcPr/>
                </a:tc>
                <a:tc hMerge="1">
                  <a:txBody>
                    <a:bodyPr/>
                    <a:lstStyle/>
                    <a:p>
                      <a:endParaRPr lang="ru-RU" dirty="0"/>
                    </a:p>
                  </a:txBody>
                  <a:tcPr/>
                </a:tc>
              </a:tr>
              <a:tr h="370840">
                <a:tc gridSpan="2">
                  <a:txBody>
                    <a:bodyPr/>
                    <a:lstStyle/>
                    <a:p>
                      <a:pPr indent="540329" algn="ctr">
                        <a:lnSpc>
                          <a:spcPct val="115000"/>
                        </a:lnSpc>
                        <a:spcAft>
                          <a:spcPts val="0"/>
                        </a:spcAft>
                      </a:pPr>
                      <a:r>
                        <a:rPr lang="ru-RU" sz="2400" b="1" kern="100" dirty="0" smtClean="0">
                          <a:solidFill>
                            <a:srgbClr val="C00000"/>
                          </a:solidFill>
                          <a:latin typeface="Times New Roman"/>
                          <a:ea typeface="NewtonC-Bold"/>
                        </a:rPr>
                        <a:t>Особенности проектирования документов</a:t>
                      </a:r>
                      <a:endParaRPr lang="ru-RU" sz="2400" dirty="0" smtClean="0">
                        <a:solidFill>
                          <a:srgbClr val="C00000"/>
                        </a:solidFill>
                        <a:latin typeface="Times New Roman"/>
                        <a:ea typeface="Calibri"/>
                      </a:endParaRPr>
                    </a:p>
                    <a:p>
                      <a:pPr indent="540329" algn="ctr">
                        <a:lnSpc>
                          <a:spcPct val="115000"/>
                        </a:lnSpc>
                        <a:spcAft>
                          <a:spcPts val="0"/>
                        </a:spcAft>
                      </a:pPr>
                      <a:r>
                        <a:rPr lang="ru-RU" sz="2400" b="1" kern="100" dirty="0" smtClean="0">
                          <a:solidFill>
                            <a:srgbClr val="C00000"/>
                          </a:solidFill>
                          <a:latin typeface="Times New Roman"/>
                          <a:ea typeface="NewtonC-Bold"/>
                        </a:rPr>
                        <a:t>(выборочное взаимное дополнение)</a:t>
                      </a:r>
                      <a:endParaRPr lang="ru-RU" sz="2400" dirty="0" smtClean="0">
                        <a:solidFill>
                          <a:srgbClr val="C00000"/>
                        </a:solidFill>
                        <a:latin typeface="Times New Roman"/>
                        <a:ea typeface="Calibri"/>
                      </a:endParaRPr>
                    </a:p>
                  </a:txBody>
                  <a:tcPr/>
                </a:tc>
                <a:tc hMerge="1">
                  <a:txBody>
                    <a:bodyPr/>
                    <a:lstStyle/>
                    <a:p>
                      <a:pPr marL="0" marR="0" indent="0" algn="l" defTabSz="1007943" rtl="0" eaLnBrk="1" fontAlgn="auto" latinLnBrk="0" hangingPunct="1">
                        <a:lnSpc>
                          <a:spcPct val="100000"/>
                        </a:lnSpc>
                        <a:spcBef>
                          <a:spcPts val="0"/>
                        </a:spcBef>
                        <a:spcAft>
                          <a:spcPts val="0"/>
                        </a:spcAft>
                        <a:buClrTx/>
                        <a:buSzTx/>
                        <a:buFontTx/>
                        <a:buNone/>
                        <a:tabLst/>
                        <a:defRPr/>
                      </a:pPr>
                      <a:endParaRPr lang="ru-RU" sz="2000" dirty="0" smtClean="0">
                        <a:latin typeface="Times New Roman"/>
                        <a:ea typeface="Calibri"/>
                      </a:endParaRPr>
                    </a:p>
                  </a:txBody>
                  <a:tcPr/>
                </a:tc>
              </a:tr>
              <a:tr h="370840">
                <a:tc gridSpan="2">
                  <a:txBody>
                    <a:bodyPr/>
                    <a:lstStyle/>
                    <a:p>
                      <a:pPr marL="0" marR="0" indent="540329" algn="ctr" defTabSz="1007943" rtl="0" eaLnBrk="1" fontAlgn="auto" latinLnBrk="0" hangingPunct="1">
                        <a:lnSpc>
                          <a:spcPct val="100000"/>
                        </a:lnSpc>
                        <a:spcBef>
                          <a:spcPts val="0"/>
                        </a:spcBef>
                        <a:spcAft>
                          <a:spcPts val="0"/>
                        </a:spcAft>
                        <a:buClrTx/>
                        <a:buSzTx/>
                        <a:buFontTx/>
                        <a:buNone/>
                        <a:tabLst/>
                        <a:defRPr/>
                      </a:pPr>
                      <a:r>
                        <a:rPr lang="ru-RU" sz="2400" b="1" dirty="0" smtClean="0">
                          <a:solidFill>
                            <a:srgbClr val="000000"/>
                          </a:solidFill>
                          <a:latin typeface="Times New Roman"/>
                          <a:ea typeface="NewtonC-Bold"/>
                        </a:rPr>
                        <a:t>Разная структура документов</a:t>
                      </a:r>
                      <a:r>
                        <a:rPr lang="ru-RU" sz="2400" dirty="0" smtClean="0">
                          <a:solidFill>
                            <a:srgbClr val="000000"/>
                          </a:solidFill>
                          <a:latin typeface="Times New Roman"/>
                          <a:ea typeface="NewtonC-Bold"/>
                        </a:rPr>
                        <a:t> (программы развития и ООП) обусловливает использование взаимодополняющего содержания в конкретных (</a:t>
                      </a:r>
                      <a:r>
                        <a:rPr lang="ru-RU" sz="2400" b="1" dirty="0" smtClean="0">
                          <a:solidFill>
                            <a:srgbClr val="C00000"/>
                          </a:solidFill>
                          <a:latin typeface="Times New Roman"/>
                          <a:ea typeface="NewtonC-Bold"/>
                        </a:rPr>
                        <a:t>определенных, не во всех</a:t>
                      </a:r>
                      <a:r>
                        <a:rPr lang="ru-RU" sz="2400" dirty="0" smtClean="0">
                          <a:solidFill>
                            <a:srgbClr val="000000"/>
                          </a:solidFill>
                          <a:latin typeface="Times New Roman"/>
                          <a:ea typeface="NewtonC-Bold"/>
                        </a:rPr>
                        <a:t>) разделах проектируемого документа</a:t>
                      </a:r>
                    </a:p>
                  </a:txBody>
                  <a:tcPr/>
                </a:tc>
                <a:tc hMerge="1">
                  <a:txBody>
                    <a:bodyPr/>
                    <a:lstStyle/>
                    <a:p>
                      <a:endParaRPr lang="ru-RU" dirty="0"/>
                    </a:p>
                  </a:txBody>
                  <a:tcPr/>
                </a:tc>
              </a:tr>
              <a:tr h="370840">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endParaRPr lang="ru-RU" sz="2000" dirty="0"/>
                    </a:p>
                  </a:txBody>
                  <a:tcPr/>
                </a:tc>
                <a:tc>
                  <a:txBody>
                    <a:bodyPr/>
                    <a:lstStyle/>
                    <a:p>
                      <a:pPr>
                        <a:lnSpc>
                          <a:spcPct val="100000"/>
                        </a:lnSpc>
                      </a:pPr>
                      <a:endParaRPr lang="ru-RU" sz="2000" dirty="0"/>
                    </a:p>
                  </a:txBody>
                  <a:tcPr/>
                </a:tc>
              </a:tr>
            </a:tbl>
          </a:graphicData>
        </a:graphic>
      </p:graphicFrame>
    </p:spTree>
    <p:extLst>
      <p:ext uri="{BB962C8B-B14F-4D97-AF65-F5344CB8AC3E}">
        <p14:creationId xmlns:p14="http://schemas.microsoft.com/office/powerpoint/2010/main" val="416374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147095889"/>
              </p:ext>
            </p:extLst>
          </p:nvPr>
        </p:nvGraphicFramePr>
        <p:xfrm>
          <a:off x="215776" y="755501"/>
          <a:ext cx="9433049" cy="3127248"/>
        </p:xfrm>
        <a:graphic>
          <a:graphicData uri="http://schemas.openxmlformats.org/drawingml/2006/table">
            <a:tbl>
              <a:tblPr firstRow="1" bandRow="1">
                <a:tableStyleId>{5C22544A-7EE6-4342-B048-85BDC9FD1C3A}</a:tableStyleId>
              </a:tblPr>
              <a:tblGrid>
                <a:gridCol w="9433049"/>
              </a:tblGrid>
              <a:tr h="726710">
                <a:tc>
                  <a:txBody>
                    <a:bodyPr/>
                    <a:lstStyle/>
                    <a:p>
                      <a:pPr indent="540329" algn="ctr">
                        <a:lnSpc>
                          <a:spcPct val="115000"/>
                        </a:lnSpc>
                        <a:spcAft>
                          <a:spcPts val="0"/>
                        </a:spcAft>
                      </a:pPr>
                      <a:r>
                        <a:rPr lang="ru-RU" sz="2400" b="1" kern="100" dirty="0" smtClean="0">
                          <a:solidFill>
                            <a:srgbClr val="C00000"/>
                          </a:solidFill>
                          <a:latin typeface="Times New Roman"/>
                          <a:ea typeface="NewtonC-Bold"/>
                        </a:rPr>
                        <a:t>Особенности проектирования документов</a:t>
                      </a:r>
                      <a:endParaRPr lang="ru-RU" sz="2400" dirty="0" smtClean="0">
                        <a:solidFill>
                          <a:srgbClr val="C00000"/>
                        </a:solidFill>
                        <a:latin typeface="Times New Roman"/>
                        <a:ea typeface="Calibri"/>
                      </a:endParaRPr>
                    </a:p>
                    <a:p>
                      <a:pPr indent="540329" algn="ctr">
                        <a:lnSpc>
                          <a:spcPct val="115000"/>
                        </a:lnSpc>
                        <a:spcAft>
                          <a:spcPts val="0"/>
                        </a:spcAft>
                      </a:pPr>
                      <a:r>
                        <a:rPr lang="ru-RU" sz="2400" b="1" kern="100" dirty="0" smtClean="0">
                          <a:solidFill>
                            <a:srgbClr val="C00000"/>
                          </a:solidFill>
                          <a:latin typeface="Times New Roman"/>
                          <a:ea typeface="NewtonC-Bold"/>
                        </a:rPr>
                        <a:t>(разные управленческие алгоритмы)</a:t>
                      </a:r>
                      <a:endParaRPr lang="ru-RU" sz="2400" dirty="0" smtClean="0">
                        <a:solidFill>
                          <a:srgbClr val="C00000"/>
                        </a:solidFill>
                        <a:latin typeface="Times New Roman"/>
                        <a:ea typeface="Calibri"/>
                      </a:endParaRPr>
                    </a:p>
                  </a:txBody>
                  <a:tcPr/>
                </a:tc>
              </a:tr>
              <a:tr h="370840">
                <a:tc>
                  <a:txBody>
                    <a:bodyPr/>
                    <a:lstStyle/>
                    <a:p>
                      <a:pPr marL="0" marR="0" indent="540329" algn="just" defTabSz="1007943" rtl="0" eaLnBrk="1" fontAlgn="auto" latinLnBrk="0" hangingPunct="1">
                        <a:lnSpc>
                          <a:spcPct val="115000"/>
                        </a:lnSpc>
                        <a:spcBef>
                          <a:spcPts val="0"/>
                        </a:spcBef>
                        <a:spcAft>
                          <a:spcPts val="0"/>
                        </a:spcAft>
                        <a:buClrTx/>
                        <a:buSzTx/>
                        <a:buFontTx/>
                        <a:buNone/>
                        <a:tabLst/>
                        <a:defRPr/>
                      </a:pPr>
                      <a:r>
                        <a:rPr lang="ru-RU" sz="2400" b="1" dirty="0" smtClean="0">
                          <a:solidFill>
                            <a:srgbClr val="000000"/>
                          </a:solidFill>
                          <a:latin typeface="Times New Roman"/>
                          <a:ea typeface="NewtonC-Bold"/>
                        </a:rPr>
                        <a:t>Разный срок действия</a:t>
                      </a:r>
                      <a:r>
                        <a:rPr lang="ru-RU" sz="2400" dirty="0" smtClean="0">
                          <a:solidFill>
                            <a:srgbClr val="000000"/>
                          </a:solidFill>
                          <a:latin typeface="Times New Roman"/>
                          <a:ea typeface="NewtonC-Bold"/>
                        </a:rPr>
                        <a:t> (освоения) создаваемых документов </a:t>
                      </a:r>
                      <a:r>
                        <a:rPr lang="ru-RU" sz="2400" b="1" dirty="0" smtClean="0">
                          <a:solidFill>
                            <a:srgbClr val="C00000"/>
                          </a:solidFill>
                          <a:latin typeface="Times New Roman"/>
                          <a:ea typeface="NewtonC-Bold"/>
                        </a:rPr>
                        <a:t>затрудняет режим «совместной разработки», </a:t>
                      </a:r>
                      <a:r>
                        <a:rPr lang="ru-RU" sz="2400" dirty="0" smtClean="0">
                          <a:solidFill>
                            <a:srgbClr val="000000"/>
                          </a:solidFill>
                          <a:latin typeface="Times New Roman"/>
                          <a:ea typeface="NewtonC-Bold"/>
                        </a:rPr>
                        <a:t>и при этом делает актуальной целесообразность, возможность дополнений, уточнений, вносимых и в программу развития, и в основную образовательную программу</a:t>
                      </a:r>
                    </a:p>
                  </a:txBody>
                  <a:tcPr/>
                </a:tc>
              </a:tr>
            </a:tbl>
          </a:graphicData>
        </a:graphic>
      </p:graphicFrame>
    </p:spTree>
    <p:extLst>
      <p:ext uri="{BB962C8B-B14F-4D97-AF65-F5344CB8AC3E}">
        <p14:creationId xmlns:p14="http://schemas.microsoft.com/office/powerpoint/2010/main" val="155126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Полилиния 1"/>
          <p:cNvSpPr>
            <a:spLocks noChangeArrowheads="1"/>
          </p:cNvSpPr>
          <p:nvPr/>
        </p:nvSpPr>
        <p:spPr bwMode="auto">
          <a:xfrm>
            <a:off x="431801" y="1043534"/>
            <a:ext cx="9288463" cy="5257255"/>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indent="449216" algn="just">
              <a:lnSpc>
                <a:spcPct val="115000"/>
              </a:lnSpc>
            </a:pPr>
            <a:endParaRPr lang="ru-RU" sz="2400" b="1" dirty="0">
              <a:solidFill>
                <a:srgbClr val="0070C0"/>
              </a:solidFill>
              <a:latin typeface="Times New Roman" pitchFamily="18" charset="0"/>
              <a:cs typeface="Times New Roman" pitchFamily="18" charset="0"/>
            </a:endParaRPr>
          </a:p>
          <a:p>
            <a:pPr indent="449216" algn="just">
              <a:lnSpc>
                <a:spcPct val="115000"/>
              </a:lnSpc>
            </a:pPr>
            <a:endParaRPr lang="ru-RU" sz="2400" b="1" dirty="0">
              <a:solidFill>
                <a:srgbClr val="0070C0"/>
              </a:solidFill>
              <a:latin typeface="Times New Roman" pitchFamily="18" charset="0"/>
              <a:cs typeface="Times New Roman" pitchFamily="18" charset="0"/>
            </a:endParaRPr>
          </a:p>
          <a:p>
            <a:pPr indent="449216" algn="ctr">
              <a:lnSpc>
                <a:spcPct val="115000"/>
              </a:lnSpc>
            </a:pPr>
            <a:endParaRPr lang="ru-RU" sz="2800" b="1" dirty="0">
              <a:solidFill>
                <a:srgbClr val="C00000"/>
              </a:solidFill>
              <a:latin typeface="Times New Roman" pitchFamily="18" charset="0"/>
              <a:cs typeface="Times New Roman" pitchFamily="18" charset="0"/>
            </a:endParaRPr>
          </a:p>
          <a:p>
            <a:pPr indent="449216" algn="ctr">
              <a:lnSpc>
                <a:spcPct val="115000"/>
              </a:lnSpc>
            </a:pPr>
            <a:endParaRPr lang="ru-RU" sz="2800" b="1" dirty="0">
              <a:solidFill>
                <a:srgbClr val="C00000"/>
              </a:solidFill>
              <a:latin typeface="Times New Roman" pitchFamily="18" charset="0"/>
              <a:cs typeface="Times New Roman" pitchFamily="18" charset="0"/>
            </a:endParaRPr>
          </a:p>
          <a:p>
            <a:pPr indent="449216" algn="ctr">
              <a:lnSpc>
                <a:spcPct val="115000"/>
              </a:lnSpc>
            </a:pPr>
            <a:r>
              <a:rPr lang="ru-RU" sz="2800" b="1" dirty="0">
                <a:solidFill>
                  <a:srgbClr val="C00000"/>
                </a:solidFill>
                <a:latin typeface="Times New Roman" pitchFamily="18" charset="0"/>
                <a:cs typeface="Times New Roman" pitchFamily="18" charset="0"/>
              </a:rPr>
              <a:t>Примеры взаимосвязи программы развития и основной образовательной программы</a:t>
            </a:r>
          </a:p>
          <a:p>
            <a:pPr indent="449216" algn="just">
              <a:lnSpc>
                <a:spcPct val="115000"/>
              </a:lnSpc>
            </a:pPr>
            <a:endParaRPr lang="ru-RU" sz="2400" dirty="0">
              <a:solidFill>
                <a:srgbClr val="C00000"/>
              </a:solidFill>
              <a:latin typeface="Times New Roman" pitchFamily="18" charset="0"/>
              <a:cs typeface="Calibri"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Полилиния 1"/>
          <p:cNvSpPr>
            <a:spLocks noChangeArrowheads="1"/>
          </p:cNvSpPr>
          <p:nvPr/>
        </p:nvSpPr>
        <p:spPr bwMode="auto">
          <a:xfrm>
            <a:off x="288068" y="291189"/>
            <a:ext cx="9288463" cy="6194548"/>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indent="449216" algn="ctr">
              <a:lnSpc>
                <a:spcPct val="115000"/>
              </a:lnSpc>
            </a:pPr>
            <a:r>
              <a:rPr lang="ru-RU" sz="2400" b="1" dirty="0">
                <a:solidFill>
                  <a:srgbClr val="C00000"/>
                </a:solidFill>
                <a:latin typeface="Times New Roman" pitchFamily="18" charset="0"/>
                <a:cs typeface="Times New Roman" pitchFamily="18" charset="0"/>
              </a:rPr>
              <a:t>Общая характеристика документов</a:t>
            </a:r>
          </a:p>
          <a:p>
            <a:pPr indent="449216" algn="ctr">
              <a:lnSpc>
                <a:spcPct val="115000"/>
              </a:lnSpc>
            </a:pPr>
            <a:endParaRPr lang="ru-RU" sz="2400" b="1" i="1" dirty="0">
              <a:latin typeface="Times New Roman" pitchFamily="18" charset="0"/>
              <a:cs typeface="Calibri" pitchFamily="34" charset="0"/>
            </a:endParaRPr>
          </a:p>
          <a:p>
            <a:pPr indent="449216" algn="ctr">
              <a:lnSpc>
                <a:spcPct val="115000"/>
              </a:lnSpc>
            </a:pPr>
            <a:endParaRPr lang="ru-RU" sz="2400" dirty="0">
              <a:latin typeface="Times New Roman" pitchFamily="18" charset="0"/>
              <a:cs typeface="Calibri" pitchFamily="34"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148798124"/>
              </p:ext>
            </p:extLst>
          </p:nvPr>
        </p:nvGraphicFramePr>
        <p:xfrm>
          <a:off x="431799" y="1496079"/>
          <a:ext cx="9001000" cy="5888736"/>
        </p:xfrm>
        <a:graphic>
          <a:graphicData uri="http://schemas.openxmlformats.org/drawingml/2006/table">
            <a:tbl>
              <a:tblPr firstRow="1" firstCol="1" bandRow="1"/>
              <a:tblGrid>
                <a:gridCol w="4360912"/>
                <a:gridCol w="4640088"/>
              </a:tblGrid>
              <a:tr h="701040">
                <a:tc>
                  <a:txBody>
                    <a:bodyPr/>
                    <a:lstStyle/>
                    <a:p>
                      <a:pPr algn="ctr">
                        <a:lnSpc>
                          <a:spcPct val="115000"/>
                        </a:lnSpc>
                        <a:spcAft>
                          <a:spcPts val="0"/>
                        </a:spcAft>
                      </a:pPr>
                      <a:r>
                        <a:rPr lang="ru-RU" sz="2400" kern="100" dirty="0">
                          <a:solidFill>
                            <a:srgbClr val="000000"/>
                          </a:solidFill>
                          <a:effectLst/>
                          <a:latin typeface="Times New Roman"/>
                          <a:ea typeface="NewtonC"/>
                        </a:rPr>
                        <a:t>Программа развития</a:t>
                      </a:r>
                      <a:endParaRPr lang="ru-RU" sz="2400" dirty="0">
                        <a:effectLst/>
                        <a:latin typeface="Times New Roman"/>
                        <a:ea typeface="Calibri"/>
                      </a:endParaRPr>
                    </a:p>
                    <a:p>
                      <a:pPr algn="ctr">
                        <a:lnSpc>
                          <a:spcPct val="115000"/>
                        </a:lnSpc>
                        <a:spcAft>
                          <a:spcPts val="0"/>
                        </a:spcAft>
                      </a:pPr>
                      <a:r>
                        <a:rPr lang="ru-RU" sz="2400" i="1" dirty="0">
                          <a:effectLst/>
                          <a:latin typeface="Times New Roman"/>
                          <a:ea typeface="Times New Roman"/>
                        </a:rPr>
                        <a:t>Паспорт. Информационная  справка</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effectLst/>
                          <a:latin typeface="Times New Roman"/>
                          <a:ea typeface="Times New Roman"/>
                        </a:rPr>
                        <a:t>Основная образовательная программа.</a:t>
                      </a:r>
                      <a:endParaRPr lang="ru-RU" sz="2400">
                        <a:effectLst/>
                        <a:latin typeface="Times New Roman"/>
                        <a:ea typeface="Calibri"/>
                      </a:endParaRPr>
                    </a:p>
                    <a:p>
                      <a:pPr algn="ctr">
                        <a:lnSpc>
                          <a:spcPct val="115000"/>
                        </a:lnSpc>
                        <a:spcAft>
                          <a:spcPts val="0"/>
                        </a:spcAft>
                      </a:pPr>
                      <a:r>
                        <a:rPr lang="ru-RU" sz="2400" i="1" kern="100">
                          <a:effectLst/>
                          <a:latin typeface="Times New Roman"/>
                          <a:ea typeface="Lucida Sans Unicode"/>
                          <a:cs typeface="Tahoma"/>
                        </a:rPr>
                        <a:t>Пояснительная записка</a:t>
                      </a:r>
                      <a:endParaRPr lang="ru-RU" sz="24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2081">
                <a:tc>
                  <a:txBody>
                    <a:bodyPr/>
                    <a:lstStyle/>
                    <a:p>
                      <a:pPr algn="just">
                        <a:lnSpc>
                          <a:spcPct val="115000"/>
                        </a:lnSpc>
                        <a:spcAft>
                          <a:spcPts val="0"/>
                        </a:spcAft>
                      </a:pPr>
                      <a:r>
                        <a:rPr lang="ru-RU" sz="2400" dirty="0">
                          <a:effectLst/>
                          <a:latin typeface="Times New Roman"/>
                          <a:ea typeface="Times New Roman"/>
                        </a:rPr>
                        <a:t>Общая информация об образовательном учреждении</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2400" kern="100" dirty="0">
                          <a:solidFill>
                            <a:srgbClr val="000000"/>
                          </a:solidFill>
                          <a:effectLst/>
                          <a:latin typeface="Times New Roman"/>
                          <a:ea typeface="NewtonC"/>
                        </a:rPr>
                        <a:t>Введение. Цели и задачи реализации ООП. Состав участников образовательного процесса (образовательных отношений)</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040">
                <a:tc>
                  <a:txBody>
                    <a:bodyPr/>
                    <a:lstStyle/>
                    <a:p>
                      <a:pPr algn="just">
                        <a:lnSpc>
                          <a:spcPct val="115000"/>
                        </a:lnSpc>
                        <a:spcAft>
                          <a:spcPts val="0"/>
                        </a:spcAft>
                      </a:pPr>
                      <a:r>
                        <a:rPr lang="ru-RU" sz="2400">
                          <a:effectLst/>
                          <a:latin typeface="Times New Roman"/>
                          <a:ea typeface="Times New Roman"/>
                        </a:rPr>
                        <a:t>Опыт проектирования, имеющиеся достижения</a:t>
                      </a:r>
                      <a:endParaRPr lang="ru-RU" sz="24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2400" kern="100" dirty="0">
                          <a:solidFill>
                            <a:srgbClr val="000000"/>
                          </a:solidFill>
                          <a:effectLst/>
                          <a:latin typeface="Times New Roman"/>
                          <a:ea typeface="NewtonC"/>
                        </a:rPr>
                        <a:t>Общая характеристика ООП. Принципы и подходы к формированию ООП</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040">
                <a:tc>
                  <a:txBody>
                    <a:bodyPr/>
                    <a:lstStyle/>
                    <a:p>
                      <a:pPr algn="just">
                        <a:lnSpc>
                          <a:spcPct val="115000"/>
                        </a:lnSpc>
                        <a:spcAft>
                          <a:spcPts val="0"/>
                        </a:spcAft>
                      </a:pPr>
                      <a:r>
                        <a:rPr lang="ru-RU" sz="2400">
                          <a:effectLst/>
                          <a:latin typeface="Times New Roman"/>
                          <a:ea typeface="Times New Roman"/>
                        </a:rPr>
                        <a:t>Ресурсное обеспечение. Общая характеристика системы управления</a:t>
                      </a:r>
                      <a:endParaRPr lang="ru-RU" sz="24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2400" kern="100" dirty="0">
                          <a:solidFill>
                            <a:srgbClr val="000000"/>
                          </a:solidFill>
                          <a:effectLst/>
                          <a:latin typeface="Times New Roman"/>
                          <a:ea typeface="NewtonC"/>
                        </a:rPr>
                        <a:t>Краткое описание организации внеурочной деятельности</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3"/>
          <p:cNvSpPr>
            <a:spLocks noChangeArrowheads="1"/>
          </p:cNvSpPr>
          <p:nvPr/>
        </p:nvSpPr>
        <p:spPr bwMode="auto">
          <a:xfrm>
            <a:off x="6558075" y="3388463"/>
            <a:ext cx="1107853" cy="312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0" tIns="45716" rIns="91430" bIns="45716" numCol="1" anchor="ctr" anchorCtr="0" compatLnSpc="1">
            <a:prstTxWarp prst="textNoShape">
              <a:avLst/>
            </a:prstTxWarp>
            <a:spAutoFit/>
          </a:bodyPr>
          <a:lstStyle/>
          <a:p>
            <a:pPr indent="450803" algn="just" defTabSz="914305"/>
            <a:r>
              <a:rPr lang="ru-RU" sz="1400">
                <a:solidFill>
                  <a:srgbClr val="000000"/>
                </a:solidFill>
                <a:latin typeface="Times New Roman" pitchFamily="18" charset="0"/>
                <a:ea typeface="NewtonC" charset="-52"/>
                <a:cs typeface="Times New Roman" pitchFamily="18" charset="0"/>
              </a:rPr>
              <a:t>	</a:t>
            </a:r>
            <a:endParaRPr lang="ru-RU"/>
          </a:p>
        </p:txBody>
      </p:sp>
      <p:sp>
        <p:nvSpPr>
          <p:cNvPr id="10" name="Выгнутая вверх стрелка 9"/>
          <p:cNvSpPr/>
          <p:nvPr/>
        </p:nvSpPr>
        <p:spPr>
          <a:xfrm>
            <a:off x="4085054" y="915135"/>
            <a:ext cx="1656184" cy="560447"/>
          </a:xfrm>
          <a:prstGeom prst="curvedDownArrow">
            <a:avLst/>
          </a:prstGeom>
          <a:solidFill>
            <a:srgbClr val="4F81BD"/>
          </a:solidFill>
          <a:ln w="25400" cap="flat" cmpd="sng" algn="ctr">
            <a:solidFill>
              <a:srgbClr val="4F81BD">
                <a:shade val="50000"/>
              </a:srgbClr>
            </a:solidFill>
            <a:prstDash val="solid"/>
          </a:ln>
          <a:effectLst/>
        </p:spPr>
        <p:txBody>
          <a:bodyPr rot="0" spcFirstLastPara="0" vert="horz" wrap="square" lIns="91430" tIns="45716" rIns="91430" bIns="45716" numCol="1" spcCol="0" rtlCol="0" fromWordArt="0" anchor="ctr" anchorCtr="0" forceAA="0" compatLnSpc="1">
            <a:prstTxWarp prst="textNoShape">
              <a:avLst/>
            </a:prstTxWarp>
            <a:noAutofit/>
          </a:bodyPr>
          <a:lstStyle/>
          <a:p>
            <a:pPr defTabSz="914305" fontAlgn="auto">
              <a:spcBef>
                <a:spcPts val="0"/>
              </a:spcBef>
              <a:spcAft>
                <a:spcPts val="0"/>
              </a:spcAft>
              <a:defRPr/>
            </a:pPr>
            <a:endParaRPr lang="ru-RU" kern="0">
              <a:solidFill>
                <a:sysClr val="window" lastClr="FFFFFF"/>
              </a:solidFill>
              <a:latin typeface="Calibri"/>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Полилиния 1"/>
          <p:cNvSpPr>
            <a:spLocks noChangeArrowheads="1"/>
          </p:cNvSpPr>
          <p:nvPr/>
        </p:nvSpPr>
        <p:spPr bwMode="auto">
          <a:xfrm>
            <a:off x="431800" y="0"/>
            <a:ext cx="9288463" cy="5978525"/>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indent="449216" algn="ctr">
              <a:lnSpc>
                <a:spcPct val="115000"/>
              </a:lnSpc>
            </a:pPr>
            <a:endParaRPr lang="ru-RU" sz="2400" b="1" dirty="0">
              <a:solidFill>
                <a:srgbClr val="C00000"/>
              </a:solidFill>
              <a:latin typeface="Times New Roman" pitchFamily="18" charset="0"/>
              <a:cs typeface="Times New Roman" pitchFamily="18" charset="0"/>
            </a:endParaRPr>
          </a:p>
          <a:p>
            <a:pPr indent="449216" algn="ctr">
              <a:lnSpc>
                <a:spcPct val="115000"/>
              </a:lnSpc>
            </a:pPr>
            <a:r>
              <a:rPr lang="ru-RU" sz="2400" b="1" dirty="0">
                <a:solidFill>
                  <a:srgbClr val="C00000"/>
                </a:solidFill>
                <a:latin typeface="Times New Roman" pitchFamily="18" charset="0"/>
                <a:cs typeface="Times New Roman" pitchFamily="18" charset="0"/>
              </a:rPr>
              <a:t>Цели, задачи, ценностные основания документов</a:t>
            </a:r>
            <a:endParaRPr lang="ru-RU" sz="2400" dirty="0">
              <a:solidFill>
                <a:srgbClr val="C00000"/>
              </a:solidFill>
              <a:latin typeface="Times New Roman" pitchFamily="18" charset="0"/>
              <a:cs typeface="Calibri" pitchFamily="34"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3254386204"/>
              </p:ext>
            </p:extLst>
          </p:nvPr>
        </p:nvGraphicFramePr>
        <p:xfrm>
          <a:off x="611535" y="1763613"/>
          <a:ext cx="8928992" cy="3785616"/>
        </p:xfrm>
        <a:graphic>
          <a:graphicData uri="http://schemas.openxmlformats.org/drawingml/2006/table">
            <a:tbl>
              <a:tblPr firstRow="1" firstCol="1" bandRow="1"/>
              <a:tblGrid>
                <a:gridCol w="4326025"/>
                <a:gridCol w="4602967"/>
              </a:tblGrid>
              <a:tr h="701040">
                <a:tc>
                  <a:txBody>
                    <a:bodyPr/>
                    <a:lstStyle/>
                    <a:p>
                      <a:pPr algn="ctr">
                        <a:lnSpc>
                          <a:spcPct val="115000"/>
                        </a:lnSpc>
                        <a:spcAft>
                          <a:spcPts val="0"/>
                        </a:spcAft>
                      </a:pPr>
                      <a:r>
                        <a:rPr lang="ru-RU" sz="2400" kern="100" dirty="0">
                          <a:solidFill>
                            <a:srgbClr val="000000"/>
                          </a:solidFill>
                          <a:effectLst/>
                          <a:latin typeface="Times New Roman"/>
                          <a:ea typeface="NewtonC"/>
                        </a:rPr>
                        <a:t>Программа развития</a:t>
                      </a:r>
                      <a:endParaRPr lang="ru-RU" sz="2400" dirty="0">
                        <a:effectLst/>
                        <a:latin typeface="Times New Roman"/>
                        <a:ea typeface="Calibri"/>
                      </a:endParaRPr>
                    </a:p>
                    <a:p>
                      <a:pPr algn="ctr">
                        <a:lnSpc>
                          <a:spcPct val="115000"/>
                        </a:lnSpc>
                        <a:spcAft>
                          <a:spcPts val="0"/>
                        </a:spcAft>
                      </a:pPr>
                      <a:r>
                        <a:rPr lang="ru-RU" sz="2400" i="1" kern="100" dirty="0">
                          <a:solidFill>
                            <a:srgbClr val="000000"/>
                          </a:solidFill>
                          <a:effectLst/>
                          <a:latin typeface="Times New Roman"/>
                          <a:ea typeface="NewtonC"/>
                        </a:rPr>
                        <a:t>Концепция</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effectLst/>
                          <a:latin typeface="Times New Roman"/>
                          <a:ea typeface="Times New Roman"/>
                        </a:rPr>
                        <a:t>Основная образовательная программа</a:t>
                      </a:r>
                      <a:endParaRPr lang="ru-RU" sz="2400">
                        <a:effectLst/>
                        <a:latin typeface="Times New Roman"/>
                        <a:ea typeface="Calibri"/>
                      </a:endParaRPr>
                    </a:p>
                    <a:p>
                      <a:pPr algn="ctr">
                        <a:lnSpc>
                          <a:spcPct val="115000"/>
                        </a:lnSpc>
                        <a:spcAft>
                          <a:spcPts val="0"/>
                        </a:spcAft>
                      </a:pPr>
                      <a:r>
                        <a:rPr lang="ru-RU" sz="2400" i="1" kern="100">
                          <a:effectLst/>
                          <a:latin typeface="Times New Roman"/>
                          <a:ea typeface="Lucida Sans Unicode"/>
                          <a:cs typeface="Tahoma"/>
                        </a:rPr>
                        <a:t>Пояснительная записка</a:t>
                      </a:r>
                      <a:endParaRPr lang="ru-RU" sz="24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040">
                <a:tc>
                  <a:txBody>
                    <a:bodyPr/>
                    <a:lstStyle/>
                    <a:p>
                      <a:pPr algn="just">
                        <a:lnSpc>
                          <a:spcPct val="115000"/>
                        </a:lnSpc>
                        <a:spcAft>
                          <a:spcPts val="0"/>
                        </a:spcAft>
                      </a:pPr>
                      <a:r>
                        <a:rPr lang="ru-RU" sz="2400" dirty="0">
                          <a:effectLst/>
                          <a:latin typeface="Times New Roman"/>
                          <a:ea typeface="Times New Roman"/>
                        </a:rPr>
                        <a:t>Цели и задачи (модель выпускника разных ступеней образования)</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kern="100">
                          <a:solidFill>
                            <a:srgbClr val="000000"/>
                          </a:solidFill>
                          <a:effectLst/>
                          <a:latin typeface="Times New Roman"/>
                          <a:ea typeface="NewtonC-Italic"/>
                        </a:rPr>
                        <a:t>Цели и задачи реализации образовательной программы</a:t>
                      </a:r>
                      <a:endParaRPr lang="ru-RU" sz="24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1560">
                <a:tc>
                  <a:txBody>
                    <a:bodyPr/>
                    <a:lstStyle/>
                    <a:p>
                      <a:pPr algn="just">
                        <a:lnSpc>
                          <a:spcPct val="115000"/>
                        </a:lnSpc>
                        <a:spcAft>
                          <a:spcPts val="0"/>
                        </a:spcAft>
                      </a:pPr>
                      <a:r>
                        <a:rPr lang="ru-RU" sz="2400" dirty="0">
                          <a:effectLst/>
                          <a:latin typeface="Times New Roman"/>
                          <a:ea typeface="Times New Roman"/>
                        </a:rPr>
                        <a:t>Ценностные основания развивающегося образовательного учреждения</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2400" kern="100" dirty="0">
                          <a:solidFill>
                            <a:srgbClr val="000000"/>
                          </a:solidFill>
                          <a:effectLst/>
                          <a:latin typeface="Times New Roman"/>
                          <a:ea typeface="NewtonC-Italic"/>
                        </a:rPr>
                        <a:t>Принципы (требования) и подходы к формированию документа</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Выгнутая вверх стрелка 12"/>
          <p:cNvSpPr/>
          <p:nvPr/>
        </p:nvSpPr>
        <p:spPr>
          <a:xfrm>
            <a:off x="4438170" y="1115541"/>
            <a:ext cx="962179" cy="41579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30" tIns="45716" rIns="91430" bIns="45716" numCol="1" spcCol="0" rtlCol="0" fromWordArt="0" anchor="ctr" anchorCtr="0" forceAA="0" compatLnSpc="1">
            <a:prstTxWarp prst="textNoShape">
              <a:avLst/>
            </a:prstTxWarp>
            <a:noAutofit/>
          </a:bodyPr>
          <a:lstStyle/>
          <a:p>
            <a:endParaRPr lang="ru-RU"/>
          </a:p>
        </p:txBody>
      </p:sp>
      <p:sp>
        <p:nvSpPr>
          <p:cNvPr id="14" name="Выгнутая вверх стрелка 13"/>
          <p:cNvSpPr/>
          <p:nvPr/>
        </p:nvSpPr>
        <p:spPr>
          <a:xfrm rot="10800000">
            <a:off x="4438171" y="5568285"/>
            <a:ext cx="962179" cy="432048"/>
          </a:xfrm>
          <a:prstGeom prst="curvedDownArrow">
            <a:avLst/>
          </a:prstGeom>
          <a:solidFill>
            <a:srgbClr val="4F81BD"/>
          </a:solidFill>
          <a:ln w="25400" cap="flat" cmpd="sng" algn="ctr">
            <a:solidFill>
              <a:srgbClr val="4F81BD">
                <a:shade val="50000"/>
              </a:srgbClr>
            </a:solidFill>
            <a:prstDash val="solid"/>
          </a:ln>
          <a:effectLst/>
        </p:spPr>
        <p:txBody>
          <a:bodyPr rot="0" spcFirstLastPara="0" vert="horz" wrap="square" lIns="91430" tIns="45716" rIns="91430" bIns="45716" numCol="1" spcCol="0" rtlCol="0" fromWordArt="0" anchor="ctr" anchorCtr="0" forceAA="0" compatLnSpc="1">
            <a:prstTxWarp prst="textNoShape">
              <a:avLst/>
            </a:prstTxWarp>
            <a:noAutofit/>
          </a:bodyPr>
          <a:lstStyle/>
          <a:p>
            <a:pPr defTabSz="914305" fontAlgn="auto">
              <a:spcBef>
                <a:spcPts val="0"/>
              </a:spcBef>
              <a:spcAft>
                <a:spcPts val="0"/>
              </a:spcAft>
              <a:defRPr/>
            </a:pPr>
            <a:endParaRPr lang="ru-RU" kern="0">
              <a:solidFill>
                <a:sysClr val="window" lastClr="FFFFFF"/>
              </a:solidFill>
              <a:latin typeface="Calibri"/>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Полилиния 1"/>
          <p:cNvSpPr>
            <a:spLocks noChangeArrowheads="1"/>
          </p:cNvSpPr>
          <p:nvPr/>
        </p:nvSpPr>
        <p:spPr bwMode="auto">
          <a:xfrm>
            <a:off x="503808" y="899518"/>
            <a:ext cx="9288463" cy="5978525"/>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indent="449216" algn="ctr">
              <a:lnSpc>
                <a:spcPct val="115000"/>
              </a:lnSpc>
            </a:pPr>
            <a:endParaRPr lang="ru-RU" sz="2400" b="1" dirty="0">
              <a:solidFill>
                <a:srgbClr val="C00000"/>
              </a:solidFill>
              <a:latin typeface="Times New Roman" pitchFamily="18" charset="0"/>
              <a:cs typeface="Times New Roman" pitchFamily="18" charset="0"/>
            </a:endParaRPr>
          </a:p>
          <a:p>
            <a:pPr indent="449216" algn="ctr">
              <a:lnSpc>
                <a:spcPct val="115000"/>
              </a:lnSpc>
            </a:pPr>
            <a:r>
              <a:rPr lang="ru-RU" sz="2400" b="1" dirty="0">
                <a:solidFill>
                  <a:srgbClr val="C00000"/>
                </a:solidFill>
                <a:latin typeface="Times New Roman" pitchFamily="18" charset="0"/>
                <a:cs typeface="Times New Roman" pitchFamily="18" charset="0"/>
              </a:rPr>
              <a:t>Модель выпускника и оценка достижения планируемых результатов</a:t>
            </a:r>
            <a:endParaRPr lang="ru-RU" sz="2400" dirty="0">
              <a:solidFill>
                <a:srgbClr val="C00000"/>
              </a:solidFill>
              <a:latin typeface="Times New Roman" pitchFamily="18" charset="0"/>
              <a:cs typeface="Calibri"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688558647"/>
              </p:ext>
            </p:extLst>
          </p:nvPr>
        </p:nvGraphicFramePr>
        <p:xfrm>
          <a:off x="647825" y="3527140"/>
          <a:ext cx="8784976" cy="2804161"/>
        </p:xfrm>
        <a:graphic>
          <a:graphicData uri="http://schemas.openxmlformats.org/drawingml/2006/table">
            <a:tbl>
              <a:tblPr firstRow="1" firstCol="1" bandRow="1"/>
              <a:tblGrid>
                <a:gridCol w="4256250"/>
                <a:gridCol w="4528726"/>
              </a:tblGrid>
              <a:tr h="701040">
                <a:tc>
                  <a:txBody>
                    <a:bodyPr/>
                    <a:lstStyle/>
                    <a:p>
                      <a:pPr indent="540385" algn="ctr">
                        <a:lnSpc>
                          <a:spcPct val="115000"/>
                        </a:lnSpc>
                        <a:spcAft>
                          <a:spcPts val="0"/>
                        </a:spcAft>
                      </a:pPr>
                      <a:r>
                        <a:rPr lang="ru-RU" sz="2000" kern="100">
                          <a:solidFill>
                            <a:srgbClr val="000000"/>
                          </a:solidFill>
                          <a:effectLst/>
                          <a:latin typeface="Times New Roman"/>
                          <a:ea typeface="NewtonC"/>
                        </a:rPr>
                        <a:t>Программа развития</a:t>
                      </a:r>
                      <a:endParaRPr lang="ru-RU" sz="2000">
                        <a:effectLst/>
                        <a:latin typeface="Times New Roman"/>
                        <a:ea typeface="Calibri"/>
                      </a:endParaRPr>
                    </a:p>
                    <a:p>
                      <a:pPr indent="540385" algn="ctr">
                        <a:lnSpc>
                          <a:spcPct val="115000"/>
                        </a:lnSpc>
                        <a:spcAft>
                          <a:spcPts val="0"/>
                        </a:spcAft>
                      </a:pPr>
                      <a:r>
                        <a:rPr lang="ru-RU" sz="2000" kern="100">
                          <a:solidFill>
                            <a:srgbClr val="000000"/>
                          </a:solidFill>
                          <a:effectLst/>
                          <a:latin typeface="Times New Roman"/>
                          <a:ea typeface="NewtonC"/>
                        </a:rPr>
                        <a:t> </a:t>
                      </a:r>
                      <a:endParaRPr lang="ru-RU" sz="20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40385" algn="ctr">
                        <a:lnSpc>
                          <a:spcPct val="115000"/>
                        </a:lnSpc>
                        <a:spcAft>
                          <a:spcPts val="0"/>
                        </a:spcAft>
                      </a:pPr>
                      <a:r>
                        <a:rPr lang="ru-RU" sz="2000">
                          <a:effectLst/>
                          <a:latin typeface="Times New Roman"/>
                          <a:ea typeface="Times New Roman"/>
                        </a:rPr>
                        <a:t>Основная образовательная программа</a:t>
                      </a:r>
                      <a:endParaRPr lang="ru-RU" sz="20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040">
                <a:tc>
                  <a:txBody>
                    <a:bodyPr/>
                    <a:lstStyle/>
                    <a:p>
                      <a:pPr algn="just">
                        <a:lnSpc>
                          <a:spcPct val="115000"/>
                        </a:lnSpc>
                        <a:spcAft>
                          <a:spcPts val="0"/>
                        </a:spcAft>
                      </a:pPr>
                      <a:r>
                        <a:rPr lang="ru-RU" sz="2000" i="1" kern="100">
                          <a:solidFill>
                            <a:srgbClr val="000000"/>
                          </a:solidFill>
                          <a:effectLst/>
                          <a:latin typeface="Times New Roman"/>
                          <a:ea typeface="NewtonC"/>
                        </a:rPr>
                        <a:t>Концепция - </a:t>
                      </a:r>
                      <a:r>
                        <a:rPr lang="ru-RU" sz="2000">
                          <a:effectLst/>
                          <a:latin typeface="Times New Roman"/>
                          <a:ea typeface="Times New Roman"/>
                        </a:rPr>
                        <a:t> модель выпускника разных ступеней образования</a:t>
                      </a:r>
                      <a:endParaRPr lang="ru-RU" sz="20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000" i="1" kern="100">
                          <a:effectLst/>
                          <a:latin typeface="Times New Roman"/>
                          <a:ea typeface="Lucida Sans Unicode"/>
                          <a:cs typeface="Tahoma"/>
                        </a:rPr>
                        <a:t>Планируемые результаты освоения ООП соответствующей ступени</a:t>
                      </a:r>
                      <a:endParaRPr lang="ru-RU" sz="20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2081">
                <a:tc>
                  <a:txBody>
                    <a:bodyPr/>
                    <a:lstStyle/>
                    <a:p>
                      <a:pPr algn="just">
                        <a:lnSpc>
                          <a:spcPct val="115000"/>
                        </a:lnSpc>
                        <a:spcAft>
                          <a:spcPts val="0"/>
                        </a:spcAft>
                      </a:pPr>
                      <a:r>
                        <a:rPr lang="ru-RU" sz="2000" i="1" kern="100">
                          <a:solidFill>
                            <a:srgbClr val="000000"/>
                          </a:solidFill>
                          <a:effectLst/>
                          <a:latin typeface="Times New Roman"/>
                          <a:ea typeface="NewtonC"/>
                        </a:rPr>
                        <a:t>Концепция - </a:t>
                      </a:r>
                      <a:r>
                        <a:rPr lang="ru-RU" sz="2000">
                          <a:effectLst/>
                          <a:latin typeface="Times New Roman"/>
                          <a:ea typeface="Times New Roman"/>
                        </a:rPr>
                        <a:t> </a:t>
                      </a:r>
                      <a:r>
                        <a:rPr lang="ru-RU" sz="2000" kern="100">
                          <a:solidFill>
                            <a:srgbClr val="000000"/>
                          </a:solidFill>
                          <a:effectLst/>
                          <a:latin typeface="Times New Roman"/>
                          <a:ea typeface="NewtonC-BoldItalic"/>
                        </a:rPr>
                        <a:t>критерии, показатели и индикаторы эффективности реализации документа</a:t>
                      </a:r>
                      <a:endParaRPr lang="ru-RU" sz="20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2000" i="1" kern="100" dirty="0">
                          <a:solidFill>
                            <a:srgbClr val="000000"/>
                          </a:solidFill>
                          <a:effectLst/>
                          <a:latin typeface="Times New Roman"/>
                          <a:ea typeface="NewtonC-BoldItalic"/>
                        </a:rPr>
                        <a:t>Система оценки достижения планируемых результатов освоения ООП</a:t>
                      </a:r>
                      <a:endParaRPr lang="ru-RU" sz="2000" dirty="0">
                        <a:effectLst/>
                        <a:latin typeface="Times New Roman"/>
                        <a:ea typeface="Calibri"/>
                      </a:endParaRPr>
                    </a:p>
                    <a:p>
                      <a:pPr indent="540385">
                        <a:lnSpc>
                          <a:spcPct val="115000"/>
                        </a:lnSpc>
                        <a:spcAft>
                          <a:spcPts val="0"/>
                        </a:spcAft>
                      </a:pPr>
                      <a:r>
                        <a:rPr lang="ru-RU" sz="2000" i="1" kern="100" dirty="0">
                          <a:effectLst/>
                          <a:latin typeface="Times New Roman"/>
                          <a:ea typeface="Lucida Sans Unicode"/>
                          <a:cs typeface="Tahoma"/>
                        </a:rPr>
                        <a:t> </a:t>
                      </a:r>
                      <a:endParaRPr lang="ru-RU" sz="20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Выгнутая вверх стрелка 4"/>
          <p:cNvSpPr/>
          <p:nvPr/>
        </p:nvSpPr>
        <p:spPr>
          <a:xfrm>
            <a:off x="4102496" y="2843734"/>
            <a:ext cx="1656184" cy="560447"/>
          </a:xfrm>
          <a:prstGeom prst="curvedDownArrow">
            <a:avLst/>
          </a:prstGeom>
          <a:solidFill>
            <a:srgbClr val="4F81BD"/>
          </a:solidFill>
          <a:ln w="25400" cap="flat" cmpd="sng" algn="ctr">
            <a:solidFill>
              <a:srgbClr val="4F81BD">
                <a:shade val="50000"/>
              </a:srgbClr>
            </a:solidFill>
            <a:prstDash val="solid"/>
          </a:ln>
          <a:effectLst/>
        </p:spPr>
        <p:txBody>
          <a:bodyPr rot="0" spcFirstLastPara="0" vert="horz" wrap="square" lIns="91430" tIns="45716" rIns="91430" bIns="45716" numCol="1" spcCol="0" rtlCol="0" fromWordArt="0" anchor="ctr" anchorCtr="0" forceAA="0" compatLnSpc="1">
            <a:prstTxWarp prst="textNoShape">
              <a:avLst/>
            </a:prstTxWarp>
            <a:noAutofit/>
          </a:bodyPr>
          <a:lstStyle/>
          <a:p>
            <a:pPr defTabSz="914305" fontAlgn="auto">
              <a:spcBef>
                <a:spcPts val="0"/>
              </a:spcBef>
              <a:spcAft>
                <a:spcPts val="0"/>
              </a:spcAft>
              <a:defRPr/>
            </a:pPr>
            <a:endParaRPr lang="ru-RU" kern="0">
              <a:solidFill>
                <a:sysClr val="window" lastClr="FFFFFF"/>
              </a:solidFill>
              <a:latin typeface="Calibri"/>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Полилиния 1"/>
          <p:cNvSpPr>
            <a:spLocks noChangeArrowheads="1"/>
          </p:cNvSpPr>
          <p:nvPr/>
        </p:nvSpPr>
        <p:spPr bwMode="auto">
          <a:xfrm>
            <a:off x="1079501" y="360363"/>
            <a:ext cx="8640763" cy="56340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4400" i="1">
                <a:solidFill>
                  <a:srgbClr val="000000"/>
                </a:solidFill>
                <a:latin typeface="Times New Roman" pitchFamily="18" charset="0"/>
                <a:cs typeface="Lucida Sans Unicode" pitchFamily="34" charset="0"/>
              </a:rPr>
              <a:t> </a:t>
            </a: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a:solidFill>
                  <a:srgbClr val="000000"/>
                </a:solidFill>
                <a:latin typeface="Times New Roman" pitchFamily="18" charset="0"/>
                <a:cs typeface="Lucida Sans Unicode" pitchFamily="34" charset="0"/>
              </a:rPr>
              <a:t> </a:t>
            </a:r>
          </a:p>
        </p:txBody>
      </p:sp>
      <p:sp>
        <p:nvSpPr>
          <p:cNvPr id="7172" name="Прямоугольник 7"/>
          <p:cNvSpPr>
            <a:spLocks noChangeArrowheads="1"/>
          </p:cNvSpPr>
          <p:nvPr/>
        </p:nvSpPr>
        <p:spPr bwMode="auto">
          <a:xfrm>
            <a:off x="1295400" y="329248"/>
            <a:ext cx="6840538"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6" rIns="91430" bIns="45716">
            <a:spAutoFit/>
          </a:bodyPr>
          <a:lstStyle/>
          <a:p>
            <a:pPr algn="ctr">
              <a:spcAft>
                <a:spcPts val="0"/>
              </a:spcAft>
              <a:defRPr/>
            </a:pPr>
            <a:r>
              <a:rPr lang="ru-RU" sz="2800" b="1" kern="50" dirty="0">
                <a:solidFill>
                  <a:srgbClr val="C00000"/>
                </a:solidFill>
                <a:latin typeface="Times New Roman"/>
                <a:ea typeface="Lucida Sans Unicode"/>
                <a:cs typeface="Tahoma"/>
              </a:rPr>
              <a:t>Вопросы для обсуждения</a:t>
            </a:r>
          </a:p>
        </p:txBody>
      </p:sp>
      <p:sp>
        <p:nvSpPr>
          <p:cNvPr id="7173" name="Прямоугольник 4"/>
          <p:cNvSpPr>
            <a:spLocks noChangeArrowheads="1"/>
          </p:cNvSpPr>
          <p:nvPr/>
        </p:nvSpPr>
        <p:spPr bwMode="auto">
          <a:xfrm>
            <a:off x="414655" y="1187550"/>
            <a:ext cx="9432925" cy="5317032"/>
          </a:xfrm>
          <a:prstGeom prst="rect">
            <a:avLst/>
          </a:prstGeom>
          <a:solidFill>
            <a:schemeClr val="bg1"/>
          </a:solidFill>
          <a:ln>
            <a:noFill/>
          </a:ln>
          <a:extLst/>
        </p:spPr>
        <p:txBody>
          <a:bodyPr lIns="91430" tIns="45716" rIns="91430" bIns="45716">
            <a:spAutoFit/>
          </a:bodyPr>
          <a:lstStyle/>
          <a:p>
            <a:pPr algn="just">
              <a:spcAft>
                <a:spcPts val="0"/>
              </a:spcAft>
              <a:defRPr/>
            </a:pPr>
            <a:r>
              <a:rPr lang="ru-RU" sz="2400" b="1" kern="50" dirty="0">
                <a:solidFill>
                  <a:srgbClr val="7030A0"/>
                </a:solidFill>
                <a:latin typeface="Times New Roman"/>
                <a:ea typeface="Lucida Sans Unicode"/>
                <a:cs typeface="Tahoma"/>
              </a:rPr>
              <a:t>Как соотносятся программа развития и основная образовательная программа?</a:t>
            </a:r>
          </a:p>
          <a:p>
            <a:pPr algn="just">
              <a:spcAft>
                <a:spcPts val="0"/>
              </a:spcAft>
              <a:defRPr/>
            </a:pPr>
            <a:endParaRPr lang="ru-RU" sz="2400" b="1" kern="50" dirty="0">
              <a:solidFill>
                <a:srgbClr val="00B0F0"/>
              </a:solidFill>
              <a:latin typeface="Times New Roman"/>
              <a:ea typeface="Lucida Sans Unicode"/>
              <a:cs typeface="Tahoma"/>
            </a:endParaRPr>
          </a:p>
          <a:p>
            <a:pPr algn="just">
              <a:spcAft>
                <a:spcPts val="0"/>
              </a:spcAft>
              <a:defRPr/>
            </a:pPr>
            <a:r>
              <a:rPr lang="ru-RU" sz="2400" b="1" kern="50" dirty="0">
                <a:solidFill>
                  <a:srgbClr val="C00000"/>
                </a:solidFill>
                <a:latin typeface="Times New Roman"/>
                <a:ea typeface="Lucida Sans Unicode"/>
                <a:cs typeface="Tahoma"/>
              </a:rPr>
              <a:t>Являются ли документы обязательными для ОУ (образовательной организации)?</a:t>
            </a:r>
          </a:p>
          <a:p>
            <a:pPr algn="just">
              <a:spcAft>
                <a:spcPts val="0"/>
              </a:spcAft>
              <a:defRPr/>
            </a:pPr>
            <a:endParaRPr lang="ru-RU" sz="2400" b="1" kern="50" dirty="0">
              <a:solidFill>
                <a:srgbClr val="00B050"/>
              </a:solidFill>
              <a:latin typeface="Times New Roman"/>
              <a:ea typeface="Lucida Sans Unicode"/>
              <a:cs typeface="Tahoma"/>
            </a:endParaRPr>
          </a:p>
          <a:p>
            <a:pPr algn="just">
              <a:spcAft>
                <a:spcPts val="0"/>
              </a:spcAft>
              <a:defRPr/>
            </a:pPr>
            <a:r>
              <a:rPr lang="ru-RU" sz="2400" b="1" kern="50" dirty="0">
                <a:solidFill>
                  <a:srgbClr val="00B050"/>
                </a:solidFill>
                <a:latin typeface="Times New Roman"/>
                <a:ea typeface="Lucida Sans Unicode"/>
                <a:cs typeface="Tahoma"/>
              </a:rPr>
              <a:t>Какой должна быть структура программы развития  (при условии, что некоторые ее составляющие становятся частями ООП)?</a:t>
            </a:r>
          </a:p>
          <a:p>
            <a:pPr algn="just">
              <a:spcAft>
                <a:spcPts val="0"/>
              </a:spcAft>
              <a:defRPr/>
            </a:pPr>
            <a:endParaRPr lang="ru-RU" sz="2400" b="1" kern="50" dirty="0">
              <a:solidFill>
                <a:srgbClr val="00B0F0"/>
              </a:solidFill>
              <a:latin typeface="Times New Roman"/>
              <a:ea typeface="Lucida Sans Unicode"/>
              <a:cs typeface="Tahoma"/>
            </a:endParaRPr>
          </a:p>
          <a:p>
            <a:pPr algn="just">
              <a:spcAft>
                <a:spcPts val="0"/>
              </a:spcAft>
              <a:defRPr/>
            </a:pPr>
            <a:r>
              <a:rPr lang="ru-RU" sz="2400" b="1" kern="50" dirty="0">
                <a:solidFill>
                  <a:srgbClr val="00B0F0"/>
                </a:solidFill>
                <a:latin typeface="Times New Roman"/>
                <a:ea typeface="Lucida Sans Unicode"/>
                <a:cs typeface="Tahoma"/>
              </a:rPr>
              <a:t>Какие содержательные разделы указанных документов находятся в наиболее тесной взаимосвязи?</a:t>
            </a:r>
          </a:p>
          <a:p>
            <a:pPr algn="just">
              <a:spcAft>
                <a:spcPts val="0"/>
              </a:spcAft>
              <a:defRPr/>
            </a:pPr>
            <a:endParaRPr lang="ru-RU" sz="2400" b="1" kern="50" dirty="0">
              <a:solidFill>
                <a:srgbClr val="00B0F0"/>
              </a:solidFill>
              <a:latin typeface="Times New Roman"/>
              <a:ea typeface="Lucida Sans Unicode"/>
              <a:cs typeface="Tahoma"/>
            </a:endParaRPr>
          </a:p>
          <a:p>
            <a:pPr algn="r">
              <a:spcAft>
                <a:spcPts val="0"/>
              </a:spcAft>
              <a:defRPr/>
            </a:pPr>
            <a:endParaRPr lang="ru-RU" sz="2400" b="1" kern="50" dirty="0">
              <a:solidFill>
                <a:srgbClr val="C00000"/>
              </a:solidFill>
              <a:latin typeface="Times New Roman"/>
              <a:ea typeface="Lucida Sans Unicode"/>
              <a:cs typeface="Tahoma"/>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Полилиния 1"/>
          <p:cNvSpPr>
            <a:spLocks noChangeArrowheads="1"/>
          </p:cNvSpPr>
          <p:nvPr/>
        </p:nvSpPr>
        <p:spPr bwMode="auto">
          <a:xfrm>
            <a:off x="431801" y="322264"/>
            <a:ext cx="9288463" cy="5978525"/>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lnSpc>
                <a:spcPct val="115000"/>
              </a:lnSpc>
            </a:pPr>
            <a:endParaRPr lang="ru-RU" sz="2400" b="1" dirty="0">
              <a:solidFill>
                <a:srgbClr val="C00000"/>
              </a:solidFill>
              <a:latin typeface="Times New Roman" pitchFamily="18" charset="0"/>
            </a:endParaRPr>
          </a:p>
          <a:p>
            <a:pPr algn="ctr">
              <a:lnSpc>
                <a:spcPct val="115000"/>
              </a:lnSpc>
            </a:pPr>
            <a:r>
              <a:rPr lang="ru-RU" sz="2400" b="1" dirty="0">
                <a:solidFill>
                  <a:srgbClr val="C00000"/>
                </a:solidFill>
                <a:latin typeface="Times New Roman" pitchFamily="18" charset="0"/>
              </a:rPr>
              <a:t>Организационные модели реализации содержания образования</a:t>
            </a:r>
            <a:endParaRPr lang="ru-RU" sz="2400" dirty="0">
              <a:solidFill>
                <a:srgbClr val="C00000"/>
              </a:solidFill>
              <a:latin typeface="Times New Roman" pitchFamily="18" charset="0"/>
              <a:cs typeface="Calibri"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872029311"/>
              </p:ext>
            </p:extLst>
          </p:nvPr>
        </p:nvGraphicFramePr>
        <p:xfrm>
          <a:off x="755551" y="2843734"/>
          <a:ext cx="8640960" cy="2944368"/>
        </p:xfrm>
        <a:graphic>
          <a:graphicData uri="http://schemas.openxmlformats.org/drawingml/2006/table">
            <a:tbl>
              <a:tblPr firstRow="1" firstCol="1" bandRow="1"/>
              <a:tblGrid>
                <a:gridCol w="4320480"/>
                <a:gridCol w="4320480"/>
              </a:tblGrid>
              <a:tr h="701040">
                <a:tc>
                  <a:txBody>
                    <a:bodyPr/>
                    <a:lstStyle/>
                    <a:p>
                      <a:pPr indent="540385" algn="ctr">
                        <a:lnSpc>
                          <a:spcPct val="115000"/>
                        </a:lnSpc>
                        <a:spcAft>
                          <a:spcPts val="0"/>
                        </a:spcAft>
                      </a:pPr>
                      <a:r>
                        <a:rPr lang="ru-RU" sz="2400" kern="100" dirty="0">
                          <a:solidFill>
                            <a:srgbClr val="000000"/>
                          </a:solidFill>
                          <a:effectLst/>
                          <a:latin typeface="Times New Roman"/>
                          <a:ea typeface="NewtonC"/>
                        </a:rPr>
                        <a:t>Программа развития</a:t>
                      </a:r>
                      <a:endParaRPr lang="ru-RU" sz="2400" dirty="0">
                        <a:effectLst/>
                        <a:latin typeface="Times New Roman"/>
                        <a:ea typeface="Calibri"/>
                      </a:endParaRPr>
                    </a:p>
                    <a:p>
                      <a:pPr indent="540385" algn="ctr">
                        <a:lnSpc>
                          <a:spcPct val="115000"/>
                        </a:lnSpc>
                        <a:spcAft>
                          <a:spcPts val="0"/>
                        </a:spcAft>
                      </a:pPr>
                      <a:r>
                        <a:rPr lang="ru-RU" sz="2400" kern="100" dirty="0">
                          <a:solidFill>
                            <a:srgbClr val="000000"/>
                          </a:solidFill>
                          <a:effectLst/>
                          <a:latin typeface="Times New Roman"/>
                          <a:ea typeface="NewtonC"/>
                        </a:rPr>
                        <a:t> </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40385" algn="ctr">
                        <a:lnSpc>
                          <a:spcPct val="115000"/>
                        </a:lnSpc>
                        <a:spcAft>
                          <a:spcPts val="0"/>
                        </a:spcAft>
                      </a:pPr>
                      <a:r>
                        <a:rPr lang="ru-RU" sz="2400">
                          <a:effectLst/>
                          <a:latin typeface="Times New Roman"/>
                          <a:ea typeface="Times New Roman"/>
                        </a:rPr>
                        <a:t>Основная образовательная программа</a:t>
                      </a:r>
                      <a:endParaRPr lang="ru-RU" sz="24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520">
                <a:tc rowSpan="2">
                  <a:txBody>
                    <a:bodyPr/>
                    <a:lstStyle/>
                    <a:p>
                      <a:pPr algn="just">
                        <a:lnSpc>
                          <a:spcPct val="115000"/>
                        </a:lnSpc>
                        <a:spcAft>
                          <a:spcPts val="0"/>
                        </a:spcAft>
                      </a:pPr>
                      <a:r>
                        <a:rPr lang="ru-RU" sz="2400" i="1" kern="100" dirty="0">
                          <a:solidFill>
                            <a:srgbClr val="000000"/>
                          </a:solidFill>
                          <a:effectLst/>
                          <a:latin typeface="Times New Roman"/>
                          <a:ea typeface="NewtonC"/>
                        </a:rPr>
                        <a:t>Проблемно-ориентированный анализ.</a:t>
                      </a:r>
                      <a:endParaRPr lang="ru-RU" sz="2400" dirty="0">
                        <a:effectLst/>
                        <a:latin typeface="Times New Roman"/>
                        <a:ea typeface="Calibri"/>
                      </a:endParaRPr>
                    </a:p>
                    <a:p>
                      <a:pPr algn="just">
                        <a:lnSpc>
                          <a:spcPct val="115000"/>
                        </a:lnSpc>
                        <a:spcAft>
                          <a:spcPts val="0"/>
                        </a:spcAft>
                      </a:pPr>
                      <a:r>
                        <a:rPr lang="ru-RU" sz="2400" i="1" kern="100" dirty="0">
                          <a:solidFill>
                            <a:srgbClr val="000000"/>
                          </a:solidFill>
                          <a:effectLst/>
                          <a:latin typeface="Times New Roman"/>
                          <a:ea typeface="NewtonC"/>
                        </a:rPr>
                        <a:t>Концепция - </a:t>
                      </a:r>
                      <a:r>
                        <a:rPr lang="ru-RU" sz="2400" dirty="0">
                          <a:effectLst/>
                          <a:latin typeface="Times New Roman"/>
                          <a:ea typeface="Times New Roman"/>
                        </a:rPr>
                        <a:t> модель </a:t>
                      </a:r>
                      <a:r>
                        <a:rPr lang="ru-RU" sz="2400" kern="100" dirty="0">
                          <a:solidFill>
                            <a:srgbClr val="000000"/>
                          </a:solidFill>
                          <a:effectLst/>
                          <a:latin typeface="Times New Roman"/>
                          <a:ea typeface="NewtonC"/>
                        </a:rPr>
                        <a:t>образовательных маршрутов и траекторий.</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i="1" kern="100" dirty="0">
                          <a:effectLst/>
                          <a:latin typeface="Times New Roman"/>
                          <a:ea typeface="Lucida Sans Unicode"/>
                          <a:cs typeface="Tahoma"/>
                        </a:rPr>
                        <a:t>Учебный план</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040">
                <a:tc vMerge="1">
                  <a:txBody>
                    <a:bodyPr/>
                    <a:lstStyle/>
                    <a:p>
                      <a:endParaRPr lang="ru-RU"/>
                    </a:p>
                  </a:txBody>
                  <a:tcPr/>
                </a:tc>
                <a:tc>
                  <a:txBody>
                    <a:bodyPr/>
                    <a:lstStyle/>
                    <a:p>
                      <a:pPr algn="just">
                        <a:lnSpc>
                          <a:spcPct val="115000"/>
                        </a:lnSpc>
                        <a:spcAft>
                          <a:spcPts val="0"/>
                        </a:spcAft>
                      </a:pPr>
                      <a:r>
                        <a:rPr lang="ru-RU" sz="2400" i="1" kern="100" dirty="0">
                          <a:solidFill>
                            <a:srgbClr val="000000"/>
                          </a:solidFill>
                          <a:effectLst/>
                          <a:latin typeface="Times New Roman"/>
                          <a:ea typeface="NewtonC-BoldItalic"/>
                        </a:rPr>
                        <a:t>План внеурочной деятельности</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09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4181" y="2123653"/>
            <a:ext cx="16637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2137736"/>
      </p:ext>
    </p:extLst>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Полилиния 1"/>
          <p:cNvSpPr>
            <a:spLocks noChangeArrowheads="1"/>
          </p:cNvSpPr>
          <p:nvPr/>
        </p:nvSpPr>
        <p:spPr bwMode="auto">
          <a:xfrm>
            <a:off x="503808" y="827510"/>
            <a:ext cx="9288463" cy="5978525"/>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lnSpc>
                <a:spcPct val="115000"/>
              </a:lnSpc>
            </a:pPr>
            <a:r>
              <a:rPr lang="ru-RU" sz="2400" b="1" dirty="0">
                <a:solidFill>
                  <a:srgbClr val="C00000"/>
                </a:solidFill>
                <a:latin typeface="Times New Roman" pitchFamily="18" charset="0"/>
                <a:cs typeface="Times New Roman" pitchFamily="18" charset="0"/>
              </a:rPr>
              <a:t>Духовно-нравственное развитие и воспитание</a:t>
            </a:r>
          </a:p>
          <a:p>
            <a:pPr algn="ctr">
              <a:lnSpc>
                <a:spcPct val="115000"/>
              </a:lnSpc>
            </a:pPr>
            <a:endParaRPr lang="ru-RU" sz="2400" dirty="0">
              <a:solidFill>
                <a:srgbClr val="C00000"/>
              </a:solidFill>
              <a:latin typeface="Times New Roman" pitchFamily="18" charset="0"/>
              <a:cs typeface="Calibri"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734585088"/>
              </p:ext>
            </p:extLst>
          </p:nvPr>
        </p:nvGraphicFramePr>
        <p:xfrm>
          <a:off x="719832" y="2411685"/>
          <a:ext cx="8568953" cy="2453640"/>
        </p:xfrm>
        <a:graphic>
          <a:graphicData uri="http://schemas.openxmlformats.org/drawingml/2006/table">
            <a:tbl>
              <a:tblPr firstRow="1" firstCol="1" bandRow="1"/>
              <a:tblGrid>
                <a:gridCol w="3505981"/>
                <a:gridCol w="5062972"/>
              </a:tblGrid>
              <a:tr h="701040">
                <a:tc>
                  <a:txBody>
                    <a:bodyPr/>
                    <a:lstStyle/>
                    <a:p>
                      <a:pPr algn="ctr">
                        <a:lnSpc>
                          <a:spcPct val="115000"/>
                        </a:lnSpc>
                        <a:spcAft>
                          <a:spcPts val="0"/>
                        </a:spcAft>
                      </a:pPr>
                      <a:r>
                        <a:rPr lang="ru-RU" sz="2000" kern="100">
                          <a:solidFill>
                            <a:srgbClr val="000000"/>
                          </a:solidFill>
                          <a:effectLst/>
                          <a:latin typeface="Times New Roman"/>
                          <a:ea typeface="NewtonC"/>
                        </a:rPr>
                        <a:t>Программа развития</a:t>
                      </a:r>
                      <a:endParaRPr lang="ru-RU" sz="2000">
                        <a:effectLst/>
                        <a:latin typeface="Times New Roman"/>
                        <a:ea typeface="Calibri"/>
                      </a:endParaRPr>
                    </a:p>
                    <a:p>
                      <a:pPr algn="ctr">
                        <a:lnSpc>
                          <a:spcPct val="115000"/>
                        </a:lnSpc>
                        <a:spcAft>
                          <a:spcPts val="0"/>
                        </a:spcAft>
                      </a:pPr>
                      <a:r>
                        <a:rPr lang="ru-RU" sz="2000" kern="100">
                          <a:solidFill>
                            <a:srgbClr val="000000"/>
                          </a:solidFill>
                          <a:effectLst/>
                          <a:latin typeface="Times New Roman"/>
                          <a:ea typeface="NewtonC"/>
                        </a:rPr>
                        <a:t> </a:t>
                      </a:r>
                      <a:endParaRPr lang="ru-RU" sz="20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effectLst/>
                          <a:latin typeface="Times New Roman"/>
                          <a:ea typeface="Times New Roman"/>
                        </a:rPr>
                        <a:t>Основная образовательная программа</a:t>
                      </a:r>
                      <a:endParaRPr lang="ru-RU" sz="2000">
                        <a:effectLst/>
                        <a:latin typeface="Times New Roman"/>
                        <a:ea typeface="Calibri"/>
                      </a:endParaRPr>
                    </a:p>
                    <a:p>
                      <a:pPr algn="ctr">
                        <a:lnSpc>
                          <a:spcPct val="115000"/>
                        </a:lnSpc>
                        <a:spcAft>
                          <a:spcPts val="0"/>
                        </a:spcAft>
                      </a:pPr>
                      <a:r>
                        <a:rPr lang="ru-RU" sz="2000" i="1" kern="100">
                          <a:solidFill>
                            <a:srgbClr val="000000"/>
                          </a:solidFill>
                          <a:effectLst/>
                          <a:latin typeface="Times New Roman"/>
                          <a:ea typeface="NewtonC"/>
                        </a:rPr>
                        <a:t> </a:t>
                      </a:r>
                      <a:endParaRPr lang="ru-RU" sz="20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2600">
                <a:tc>
                  <a:txBody>
                    <a:bodyPr/>
                    <a:lstStyle/>
                    <a:p>
                      <a:pPr algn="just">
                        <a:lnSpc>
                          <a:spcPct val="115000"/>
                        </a:lnSpc>
                        <a:spcAft>
                          <a:spcPts val="0"/>
                        </a:spcAft>
                      </a:pPr>
                      <a:r>
                        <a:rPr lang="ru-RU" sz="2000" i="1" kern="100">
                          <a:solidFill>
                            <a:srgbClr val="000000"/>
                          </a:solidFill>
                          <a:effectLst/>
                          <a:latin typeface="Times New Roman"/>
                          <a:ea typeface="NewtonC"/>
                        </a:rPr>
                        <a:t>Концепция - </a:t>
                      </a:r>
                      <a:r>
                        <a:rPr lang="ru-RU" sz="2000">
                          <a:effectLst/>
                          <a:latin typeface="Times New Roman"/>
                          <a:ea typeface="Times New Roman"/>
                        </a:rPr>
                        <a:t> воспитательная система</a:t>
                      </a:r>
                      <a:endParaRPr lang="ru-RU" sz="20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2000" i="1" kern="100" dirty="0">
                          <a:solidFill>
                            <a:srgbClr val="000000"/>
                          </a:solidFill>
                          <a:effectLst/>
                          <a:latin typeface="Times New Roman"/>
                          <a:ea typeface="NewtonC"/>
                        </a:rPr>
                        <a:t>Содержательный раздел - </a:t>
                      </a:r>
                      <a:r>
                        <a:rPr lang="ru-RU" sz="2000" kern="100" dirty="0">
                          <a:solidFill>
                            <a:srgbClr val="000000"/>
                          </a:solidFill>
                          <a:effectLst/>
                          <a:latin typeface="Times New Roman"/>
                          <a:ea typeface="NewtonC"/>
                        </a:rPr>
                        <a:t>программы духовно-нравственного воспитания, формирования экологической культуры, здорового и безопасного образа жизни, воспитания и социализации</a:t>
                      </a:r>
                      <a:endParaRPr lang="ru-RU" sz="20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Выгнутая вверх стрелка 4"/>
          <p:cNvSpPr/>
          <p:nvPr/>
        </p:nvSpPr>
        <p:spPr>
          <a:xfrm>
            <a:off x="3600152" y="1691606"/>
            <a:ext cx="1656184" cy="560447"/>
          </a:xfrm>
          <a:prstGeom prst="curvedDownArrow">
            <a:avLst/>
          </a:prstGeom>
          <a:solidFill>
            <a:srgbClr val="4F81BD"/>
          </a:solidFill>
          <a:ln w="25400" cap="flat" cmpd="sng" algn="ctr">
            <a:solidFill>
              <a:srgbClr val="4F81BD">
                <a:shade val="50000"/>
              </a:srgbClr>
            </a:solidFill>
            <a:prstDash val="solid"/>
          </a:ln>
          <a:effectLst/>
        </p:spPr>
        <p:txBody>
          <a:bodyPr rot="0" spcFirstLastPara="0" vert="horz" wrap="square" lIns="91430" tIns="45716" rIns="91430" bIns="45716" numCol="1" spcCol="0" rtlCol="0" fromWordArt="0" anchor="ctr" anchorCtr="0" forceAA="0" compatLnSpc="1">
            <a:prstTxWarp prst="textNoShape">
              <a:avLst/>
            </a:prstTxWarp>
            <a:noAutofit/>
          </a:bodyPr>
          <a:lstStyle/>
          <a:p>
            <a:pPr defTabSz="914305" fontAlgn="auto">
              <a:spcBef>
                <a:spcPts val="0"/>
              </a:spcBef>
              <a:spcAft>
                <a:spcPts val="0"/>
              </a:spcAft>
              <a:defRPr/>
            </a:pPr>
            <a:endParaRPr lang="ru-RU" kern="0">
              <a:solidFill>
                <a:sysClr val="window" lastClr="FFFFFF"/>
              </a:solidFill>
              <a:latin typeface="Calibri"/>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Полилиния 1"/>
          <p:cNvSpPr>
            <a:spLocks noChangeArrowheads="1"/>
          </p:cNvSpPr>
          <p:nvPr/>
        </p:nvSpPr>
        <p:spPr bwMode="auto">
          <a:xfrm>
            <a:off x="395287" y="395289"/>
            <a:ext cx="9288463" cy="59769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lnSpc>
                <a:spcPct val="115000"/>
              </a:lnSpc>
              <a:spcAft>
                <a:spcPts val="0"/>
              </a:spcAft>
              <a:defRPr/>
            </a:pPr>
            <a:endParaRPr lang="ru-RU" sz="2400" b="1" kern="100" dirty="0">
              <a:solidFill>
                <a:srgbClr val="C00000"/>
              </a:solidFill>
              <a:latin typeface="Times New Roman"/>
              <a:ea typeface="Lucida Sans Unicode"/>
              <a:cs typeface="Tahoma"/>
            </a:endParaRPr>
          </a:p>
          <a:p>
            <a:pPr algn="ctr">
              <a:lnSpc>
                <a:spcPct val="115000"/>
              </a:lnSpc>
              <a:spcAft>
                <a:spcPts val="0"/>
              </a:spcAft>
              <a:defRPr/>
            </a:pPr>
            <a:r>
              <a:rPr lang="ru-RU" sz="2400" b="1" kern="100" dirty="0">
                <a:solidFill>
                  <a:srgbClr val="C00000"/>
                </a:solidFill>
                <a:latin typeface="Times New Roman"/>
                <a:ea typeface="Lucida Sans Unicode"/>
                <a:cs typeface="Tahoma"/>
              </a:rPr>
              <a:t>Организационные условия реализации документов</a:t>
            </a:r>
          </a:p>
          <a:p>
            <a:pPr algn="ctr">
              <a:lnSpc>
                <a:spcPct val="115000"/>
              </a:lnSpc>
              <a:spcAft>
                <a:spcPts val="0"/>
              </a:spcAft>
              <a:defRPr/>
            </a:pPr>
            <a:endParaRPr lang="ru-RU" sz="2400" b="1" kern="100" dirty="0">
              <a:solidFill>
                <a:srgbClr val="C00000"/>
              </a:solidFill>
              <a:latin typeface="Times New Roman"/>
              <a:ea typeface="Calibri"/>
              <a:cs typeface="Tahoma"/>
            </a:endParaRPr>
          </a:p>
          <a:p>
            <a:pPr algn="ctr">
              <a:lnSpc>
                <a:spcPct val="115000"/>
              </a:lnSpc>
              <a:spcAft>
                <a:spcPts val="0"/>
              </a:spcAft>
              <a:defRPr/>
            </a:pPr>
            <a:endParaRPr lang="ru-RU" sz="2400" dirty="0">
              <a:solidFill>
                <a:srgbClr val="C00000"/>
              </a:solidFill>
              <a:latin typeface="Times New Roman"/>
              <a:ea typeface="Calibri"/>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032334409"/>
              </p:ext>
            </p:extLst>
          </p:nvPr>
        </p:nvGraphicFramePr>
        <p:xfrm>
          <a:off x="1007072" y="2843734"/>
          <a:ext cx="8064896" cy="2103120"/>
        </p:xfrm>
        <a:graphic>
          <a:graphicData uri="http://schemas.openxmlformats.org/drawingml/2006/table">
            <a:tbl>
              <a:tblPr firstRow="1" firstCol="1" bandRow="1"/>
              <a:tblGrid>
                <a:gridCol w="3907378"/>
                <a:gridCol w="4157518"/>
              </a:tblGrid>
              <a:tr h="701040">
                <a:tc>
                  <a:txBody>
                    <a:bodyPr/>
                    <a:lstStyle/>
                    <a:p>
                      <a:pPr algn="ctr">
                        <a:lnSpc>
                          <a:spcPct val="115000"/>
                        </a:lnSpc>
                        <a:spcAft>
                          <a:spcPts val="0"/>
                        </a:spcAft>
                      </a:pPr>
                      <a:r>
                        <a:rPr lang="ru-RU" sz="2400" kern="100" dirty="0">
                          <a:solidFill>
                            <a:srgbClr val="000000"/>
                          </a:solidFill>
                          <a:effectLst/>
                          <a:latin typeface="Times New Roman"/>
                          <a:ea typeface="NewtonC"/>
                        </a:rPr>
                        <a:t>Программа развития</a:t>
                      </a:r>
                      <a:endParaRPr lang="ru-RU" sz="2400" dirty="0">
                        <a:effectLst/>
                        <a:latin typeface="Times New Roman"/>
                        <a:ea typeface="Calibri"/>
                      </a:endParaRPr>
                    </a:p>
                    <a:p>
                      <a:pPr algn="ctr">
                        <a:lnSpc>
                          <a:spcPct val="115000"/>
                        </a:lnSpc>
                        <a:spcAft>
                          <a:spcPts val="0"/>
                        </a:spcAft>
                      </a:pPr>
                      <a:r>
                        <a:rPr lang="ru-RU" sz="2400" kern="100" dirty="0">
                          <a:solidFill>
                            <a:srgbClr val="000000"/>
                          </a:solidFill>
                          <a:effectLst/>
                          <a:latin typeface="Times New Roman"/>
                          <a:ea typeface="NewtonC"/>
                        </a:rPr>
                        <a:t> </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effectLst/>
                          <a:latin typeface="Times New Roman"/>
                          <a:ea typeface="Times New Roman"/>
                        </a:rPr>
                        <a:t>Основная образовательная программа</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1560">
                <a:tc>
                  <a:txBody>
                    <a:bodyPr/>
                    <a:lstStyle/>
                    <a:p>
                      <a:pPr algn="ctr">
                        <a:lnSpc>
                          <a:spcPct val="115000"/>
                        </a:lnSpc>
                        <a:spcAft>
                          <a:spcPts val="0"/>
                        </a:spcAft>
                      </a:pPr>
                      <a:r>
                        <a:rPr lang="ru-RU" sz="2400" i="1" dirty="0">
                          <a:effectLst/>
                          <a:latin typeface="Times New Roman"/>
                          <a:ea typeface="Times New Roman"/>
                        </a:rPr>
                        <a:t>Стратегия и тактика перехода учреждения в новое состояние</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i="1" kern="100" dirty="0">
                          <a:effectLst/>
                          <a:latin typeface="Times New Roman"/>
                          <a:ea typeface="Lucida Sans Unicode"/>
                          <a:cs typeface="Tahoma"/>
                        </a:rPr>
                        <a:t>Система условий реализации основной образовательной программы</a:t>
                      </a:r>
                      <a:endParaRPr lang="ru-RU" sz="24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Выгнутая вверх стрелка 5"/>
          <p:cNvSpPr/>
          <p:nvPr/>
        </p:nvSpPr>
        <p:spPr>
          <a:xfrm>
            <a:off x="4438172" y="2267670"/>
            <a:ext cx="962179" cy="41579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30" tIns="45716" rIns="91430" bIns="45716" numCol="1" spcCol="0" rtlCol="0" fromWordArt="0" anchor="ctr" anchorCtr="0" forceAA="0" compatLnSpc="1">
            <a:prstTxWarp prst="textNoShape">
              <a:avLst/>
            </a:prstTxWarp>
            <a:noAutofit/>
          </a:bodyPr>
          <a:lstStyle/>
          <a:p>
            <a:endParaRPr lang="ru-RU"/>
          </a:p>
        </p:txBody>
      </p:sp>
      <p:pic>
        <p:nvPicPr>
          <p:cNvPr id="614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7697" y="5118804"/>
            <a:ext cx="974725"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2113" y="1331565"/>
            <a:ext cx="9073008" cy="5016758"/>
          </a:xfrm>
          <a:prstGeom prst="rect">
            <a:avLst/>
          </a:prstGeom>
        </p:spPr>
        <p:txBody>
          <a:bodyPr wrap="square">
            <a:spAutoFit/>
          </a:bodyPr>
          <a:lstStyle/>
          <a:p>
            <a:pPr fontAlgn="auto" hangingPunct="1"/>
            <a:r>
              <a:rPr lang="ru-RU" sz="2000" b="1" dirty="0">
                <a:latin typeface="+mn-lt"/>
              </a:rPr>
              <a:t>Статья 12. Образовательные </a:t>
            </a:r>
            <a:r>
              <a:rPr lang="ru-RU" sz="2000" b="1" dirty="0" smtClean="0">
                <a:latin typeface="+mn-lt"/>
              </a:rPr>
              <a:t>программы. Глава </a:t>
            </a:r>
            <a:r>
              <a:rPr lang="en-US" sz="2000" b="1" dirty="0" smtClean="0">
                <a:latin typeface="+mn-lt"/>
              </a:rPr>
              <a:t>I</a:t>
            </a:r>
            <a:r>
              <a:rPr lang="ru-RU" sz="2000" b="1" dirty="0" smtClean="0">
                <a:latin typeface="+mn-lt"/>
              </a:rPr>
              <a:t>.</a:t>
            </a:r>
            <a:endParaRPr lang="ru-RU" sz="2000" dirty="0">
              <a:latin typeface="+mn-lt"/>
            </a:endParaRPr>
          </a:p>
          <a:p>
            <a:pPr fontAlgn="auto" hangingPunct="1"/>
            <a:endParaRPr lang="ru-RU" sz="2000" dirty="0" smtClean="0">
              <a:latin typeface="+mn-lt"/>
            </a:endParaRPr>
          </a:p>
          <a:p>
            <a:pPr marL="457200" indent="-457200" fontAlgn="auto" hangingPunct="1">
              <a:buAutoNum type="arabicPeriod"/>
            </a:pPr>
            <a:r>
              <a:rPr lang="ru-RU" sz="2000" dirty="0" smtClean="0">
                <a:latin typeface="+mn-lt"/>
              </a:rPr>
              <a:t>Образовательные </a:t>
            </a:r>
            <a:r>
              <a:rPr lang="ru-RU" sz="2000" dirty="0">
                <a:latin typeface="+mn-lt"/>
              </a:rPr>
              <a:t>программы определяют содержание образования. Содержание образования </a:t>
            </a:r>
            <a:r>
              <a:rPr lang="ru-RU" sz="2000" dirty="0" smtClean="0">
                <a:latin typeface="+mn-lt"/>
              </a:rPr>
              <a:t>должно: </a:t>
            </a:r>
          </a:p>
          <a:p>
            <a:pPr marL="342900" indent="-342900" fontAlgn="auto" hangingPunct="1">
              <a:buFont typeface="Arial" panose="020B0604020202020204" pitchFamily="34" charset="0"/>
              <a:buChar char="•"/>
            </a:pPr>
            <a:r>
              <a:rPr lang="ru-RU" sz="2000" dirty="0" smtClean="0">
                <a:latin typeface="+mn-lt"/>
              </a:rPr>
              <a:t>содействовать взаимопониманию </a:t>
            </a:r>
            <a:r>
              <a:rPr lang="ru-RU" sz="2000" dirty="0">
                <a:latin typeface="+mn-lt"/>
              </a:rPr>
              <a:t>и сотрудничеству между людьми, народами независимо от расовой, национальной, этнической, религиозной и социальной принадлежности, </a:t>
            </a:r>
            <a:endParaRPr lang="ru-RU" sz="2000" dirty="0" smtClean="0">
              <a:latin typeface="+mn-lt"/>
            </a:endParaRPr>
          </a:p>
          <a:p>
            <a:pPr marL="342900" indent="-342900" fontAlgn="auto" hangingPunct="1">
              <a:buFont typeface="Arial" panose="020B0604020202020204" pitchFamily="34" charset="0"/>
              <a:buChar char="•"/>
            </a:pPr>
            <a:r>
              <a:rPr lang="ru-RU" sz="2000" dirty="0" smtClean="0">
                <a:latin typeface="+mn-lt"/>
              </a:rPr>
              <a:t>учитывать </a:t>
            </a:r>
            <a:r>
              <a:rPr lang="ru-RU" sz="2000" dirty="0">
                <a:latin typeface="+mn-lt"/>
              </a:rPr>
              <a:t>разнообразие мировоззренческих подходов, </a:t>
            </a:r>
            <a:endParaRPr lang="ru-RU" sz="2000" dirty="0" smtClean="0">
              <a:latin typeface="+mn-lt"/>
            </a:endParaRPr>
          </a:p>
          <a:p>
            <a:pPr marL="342900" indent="-342900" fontAlgn="auto" hangingPunct="1">
              <a:buFont typeface="Arial" panose="020B0604020202020204" pitchFamily="34" charset="0"/>
              <a:buChar char="•"/>
            </a:pPr>
            <a:r>
              <a:rPr lang="ru-RU" sz="2000" dirty="0" smtClean="0">
                <a:latin typeface="+mn-lt"/>
              </a:rPr>
              <a:t>способствовать </a:t>
            </a:r>
            <a:r>
              <a:rPr lang="ru-RU" sz="2000" dirty="0">
                <a:latin typeface="+mn-lt"/>
              </a:rPr>
              <a:t>реализации права обучающихся на свободный выбор мнений и убеждений, </a:t>
            </a:r>
            <a:endParaRPr lang="ru-RU" sz="2000" dirty="0" smtClean="0">
              <a:latin typeface="+mn-lt"/>
            </a:endParaRPr>
          </a:p>
          <a:p>
            <a:pPr marL="342900" indent="-342900" fontAlgn="auto" hangingPunct="1">
              <a:buFont typeface="Arial" panose="020B0604020202020204" pitchFamily="34" charset="0"/>
              <a:buChar char="•"/>
            </a:pPr>
            <a:r>
              <a:rPr lang="ru-RU" sz="2000" dirty="0" smtClean="0">
                <a:latin typeface="+mn-lt"/>
              </a:rPr>
              <a:t>обеспечивать </a:t>
            </a:r>
            <a:r>
              <a:rPr lang="ru-RU" sz="2000" dirty="0">
                <a:latin typeface="+mn-lt"/>
              </a:rPr>
              <a:t>развитие способностей каждого человека, формирование и развитие его личности в соответствии с принятыми в семье и обществе духовно-нравственными и социокультурными ценностями. </a:t>
            </a:r>
            <a:endParaRPr lang="ru-RU" sz="2000" dirty="0" smtClean="0">
              <a:latin typeface="+mn-lt"/>
            </a:endParaRPr>
          </a:p>
          <a:p>
            <a:pPr fontAlgn="auto" hangingPunct="1"/>
            <a:r>
              <a:rPr lang="ru-RU" sz="2000" dirty="0" smtClean="0">
                <a:latin typeface="+mn-lt"/>
              </a:rPr>
              <a:t>Содержание </a:t>
            </a:r>
            <a:r>
              <a:rPr lang="ru-RU" sz="2000" dirty="0">
                <a:latin typeface="+mn-lt"/>
              </a:rPr>
              <a:t>профессионального образования и профессионального обучения должно обеспечивать получение квалификации.</a:t>
            </a:r>
          </a:p>
        </p:txBody>
      </p:sp>
      <p:sp>
        <p:nvSpPr>
          <p:cNvPr id="4" name="Прямоугольник 3"/>
          <p:cNvSpPr/>
          <p:nvPr/>
        </p:nvSpPr>
        <p:spPr>
          <a:xfrm>
            <a:off x="4248224" y="236636"/>
            <a:ext cx="5936240" cy="461665"/>
          </a:xfrm>
          <a:prstGeom prst="rect">
            <a:avLst/>
          </a:prstGeom>
        </p:spPr>
        <p:txBody>
          <a:bodyPr wrap="none">
            <a:spAutoFit/>
          </a:bodyPr>
          <a:lstStyle/>
          <a:p>
            <a:r>
              <a:rPr lang="ru-RU" sz="2400" b="1" u="sng" dirty="0">
                <a:latin typeface="+mn-lt"/>
                <a:hlinkClick r:id="rId2" tooltip="Закон 273-ФЗ от 29-12-2012 &quot;Об образовании в РФ&quot;"/>
              </a:rPr>
              <a:t>Закон 273-ФЗ </a:t>
            </a:r>
            <a:r>
              <a:rPr lang="ru-RU" sz="2400" b="1" u="sng" dirty="0" smtClean="0">
                <a:latin typeface="+mn-lt"/>
                <a:hlinkClick r:id="rId2" tooltip="Закон 273-ФЗ от 29-12-2012 &quot;Об образовании в РФ&quot;"/>
              </a:rPr>
              <a:t>«Об </a:t>
            </a:r>
            <a:r>
              <a:rPr lang="ru-RU" sz="2400" b="1" u="sng" dirty="0">
                <a:latin typeface="+mn-lt"/>
                <a:hlinkClick r:id="rId2" tooltip="Закон 273-ФЗ от 29-12-2012 &quot;Об образовании в РФ&quot;"/>
              </a:rPr>
              <a:t>образовании в </a:t>
            </a:r>
            <a:r>
              <a:rPr lang="ru-RU" sz="2400" b="1" u="sng" dirty="0" smtClean="0">
                <a:latin typeface="+mn-lt"/>
                <a:hlinkClick r:id="rId2" tooltip="Закон 273-ФЗ от 29-12-2012 &quot;Об образовании в РФ&quot;"/>
              </a:rPr>
              <a:t>РФ» </a:t>
            </a:r>
            <a:endParaRPr lang="ru-RU" sz="2400" b="1" u="sng" dirty="0">
              <a:latin typeface="+mn-lt"/>
            </a:endParaRPr>
          </a:p>
        </p:txBody>
      </p:sp>
    </p:spTree>
    <p:extLst>
      <p:ext uri="{BB962C8B-B14F-4D97-AF65-F5344CB8AC3E}">
        <p14:creationId xmlns:p14="http://schemas.microsoft.com/office/powerpoint/2010/main" val="3136215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2113" y="1331565"/>
            <a:ext cx="9073008" cy="5016758"/>
          </a:xfrm>
          <a:prstGeom prst="rect">
            <a:avLst/>
          </a:prstGeom>
        </p:spPr>
        <p:txBody>
          <a:bodyPr wrap="square">
            <a:spAutoFit/>
          </a:bodyPr>
          <a:lstStyle/>
          <a:p>
            <a:pPr fontAlgn="auto" hangingPunct="1"/>
            <a:r>
              <a:rPr lang="ru-RU" sz="2000" b="1" dirty="0">
                <a:latin typeface="+mn-lt"/>
              </a:rPr>
              <a:t>Статья 12. Образовательные </a:t>
            </a:r>
            <a:r>
              <a:rPr lang="ru-RU" sz="2000" b="1" dirty="0" smtClean="0">
                <a:latin typeface="+mn-lt"/>
              </a:rPr>
              <a:t>программы. Глава </a:t>
            </a:r>
            <a:r>
              <a:rPr lang="en-US" sz="2000" b="1" dirty="0" smtClean="0">
                <a:latin typeface="+mn-lt"/>
              </a:rPr>
              <a:t>I</a:t>
            </a:r>
            <a:r>
              <a:rPr lang="ru-RU" sz="2000" b="1" dirty="0" smtClean="0">
                <a:latin typeface="+mn-lt"/>
              </a:rPr>
              <a:t>.</a:t>
            </a:r>
            <a:endParaRPr lang="ru-RU" sz="2000" dirty="0">
              <a:latin typeface="+mn-lt"/>
            </a:endParaRPr>
          </a:p>
          <a:p>
            <a:pPr fontAlgn="auto" hangingPunct="1"/>
            <a:endParaRPr lang="ru-RU" sz="2000" dirty="0" smtClean="0">
              <a:latin typeface="+mn-lt"/>
            </a:endParaRPr>
          </a:p>
          <a:p>
            <a:pPr marL="457200" indent="-457200" fontAlgn="auto" hangingPunct="1">
              <a:buAutoNum type="arabicPeriod"/>
            </a:pPr>
            <a:r>
              <a:rPr lang="ru-RU" sz="2000" dirty="0" smtClean="0">
                <a:latin typeface="+mn-lt"/>
              </a:rPr>
              <a:t>Образовательные </a:t>
            </a:r>
            <a:r>
              <a:rPr lang="ru-RU" sz="2000" dirty="0">
                <a:latin typeface="+mn-lt"/>
              </a:rPr>
              <a:t>программы определяют содержание образования. Содержание образования </a:t>
            </a:r>
            <a:r>
              <a:rPr lang="ru-RU" sz="2000" dirty="0" smtClean="0">
                <a:latin typeface="+mn-lt"/>
              </a:rPr>
              <a:t>должно: </a:t>
            </a:r>
          </a:p>
          <a:p>
            <a:pPr marL="342900" indent="-342900" fontAlgn="auto" hangingPunct="1">
              <a:buFont typeface="Arial" panose="020B0604020202020204" pitchFamily="34" charset="0"/>
              <a:buChar char="•"/>
            </a:pPr>
            <a:r>
              <a:rPr lang="ru-RU" sz="2000" dirty="0" smtClean="0">
                <a:latin typeface="+mn-lt"/>
              </a:rPr>
              <a:t>содействовать взаимопониманию </a:t>
            </a:r>
            <a:r>
              <a:rPr lang="ru-RU" sz="2000" dirty="0">
                <a:latin typeface="+mn-lt"/>
              </a:rPr>
              <a:t>и сотрудничеству между людьми, народами независимо от расовой, национальной, этнической, религиозной и социальной принадлежности, </a:t>
            </a:r>
            <a:endParaRPr lang="ru-RU" sz="2000" dirty="0" smtClean="0">
              <a:latin typeface="+mn-lt"/>
            </a:endParaRPr>
          </a:p>
          <a:p>
            <a:pPr marL="342900" indent="-342900" fontAlgn="auto" hangingPunct="1">
              <a:buFont typeface="Arial" panose="020B0604020202020204" pitchFamily="34" charset="0"/>
              <a:buChar char="•"/>
            </a:pPr>
            <a:r>
              <a:rPr lang="ru-RU" sz="2000" dirty="0" smtClean="0">
                <a:latin typeface="+mn-lt"/>
              </a:rPr>
              <a:t>учитывать </a:t>
            </a:r>
            <a:r>
              <a:rPr lang="ru-RU" sz="2000" dirty="0">
                <a:latin typeface="+mn-lt"/>
              </a:rPr>
              <a:t>разнообразие мировоззренческих подходов, </a:t>
            </a:r>
            <a:endParaRPr lang="ru-RU" sz="2000" dirty="0" smtClean="0">
              <a:latin typeface="+mn-lt"/>
            </a:endParaRPr>
          </a:p>
          <a:p>
            <a:pPr marL="342900" indent="-342900" fontAlgn="auto" hangingPunct="1">
              <a:buFont typeface="Arial" panose="020B0604020202020204" pitchFamily="34" charset="0"/>
              <a:buChar char="•"/>
            </a:pPr>
            <a:r>
              <a:rPr lang="ru-RU" sz="2000" dirty="0" smtClean="0">
                <a:latin typeface="+mn-lt"/>
              </a:rPr>
              <a:t>способствовать </a:t>
            </a:r>
            <a:r>
              <a:rPr lang="ru-RU" sz="2000" dirty="0">
                <a:latin typeface="+mn-lt"/>
              </a:rPr>
              <a:t>реализации права обучающихся на свободный выбор мнений и убеждений, </a:t>
            </a:r>
            <a:endParaRPr lang="ru-RU" sz="2000" dirty="0" smtClean="0">
              <a:latin typeface="+mn-lt"/>
            </a:endParaRPr>
          </a:p>
          <a:p>
            <a:pPr marL="342900" indent="-342900" fontAlgn="auto" hangingPunct="1">
              <a:buFont typeface="Arial" panose="020B0604020202020204" pitchFamily="34" charset="0"/>
              <a:buChar char="•"/>
            </a:pPr>
            <a:r>
              <a:rPr lang="ru-RU" sz="2000" dirty="0" smtClean="0">
                <a:latin typeface="+mn-lt"/>
              </a:rPr>
              <a:t>обеспечивать </a:t>
            </a:r>
            <a:r>
              <a:rPr lang="ru-RU" sz="2000" dirty="0">
                <a:latin typeface="+mn-lt"/>
              </a:rPr>
              <a:t>развитие способностей каждого человека, формирование и развитие его личности в соответствии с принятыми в семье и обществе духовно-нравственными и социокультурными ценностями. </a:t>
            </a:r>
            <a:endParaRPr lang="ru-RU" sz="2000" dirty="0" smtClean="0">
              <a:latin typeface="+mn-lt"/>
            </a:endParaRPr>
          </a:p>
          <a:p>
            <a:pPr fontAlgn="auto" hangingPunct="1"/>
            <a:r>
              <a:rPr lang="ru-RU" sz="2000" dirty="0" smtClean="0">
                <a:latin typeface="+mn-lt"/>
              </a:rPr>
              <a:t>Содержание </a:t>
            </a:r>
            <a:r>
              <a:rPr lang="ru-RU" sz="2000" dirty="0">
                <a:latin typeface="+mn-lt"/>
              </a:rPr>
              <a:t>профессионального образования и профессионального обучения должно обеспечивать получение квалификации.</a:t>
            </a:r>
          </a:p>
        </p:txBody>
      </p:sp>
      <p:sp>
        <p:nvSpPr>
          <p:cNvPr id="4" name="Прямоугольник 3"/>
          <p:cNvSpPr/>
          <p:nvPr/>
        </p:nvSpPr>
        <p:spPr>
          <a:xfrm>
            <a:off x="4248224" y="236636"/>
            <a:ext cx="5936240" cy="461665"/>
          </a:xfrm>
          <a:prstGeom prst="rect">
            <a:avLst/>
          </a:prstGeom>
        </p:spPr>
        <p:txBody>
          <a:bodyPr wrap="none">
            <a:spAutoFit/>
          </a:bodyPr>
          <a:lstStyle/>
          <a:p>
            <a:r>
              <a:rPr lang="ru-RU" sz="2400" b="1" u="sng" dirty="0">
                <a:latin typeface="+mn-lt"/>
                <a:hlinkClick r:id="rId2" tooltip="Закон 273-ФЗ от 29-12-2012 &quot;Об образовании в РФ&quot;"/>
              </a:rPr>
              <a:t>Закон 273-ФЗ </a:t>
            </a:r>
            <a:r>
              <a:rPr lang="ru-RU" sz="2400" b="1" u="sng" dirty="0" smtClean="0">
                <a:latin typeface="+mn-lt"/>
                <a:hlinkClick r:id="rId2" tooltip="Закон 273-ФЗ от 29-12-2012 &quot;Об образовании в РФ&quot;"/>
              </a:rPr>
              <a:t>«Об </a:t>
            </a:r>
            <a:r>
              <a:rPr lang="ru-RU" sz="2400" b="1" u="sng" dirty="0">
                <a:latin typeface="+mn-lt"/>
                <a:hlinkClick r:id="rId2" tooltip="Закон 273-ФЗ от 29-12-2012 &quot;Об образовании в РФ&quot;"/>
              </a:rPr>
              <a:t>образовании в </a:t>
            </a:r>
            <a:r>
              <a:rPr lang="ru-RU" sz="2400" b="1" u="sng" dirty="0" smtClean="0">
                <a:latin typeface="+mn-lt"/>
                <a:hlinkClick r:id="rId2" tooltip="Закон 273-ФЗ от 29-12-2012 &quot;Об образовании в РФ&quot;"/>
              </a:rPr>
              <a:t>РФ» </a:t>
            </a:r>
            <a:endParaRPr lang="ru-RU" sz="2400" b="1" u="sng" dirty="0">
              <a:latin typeface="+mn-lt"/>
            </a:endParaRPr>
          </a:p>
        </p:txBody>
      </p:sp>
    </p:spTree>
    <p:extLst>
      <p:ext uri="{BB962C8B-B14F-4D97-AF65-F5344CB8AC3E}">
        <p14:creationId xmlns:p14="http://schemas.microsoft.com/office/powerpoint/2010/main" val="3998834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34668" y="569094"/>
            <a:ext cx="9645275" cy="4801314"/>
          </a:xfrm>
          <a:prstGeom prst="rect">
            <a:avLst/>
          </a:prstGeom>
        </p:spPr>
        <p:txBody>
          <a:bodyPr wrap="square">
            <a:spAutoFit/>
          </a:bodyPr>
          <a:lstStyle/>
          <a:p>
            <a:pPr fontAlgn="auto" hangingPunct="1"/>
            <a:r>
              <a:rPr lang="ru-RU" b="1" dirty="0">
                <a:latin typeface="+mn-lt"/>
              </a:rPr>
              <a:t>Статья </a:t>
            </a:r>
            <a:r>
              <a:rPr lang="ru-RU" b="1" dirty="0" smtClean="0">
                <a:latin typeface="+mn-lt"/>
              </a:rPr>
              <a:t>14. Язык образования Глава </a:t>
            </a:r>
            <a:r>
              <a:rPr lang="en-US" b="1" dirty="0" smtClean="0">
                <a:latin typeface="+mn-lt"/>
              </a:rPr>
              <a:t>II</a:t>
            </a:r>
            <a:r>
              <a:rPr lang="ru-RU" b="1" dirty="0" smtClean="0">
                <a:latin typeface="+mn-lt"/>
              </a:rPr>
              <a:t>.</a:t>
            </a:r>
          </a:p>
          <a:p>
            <a:pPr marL="342900" indent="-342900" fontAlgn="auto">
              <a:buAutoNum type="arabicPeriod"/>
            </a:pPr>
            <a:r>
              <a:rPr lang="ru-RU" dirty="0" smtClean="0">
                <a:latin typeface="+mn-lt"/>
              </a:rPr>
              <a:t>В </a:t>
            </a:r>
            <a:r>
              <a:rPr lang="ru-RU" dirty="0">
                <a:latin typeface="+mn-lt"/>
              </a:rPr>
              <a:t>Российской Федерации гарантируется получение образования на государственном языке Российской Федерации, а также выбор языка обучения и воспитания в пределах возможностей, предоставляемых системой образования</a:t>
            </a:r>
            <a:r>
              <a:rPr lang="ru-RU" dirty="0" smtClean="0">
                <a:latin typeface="+mn-lt"/>
              </a:rPr>
              <a:t>.</a:t>
            </a:r>
          </a:p>
          <a:p>
            <a:pPr fontAlgn="auto"/>
            <a:r>
              <a:rPr lang="ru-RU" dirty="0" smtClean="0">
                <a:latin typeface="+mn-lt"/>
              </a:rPr>
              <a:t>…</a:t>
            </a:r>
          </a:p>
          <a:p>
            <a:pPr fontAlgn="auto"/>
            <a:r>
              <a:rPr lang="ru-RU" dirty="0">
                <a:latin typeface="+mn-lt"/>
              </a:rPr>
              <a:t>4. Граждане Российской Федерации имеют право на получение дошкольного, начального общего и основного общего образования </a:t>
            </a:r>
            <a:r>
              <a:rPr lang="ru-RU" dirty="0">
                <a:solidFill>
                  <a:srgbClr val="C00000"/>
                </a:solidFill>
                <a:latin typeface="+mn-lt"/>
              </a:rPr>
              <a:t>на родном языке </a:t>
            </a:r>
            <a:r>
              <a:rPr lang="ru-RU" dirty="0">
                <a:latin typeface="+mn-lt"/>
              </a:rPr>
              <a:t>из числа языков народов Российской Федерации, а также право на изучение родного языка из числа языков народов Российской Федерации в пределах возможностей, предоставляемых системой образования, в порядке, установленном законодательством об образовании. </a:t>
            </a:r>
            <a:endParaRPr lang="ru-RU" dirty="0" smtClean="0">
              <a:latin typeface="+mn-lt"/>
            </a:endParaRPr>
          </a:p>
          <a:p>
            <a:pPr fontAlgn="auto"/>
            <a:r>
              <a:rPr lang="ru-RU" dirty="0" smtClean="0">
                <a:latin typeface="+mn-lt"/>
              </a:rPr>
              <a:t>Реализация </a:t>
            </a:r>
            <a:r>
              <a:rPr lang="ru-RU" dirty="0">
                <a:latin typeface="+mn-lt"/>
              </a:rPr>
              <a:t>указанных прав обеспечивается </a:t>
            </a:r>
            <a:r>
              <a:rPr lang="ru-RU" dirty="0">
                <a:solidFill>
                  <a:srgbClr val="C00000"/>
                </a:solidFill>
                <a:latin typeface="+mn-lt"/>
              </a:rPr>
              <a:t>созданием необходимого числа соответствующих образовательных организаций, классов, групп, а также условий для их функционирования. </a:t>
            </a:r>
            <a:endParaRPr lang="ru-RU" dirty="0" smtClean="0">
              <a:solidFill>
                <a:srgbClr val="C00000"/>
              </a:solidFill>
              <a:latin typeface="+mn-lt"/>
            </a:endParaRPr>
          </a:p>
          <a:p>
            <a:pPr fontAlgn="auto"/>
            <a:r>
              <a:rPr lang="ru-RU" dirty="0" smtClean="0">
                <a:latin typeface="+mn-lt"/>
              </a:rPr>
              <a:t>Преподавание </a:t>
            </a:r>
            <a:r>
              <a:rPr lang="ru-RU" dirty="0">
                <a:latin typeface="+mn-lt"/>
              </a:rPr>
              <a:t>и изучение родного языка из числа языков народов Российской Федерации в рамках имеющих государственную аккредитацию образовательных программ осуществляются в соответствии </a:t>
            </a:r>
            <a:r>
              <a:rPr lang="ru-RU" dirty="0">
                <a:solidFill>
                  <a:srgbClr val="C00000"/>
                </a:solidFill>
                <a:latin typeface="+mn-lt"/>
              </a:rPr>
              <a:t>с федеральными государственными образовательными стандартами, образовательными стандартами</a:t>
            </a:r>
            <a:r>
              <a:rPr lang="ru-RU" dirty="0" smtClean="0">
                <a:solidFill>
                  <a:srgbClr val="C00000"/>
                </a:solidFill>
                <a:latin typeface="+mn-lt"/>
              </a:rPr>
              <a:t>.</a:t>
            </a:r>
            <a:endParaRPr lang="ru-RU" dirty="0">
              <a:solidFill>
                <a:srgbClr val="C00000"/>
              </a:solidFill>
              <a:latin typeface="+mn-lt"/>
            </a:endParaRPr>
          </a:p>
        </p:txBody>
      </p:sp>
      <p:sp>
        <p:nvSpPr>
          <p:cNvPr id="4" name="Прямоугольник 3"/>
          <p:cNvSpPr/>
          <p:nvPr/>
        </p:nvSpPr>
        <p:spPr>
          <a:xfrm>
            <a:off x="4248224" y="107429"/>
            <a:ext cx="5936240" cy="461665"/>
          </a:xfrm>
          <a:prstGeom prst="rect">
            <a:avLst/>
          </a:prstGeom>
        </p:spPr>
        <p:txBody>
          <a:bodyPr wrap="none">
            <a:spAutoFit/>
          </a:bodyPr>
          <a:lstStyle/>
          <a:p>
            <a:r>
              <a:rPr lang="ru-RU" sz="2400" b="1" u="sng" dirty="0">
                <a:latin typeface="+mn-lt"/>
                <a:hlinkClick r:id="rId2" tooltip="Закон 273-ФЗ от 29-12-2012 &quot;Об образовании в РФ&quot;"/>
              </a:rPr>
              <a:t>Закон 273-ФЗ </a:t>
            </a:r>
            <a:r>
              <a:rPr lang="ru-RU" sz="2400" b="1" u="sng" dirty="0" smtClean="0">
                <a:latin typeface="+mn-lt"/>
                <a:hlinkClick r:id="rId2" tooltip="Закон 273-ФЗ от 29-12-2012 &quot;Об образовании в РФ&quot;"/>
              </a:rPr>
              <a:t>«Об </a:t>
            </a:r>
            <a:r>
              <a:rPr lang="ru-RU" sz="2400" b="1" u="sng" dirty="0">
                <a:latin typeface="+mn-lt"/>
                <a:hlinkClick r:id="rId2" tooltip="Закон 273-ФЗ от 29-12-2012 &quot;Об образовании в РФ&quot;"/>
              </a:rPr>
              <a:t>образовании в </a:t>
            </a:r>
            <a:r>
              <a:rPr lang="ru-RU" sz="2400" b="1" u="sng" dirty="0" smtClean="0">
                <a:latin typeface="+mn-lt"/>
                <a:hlinkClick r:id="rId2" tooltip="Закон 273-ФЗ от 29-12-2012 &quot;Об образовании в РФ&quot;"/>
              </a:rPr>
              <a:t>РФ» </a:t>
            </a:r>
            <a:endParaRPr lang="ru-RU" sz="2400" b="1" u="sng" dirty="0">
              <a:latin typeface="+mn-lt"/>
            </a:endParaRPr>
          </a:p>
        </p:txBody>
      </p:sp>
      <p:sp>
        <p:nvSpPr>
          <p:cNvPr id="5" name="Прямоугольник 4"/>
          <p:cNvSpPr/>
          <p:nvPr/>
        </p:nvSpPr>
        <p:spPr>
          <a:xfrm>
            <a:off x="0" y="6795262"/>
            <a:ext cx="9864847" cy="923330"/>
          </a:xfrm>
          <a:prstGeom prst="rect">
            <a:avLst/>
          </a:prstGeom>
        </p:spPr>
        <p:txBody>
          <a:bodyPr wrap="square">
            <a:spAutoFit/>
          </a:bodyPr>
          <a:lstStyle/>
          <a:p>
            <a:pPr hangingPunct="0"/>
            <a:r>
              <a:rPr lang="ru-RU" b="1" dirty="0" smtClean="0">
                <a:solidFill>
                  <a:srgbClr val="C00000"/>
                </a:solidFill>
              </a:rPr>
              <a:t>ФГОС:  </a:t>
            </a:r>
            <a:r>
              <a:rPr lang="ru-RU" b="1" i="1" dirty="0" smtClean="0"/>
              <a:t>до </a:t>
            </a:r>
            <a:r>
              <a:rPr lang="ru-RU" b="1" i="1" dirty="0"/>
              <a:t>30% основной образовательной программы формируется участниками образовательного процесса, сохраняется право граждан на получение общего образования на родном </a:t>
            </a:r>
            <a:r>
              <a:rPr lang="ru-RU" b="1" i="1" dirty="0" smtClean="0"/>
              <a:t>языке.</a:t>
            </a:r>
            <a:endParaRPr lang="ru-RU" b="1" i="1" dirty="0"/>
          </a:p>
        </p:txBody>
      </p:sp>
      <p:sp>
        <p:nvSpPr>
          <p:cNvPr id="6" name="Прямоугольник 5"/>
          <p:cNvSpPr/>
          <p:nvPr/>
        </p:nvSpPr>
        <p:spPr>
          <a:xfrm>
            <a:off x="0" y="5336695"/>
            <a:ext cx="10080625" cy="1477328"/>
          </a:xfrm>
          <a:prstGeom prst="rect">
            <a:avLst/>
          </a:prstGeom>
        </p:spPr>
        <p:txBody>
          <a:bodyPr wrap="square">
            <a:spAutoFit/>
          </a:bodyPr>
          <a:lstStyle/>
          <a:p>
            <a:r>
              <a:rPr lang="ru-RU" b="1" i="1" dirty="0" smtClean="0">
                <a:solidFill>
                  <a:srgbClr val="C00000"/>
                </a:solidFill>
                <a:latin typeface="+mn-lt"/>
              </a:rPr>
              <a:t>ФГОС: </a:t>
            </a:r>
            <a:r>
              <a:rPr lang="ru-RU" b="1" i="1" dirty="0">
                <a:latin typeface="+mn-lt"/>
              </a:rPr>
              <a:t>часть программы, формируемая участниками образовательных отношений, </a:t>
            </a:r>
            <a:r>
              <a:rPr lang="ru-RU" b="1" i="1" dirty="0" smtClean="0">
                <a:latin typeface="+mn-lt"/>
              </a:rPr>
              <a:t>«должна </a:t>
            </a:r>
            <a:r>
              <a:rPr lang="ru-RU" b="1" i="1" dirty="0">
                <a:latin typeface="+mn-lt"/>
              </a:rPr>
              <a:t>учитывать образовательные потребности и интересы воспитанников, членов их семей и педагогов и, в частности, может быть ориентирована на специфику национальных, социокультурных, экономических, климатических условий, в которых осуществляется образовательный процесс». </a:t>
            </a:r>
          </a:p>
        </p:txBody>
      </p:sp>
    </p:spTree>
    <p:extLst>
      <p:ext uri="{BB962C8B-B14F-4D97-AF65-F5344CB8AC3E}">
        <p14:creationId xmlns:p14="http://schemas.microsoft.com/office/powerpoint/2010/main" val="569721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1990" y="395461"/>
            <a:ext cx="9433048" cy="1631216"/>
          </a:xfrm>
          <a:prstGeom prst="rect">
            <a:avLst/>
          </a:prstGeom>
        </p:spPr>
        <p:txBody>
          <a:bodyPr wrap="square">
            <a:spAutoFit/>
          </a:bodyPr>
          <a:lstStyle/>
          <a:p>
            <a:r>
              <a:rPr lang="ru-RU" sz="2000" dirty="0" smtClean="0">
                <a:latin typeface="+mn-lt"/>
              </a:rPr>
              <a:t>Согласно Конституции  </a:t>
            </a:r>
            <a:r>
              <a:rPr lang="ru-RU" sz="2000" dirty="0">
                <a:latin typeface="+mn-lt"/>
              </a:rPr>
              <a:t>Российской Федерации в Федеральном государственном образовательном стандарте учитываются </a:t>
            </a:r>
            <a:r>
              <a:rPr lang="ru-RU" sz="2000" b="1" dirty="0">
                <a:latin typeface="+mn-lt"/>
              </a:rPr>
              <a:t>«региональные, национальные и этнокультурные потребности народов Российской Федерации»</a:t>
            </a:r>
            <a:r>
              <a:rPr lang="ru-RU" sz="2000" dirty="0">
                <a:latin typeface="+mn-lt"/>
              </a:rPr>
              <a:t>, которые дают обоснование формирования этнокультурного образования</a:t>
            </a:r>
          </a:p>
        </p:txBody>
      </p:sp>
      <p:sp>
        <p:nvSpPr>
          <p:cNvPr id="3" name="Прямоугольник 2"/>
          <p:cNvSpPr/>
          <p:nvPr/>
        </p:nvSpPr>
        <p:spPr>
          <a:xfrm>
            <a:off x="97974" y="2026677"/>
            <a:ext cx="9721080" cy="1631216"/>
          </a:xfrm>
          <a:prstGeom prst="rect">
            <a:avLst/>
          </a:prstGeom>
        </p:spPr>
        <p:txBody>
          <a:bodyPr wrap="square">
            <a:spAutoFit/>
          </a:bodyPr>
          <a:lstStyle/>
          <a:p>
            <a:r>
              <a:rPr lang="ru-RU" sz="2000" dirty="0">
                <a:latin typeface="+mn-lt"/>
              </a:rPr>
              <a:t>«Концепции духовно-нравственного развития и воспитания личности гражданина России» указаны базовые источники нравственности, такие как патриотизм, социальная солидарность, гражданственность, семья, труд и творчество, наука, традиционные российские религии, искусство и литература, природа, человечество </a:t>
            </a:r>
          </a:p>
        </p:txBody>
      </p:sp>
      <p:sp>
        <p:nvSpPr>
          <p:cNvPr id="4" name="Прямоугольник 3"/>
          <p:cNvSpPr/>
          <p:nvPr/>
        </p:nvSpPr>
        <p:spPr>
          <a:xfrm>
            <a:off x="186743" y="3774023"/>
            <a:ext cx="9404270" cy="3662541"/>
          </a:xfrm>
          <a:prstGeom prst="rect">
            <a:avLst/>
          </a:prstGeom>
        </p:spPr>
        <p:txBody>
          <a:bodyPr wrap="square">
            <a:spAutoFit/>
          </a:bodyPr>
          <a:lstStyle/>
          <a:p>
            <a:r>
              <a:rPr lang="ru-RU" sz="2000" b="1" dirty="0">
                <a:solidFill>
                  <a:srgbClr val="C00000"/>
                </a:solidFill>
                <a:latin typeface="+mn-lt"/>
              </a:rPr>
              <a:t>Этнокультурное образовани</a:t>
            </a:r>
            <a:r>
              <a:rPr lang="ru-RU" sz="2000" dirty="0">
                <a:latin typeface="+mn-lt"/>
              </a:rPr>
              <a:t>е представляет собой целостный процесс изучения, практического (</a:t>
            </a:r>
            <a:r>
              <a:rPr lang="ru-RU" sz="2000" dirty="0" err="1" smtClean="0">
                <a:latin typeface="+mn-lt"/>
              </a:rPr>
              <a:t>деятельностного</a:t>
            </a:r>
            <a:r>
              <a:rPr lang="ru-RU" sz="2000" dirty="0" smtClean="0">
                <a:latin typeface="+mn-lt"/>
              </a:rPr>
              <a:t>) </a:t>
            </a:r>
            <a:r>
              <a:rPr lang="ru-RU" sz="2000" dirty="0">
                <a:latin typeface="+mn-lt"/>
              </a:rPr>
              <a:t>освоения </a:t>
            </a:r>
            <a:r>
              <a:rPr lang="ru-RU" sz="2000" dirty="0" smtClean="0">
                <a:latin typeface="+mn-lt"/>
              </a:rPr>
              <a:t>этнокультурного </a:t>
            </a:r>
            <a:r>
              <a:rPr lang="ru-RU" sz="2000" dirty="0">
                <a:latin typeface="+mn-lt"/>
              </a:rPr>
              <a:t>наследия (ценностей традиционной </a:t>
            </a:r>
            <a:r>
              <a:rPr lang="ru-RU" sz="2000" dirty="0" smtClean="0">
                <a:latin typeface="+mn-lt"/>
              </a:rPr>
              <a:t>этнокультуры) </a:t>
            </a:r>
            <a:r>
              <a:rPr lang="ru-RU" sz="2000" dirty="0">
                <a:latin typeface="+mn-lt"/>
              </a:rPr>
              <a:t>и воспитания личности на </a:t>
            </a:r>
            <a:r>
              <a:rPr lang="ru-RU" sz="2000" b="1" i="1" dirty="0">
                <a:solidFill>
                  <a:srgbClr val="C00000"/>
                </a:solidFill>
                <a:latin typeface="+mn-lt"/>
              </a:rPr>
              <a:t>этнокультурных традициях</a:t>
            </a:r>
            <a:r>
              <a:rPr lang="ru-RU" sz="2000" dirty="0">
                <a:latin typeface="+mn-lt"/>
              </a:rPr>
              <a:t>, процесс становления личности в осмыслении синхронных и диахронных информационных связей, учитывающих полиэтническую горизонталь географического пространства и </a:t>
            </a:r>
            <a:r>
              <a:rPr lang="ru-RU" sz="2000" dirty="0" err="1">
                <a:latin typeface="+mn-lt"/>
              </a:rPr>
              <a:t>историковременную</a:t>
            </a:r>
            <a:r>
              <a:rPr lang="ru-RU" sz="2000" dirty="0">
                <a:latin typeface="+mn-lt"/>
              </a:rPr>
              <a:t> вертикаль развития своего этноса и </a:t>
            </a:r>
            <a:r>
              <a:rPr lang="ru-RU" sz="2000" dirty="0" err="1">
                <a:latin typeface="+mn-lt"/>
              </a:rPr>
              <a:t>суперэтноса</a:t>
            </a:r>
            <a:r>
              <a:rPr lang="ru-RU" sz="2000" dirty="0">
                <a:latin typeface="+mn-lt"/>
              </a:rPr>
              <a:t> в структуру развития мировой культуры </a:t>
            </a:r>
            <a:endParaRPr lang="ru-RU" sz="2000" dirty="0" smtClean="0">
              <a:latin typeface="+mn-lt"/>
            </a:endParaRPr>
          </a:p>
          <a:p>
            <a:r>
              <a:rPr lang="ru-RU" sz="2000" i="1" dirty="0" smtClean="0">
                <a:latin typeface="+mn-lt"/>
              </a:rPr>
              <a:t>[</a:t>
            </a:r>
            <a:r>
              <a:rPr lang="ru-RU" sz="1600" i="1" dirty="0" smtClean="0">
                <a:latin typeface="+mn-lt"/>
              </a:rPr>
              <a:t>Афанасьева </a:t>
            </a:r>
            <a:r>
              <a:rPr lang="ru-RU" sz="1600" i="1" dirty="0">
                <a:latin typeface="+mn-lt"/>
              </a:rPr>
              <a:t>А. Б. Этнокультурное образование в России: теория, история, концептуальные основы: монография. - СПб.: Издательство «Университетский образовательный округ Санкт-Петербурга и Ленинградской области», 2009. - 296 с</a:t>
            </a:r>
            <a:r>
              <a:rPr lang="ru-RU" sz="1600" i="1" dirty="0" smtClean="0">
                <a:latin typeface="+mn-lt"/>
              </a:rPr>
              <a:t>.]</a:t>
            </a:r>
            <a:r>
              <a:rPr lang="ru-RU" sz="2000" dirty="0">
                <a:latin typeface="+mn-lt"/>
              </a:rPr>
              <a:t/>
            </a:r>
            <a:br>
              <a:rPr lang="ru-RU" sz="2000" dirty="0">
                <a:latin typeface="+mn-lt"/>
              </a:rPr>
            </a:br>
            <a:endParaRPr lang="ru-RU" sz="2000" dirty="0">
              <a:latin typeface="+mn-lt"/>
            </a:endParaRPr>
          </a:p>
        </p:txBody>
      </p:sp>
    </p:spTree>
    <p:extLst>
      <p:ext uri="{BB962C8B-B14F-4D97-AF65-F5344CB8AC3E}">
        <p14:creationId xmlns:p14="http://schemas.microsoft.com/office/powerpoint/2010/main" val="3447655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975" y="1259557"/>
            <a:ext cx="9289032" cy="5632311"/>
          </a:xfrm>
          <a:prstGeom prst="rect">
            <a:avLst/>
          </a:prstGeom>
        </p:spPr>
        <p:txBody>
          <a:bodyPr wrap="square">
            <a:spAutoFit/>
          </a:bodyPr>
          <a:lstStyle/>
          <a:p>
            <a:r>
              <a:rPr lang="ru-RU" sz="2400" b="1" dirty="0" smtClean="0">
                <a:solidFill>
                  <a:srgbClr val="C00000"/>
                </a:solidFill>
                <a:latin typeface="+mn-lt"/>
              </a:rPr>
              <a:t>материальный </a:t>
            </a:r>
            <a:r>
              <a:rPr lang="ru-RU" sz="2400" b="1" dirty="0">
                <a:solidFill>
                  <a:srgbClr val="C00000"/>
                </a:solidFill>
                <a:latin typeface="+mn-lt"/>
              </a:rPr>
              <a:t>мир:</a:t>
            </a:r>
          </a:p>
          <a:p>
            <a:pPr marL="342900" lvl="0" indent="-342900">
              <a:buFont typeface="Arial" panose="020B0604020202020204" pitchFamily="34" charset="0"/>
              <a:buChar char="•"/>
            </a:pPr>
            <a:r>
              <a:rPr lang="ru-RU" sz="2400" dirty="0">
                <a:latin typeface="+mn-lt"/>
              </a:rPr>
              <a:t>вещи, интерьер, одежда, посуда, утварь; </a:t>
            </a:r>
          </a:p>
          <a:p>
            <a:pPr lvl="0"/>
            <a:r>
              <a:rPr lang="ru-RU" sz="2400" b="1" dirty="0">
                <a:solidFill>
                  <a:srgbClr val="C00000"/>
                </a:solidFill>
                <a:latin typeface="+mn-lt"/>
              </a:rPr>
              <a:t>духовно-нравственный мир: </a:t>
            </a:r>
            <a:endParaRPr lang="ru-RU" sz="2400" b="1" dirty="0" smtClean="0">
              <a:solidFill>
                <a:srgbClr val="C00000"/>
              </a:solidFill>
              <a:latin typeface="+mn-lt"/>
            </a:endParaRPr>
          </a:p>
          <a:p>
            <a:pPr marL="342900" lvl="0" indent="-342900">
              <a:buFont typeface="Arial" panose="020B0604020202020204" pitchFamily="34" charset="0"/>
              <a:buChar char="•"/>
            </a:pPr>
            <a:r>
              <a:rPr lang="ru-RU" sz="2400" dirty="0" smtClean="0">
                <a:latin typeface="+mn-lt"/>
              </a:rPr>
              <a:t>искусство</a:t>
            </a:r>
            <a:r>
              <a:rPr lang="ru-RU" sz="2400" dirty="0">
                <a:latin typeface="+mn-lt"/>
              </a:rPr>
              <a:t>, литература, обряды, традиции;</a:t>
            </a:r>
          </a:p>
          <a:p>
            <a:pPr lvl="0"/>
            <a:r>
              <a:rPr lang="ru-RU" sz="2400" b="1" dirty="0">
                <a:solidFill>
                  <a:srgbClr val="C00000"/>
                </a:solidFill>
                <a:latin typeface="+mn-lt"/>
              </a:rPr>
              <a:t>невербальное общение</a:t>
            </a:r>
            <a:r>
              <a:rPr lang="ru-RU" sz="2400" b="1" dirty="0" smtClean="0">
                <a:solidFill>
                  <a:srgbClr val="C00000"/>
                </a:solidFill>
                <a:latin typeface="+mn-lt"/>
              </a:rPr>
              <a:t>:</a:t>
            </a:r>
          </a:p>
          <a:p>
            <a:pPr marL="342900" lvl="0" indent="-342900">
              <a:buFont typeface="Arial" panose="020B0604020202020204" pitchFamily="34" charset="0"/>
              <a:buChar char="•"/>
            </a:pPr>
            <a:r>
              <a:rPr lang="ru-RU" sz="2400" dirty="0" smtClean="0">
                <a:latin typeface="+mn-lt"/>
              </a:rPr>
              <a:t>поведение</a:t>
            </a:r>
            <a:r>
              <a:rPr lang="ru-RU" sz="2400" dirty="0">
                <a:latin typeface="+mn-lt"/>
              </a:rPr>
              <a:t>, жест, мимика, этикет;</a:t>
            </a:r>
          </a:p>
          <a:p>
            <a:pPr lvl="0"/>
            <a:r>
              <a:rPr lang="ru-RU" sz="2400" b="1" dirty="0" err="1">
                <a:solidFill>
                  <a:srgbClr val="C00000"/>
                </a:solidFill>
                <a:latin typeface="+mn-lt"/>
              </a:rPr>
              <a:t>социальнокультурная</a:t>
            </a:r>
            <a:r>
              <a:rPr lang="ru-RU" sz="2400" b="1" dirty="0">
                <a:solidFill>
                  <a:srgbClr val="C00000"/>
                </a:solidFill>
                <a:latin typeface="+mn-lt"/>
              </a:rPr>
              <a:t> среда: </a:t>
            </a:r>
            <a:endParaRPr lang="ru-RU" sz="2400" b="1" dirty="0" smtClean="0">
              <a:solidFill>
                <a:srgbClr val="C00000"/>
              </a:solidFill>
              <a:latin typeface="+mn-lt"/>
            </a:endParaRPr>
          </a:p>
          <a:p>
            <a:pPr marL="342900" lvl="0" indent="-342900">
              <a:buFont typeface="Arial" panose="020B0604020202020204" pitchFamily="34" charset="0"/>
              <a:buChar char="•"/>
            </a:pPr>
            <a:r>
              <a:rPr lang="ru-RU" sz="2400" dirty="0" smtClean="0">
                <a:latin typeface="+mn-lt"/>
              </a:rPr>
              <a:t>праздник</a:t>
            </a:r>
            <a:r>
              <a:rPr lang="ru-RU" sz="2400" dirty="0">
                <a:latin typeface="+mn-lt"/>
              </a:rPr>
              <a:t>, состязание. </a:t>
            </a:r>
            <a:endParaRPr lang="ru-RU" sz="2400" dirty="0" smtClean="0">
              <a:latin typeface="+mn-lt"/>
            </a:endParaRPr>
          </a:p>
          <a:p>
            <a:pPr marL="342900" lvl="0" indent="-342900">
              <a:buFont typeface="Arial" panose="020B0604020202020204" pitchFamily="34" charset="0"/>
              <a:buChar char="•"/>
            </a:pPr>
            <a:endParaRPr lang="ru-RU" sz="2400" dirty="0">
              <a:latin typeface="+mn-lt"/>
            </a:endParaRPr>
          </a:p>
          <a:p>
            <a:pPr lvl="0"/>
            <a:r>
              <a:rPr lang="ru-RU" sz="2400" b="1" dirty="0" smtClean="0">
                <a:solidFill>
                  <a:srgbClr val="C00000"/>
                </a:solidFill>
                <a:latin typeface="+mn-lt"/>
              </a:rPr>
              <a:t>Этнокультурное </a:t>
            </a:r>
            <a:r>
              <a:rPr lang="ru-RU" sz="2400" b="1" dirty="0">
                <a:solidFill>
                  <a:srgbClr val="C00000"/>
                </a:solidFill>
                <a:latin typeface="+mn-lt"/>
              </a:rPr>
              <a:t>образование </a:t>
            </a:r>
            <a:r>
              <a:rPr lang="ru-RU" sz="2400" dirty="0">
                <a:latin typeface="+mn-lt"/>
              </a:rPr>
              <a:t>- это система приобщения детей и молодежи к культурному наследию своего народа, направленная на развитие национального самосознания и этнокультурной идентичности, воспитание межкультурной толерантности через освоение ценностей этно- и поликультур, направленных на развитие и нахождение себя в себе. </a:t>
            </a:r>
          </a:p>
        </p:txBody>
      </p:sp>
      <p:sp>
        <p:nvSpPr>
          <p:cNvPr id="4" name="Прямоугольник 3"/>
          <p:cNvSpPr/>
          <p:nvPr/>
        </p:nvSpPr>
        <p:spPr>
          <a:xfrm>
            <a:off x="2664048" y="111273"/>
            <a:ext cx="7189789" cy="461665"/>
          </a:xfrm>
          <a:prstGeom prst="rect">
            <a:avLst/>
          </a:prstGeom>
        </p:spPr>
        <p:txBody>
          <a:bodyPr wrap="none">
            <a:spAutoFit/>
          </a:bodyPr>
          <a:lstStyle/>
          <a:p>
            <a:r>
              <a:rPr lang="ru-RU" sz="2400" b="1" dirty="0">
                <a:solidFill>
                  <a:srgbClr val="C00000"/>
                </a:solidFill>
                <a:latin typeface="+mn-lt"/>
              </a:rPr>
              <a:t>Составляющие этнокультурного образования  </a:t>
            </a:r>
          </a:p>
        </p:txBody>
      </p:sp>
    </p:spTree>
    <p:extLst>
      <p:ext uri="{BB962C8B-B14F-4D97-AF65-F5344CB8AC3E}">
        <p14:creationId xmlns:p14="http://schemas.microsoft.com/office/powerpoint/2010/main" val="3586105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3768" y="1043533"/>
            <a:ext cx="9649072" cy="5262979"/>
          </a:xfrm>
          <a:prstGeom prst="rect">
            <a:avLst/>
          </a:prstGeom>
        </p:spPr>
        <p:txBody>
          <a:bodyPr wrap="square">
            <a:spAutoFit/>
          </a:bodyPr>
          <a:lstStyle/>
          <a:p>
            <a:r>
              <a:rPr lang="ru-RU" sz="2400" dirty="0">
                <a:latin typeface="+mn-lt"/>
              </a:rPr>
              <a:t>В этнокультурном образовании означающим является </a:t>
            </a:r>
            <a:endParaRPr lang="ru-RU" sz="2400" dirty="0" smtClean="0">
              <a:latin typeface="+mn-lt"/>
            </a:endParaRPr>
          </a:p>
          <a:p>
            <a:pPr marL="342900" indent="-342900">
              <a:buFont typeface="Arial" panose="020B0604020202020204" pitchFamily="34" charset="0"/>
              <a:buChar char="•"/>
            </a:pPr>
            <a:r>
              <a:rPr lang="ru-RU" sz="2400" b="1" dirty="0" smtClean="0">
                <a:solidFill>
                  <a:srgbClr val="C00000"/>
                </a:solidFill>
                <a:latin typeface="+mn-lt"/>
              </a:rPr>
              <a:t>родной </a:t>
            </a:r>
            <a:r>
              <a:rPr lang="ru-RU" sz="2400" b="1" dirty="0">
                <a:solidFill>
                  <a:srgbClr val="C00000"/>
                </a:solidFill>
                <a:latin typeface="+mn-lt"/>
              </a:rPr>
              <a:t>язык, </a:t>
            </a:r>
          </a:p>
          <a:p>
            <a:pPr marL="342900" indent="-342900">
              <a:buFont typeface="Arial" panose="020B0604020202020204" pitchFamily="34" charset="0"/>
              <a:buChar char="•"/>
            </a:pPr>
            <a:r>
              <a:rPr lang="ru-RU" sz="2400" b="1" dirty="0">
                <a:solidFill>
                  <a:srgbClr val="C00000"/>
                </a:solidFill>
                <a:latin typeface="+mn-lt"/>
              </a:rPr>
              <a:t>физический </a:t>
            </a:r>
            <a:r>
              <a:rPr lang="ru-RU" sz="2400" b="1" dirty="0" smtClean="0">
                <a:solidFill>
                  <a:srgbClr val="C00000"/>
                </a:solidFill>
                <a:latin typeface="+mn-lt"/>
              </a:rPr>
              <a:t>объект:</a:t>
            </a:r>
          </a:p>
          <a:p>
            <a:r>
              <a:rPr lang="ru-RU" sz="2400" b="1" dirty="0">
                <a:solidFill>
                  <a:srgbClr val="C00000"/>
                </a:solidFill>
                <a:latin typeface="+mn-lt"/>
              </a:rPr>
              <a:t>	</a:t>
            </a:r>
            <a:r>
              <a:rPr lang="ru-RU" sz="2400" b="1" dirty="0" smtClean="0">
                <a:solidFill>
                  <a:srgbClr val="C00000"/>
                </a:solidFill>
                <a:latin typeface="+mn-lt"/>
              </a:rPr>
              <a:t>-</a:t>
            </a:r>
            <a:r>
              <a:rPr lang="ru-RU" sz="2400" dirty="0" smtClean="0">
                <a:latin typeface="+mn-lt"/>
              </a:rPr>
              <a:t>образовательное </a:t>
            </a:r>
            <a:r>
              <a:rPr lang="ru-RU" sz="2400" dirty="0">
                <a:latin typeface="+mn-lt"/>
              </a:rPr>
              <a:t>учреждение; </a:t>
            </a:r>
            <a:endParaRPr lang="ru-RU" sz="2400" dirty="0" smtClean="0">
              <a:latin typeface="+mn-lt"/>
            </a:endParaRPr>
          </a:p>
          <a:p>
            <a:r>
              <a:rPr lang="ru-RU" sz="2400" dirty="0">
                <a:latin typeface="+mn-lt"/>
              </a:rPr>
              <a:t>	</a:t>
            </a:r>
            <a:r>
              <a:rPr lang="ru-RU" sz="2400" dirty="0" smtClean="0">
                <a:latin typeface="+mn-lt"/>
              </a:rPr>
              <a:t>- периодическая </a:t>
            </a:r>
            <a:r>
              <a:rPr lang="ru-RU" sz="2400" dirty="0">
                <a:latin typeface="+mn-lt"/>
              </a:rPr>
              <a:t>печать, учебно-методическая </a:t>
            </a:r>
            <a:r>
              <a:rPr lang="ru-RU" sz="2400" dirty="0" smtClean="0">
                <a:latin typeface="+mn-lt"/>
              </a:rPr>
              <a:t>литература;</a:t>
            </a:r>
          </a:p>
          <a:p>
            <a:r>
              <a:rPr lang="ru-RU" sz="2400" dirty="0">
                <a:latin typeface="+mn-lt"/>
              </a:rPr>
              <a:t>	</a:t>
            </a:r>
            <a:r>
              <a:rPr lang="ru-RU" sz="2400" dirty="0" smtClean="0">
                <a:latin typeface="+mn-lt"/>
              </a:rPr>
              <a:t>- ребенок</a:t>
            </a:r>
            <a:r>
              <a:rPr lang="ru-RU" sz="2400" dirty="0">
                <a:latin typeface="+mn-lt"/>
              </a:rPr>
              <a:t>, родитель, учитель, </a:t>
            </a:r>
            <a:r>
              <a:rPr lang="ru-RU" sz="2400" dirty="0" smtClean="0">
                <a:latin typeface="+mn-lt"/>
              </a:rPr>
              <a:t>воспитатель;</a:t>
            </a:r>
          </a:p>
          <a:p>
            <a:r>
              <a:rPr lang="ru-RU" sz="2400" dirty="0">
                <a:latin typeface="+mn-lt"/>
              </a:rPr>
              <a:t>	</a:t>
            </a:r>
            <a:r>
              <a:rPr lang="ru-RU" sz="2400" dirty="0" smtClean="0">
                <a:latin typeface="+mn-lt"/>
              </a:rPr>
              <a:t>- какое-либо </a:t>
            </a:r>
            <a:r>
              <a:rPr lang="ru-RU" sz="2400" dirty="0">
                <a:latin typeface="+mn-lt"/>
              </a:rPr>
              <a:t>изображение этнического </a:t>
            </a:r>
            <a:r>
              <a:rPr lang="ru-RU" sz="2400" dirty="0" smtClean="0">
                <a:latin typeface="+mn-lt"/>
              </a:rPr>
              <a:t>содержания (дизайн </a:t>
            </a:r>
            <a:r>
              <a:rPr lang="ru-RU" sz="2400" dirty="0">
                <a:latin typeface="+mn-lt"/>
              </a:rPr>
              <a:t>образовательного </a:t>
            </a:r>
            <a:r>
              <a:rPr lang="ru-RU" sz="2400" dirty="0" smtClean="0">
                <a:latin typeface="+mn-lt"/>
              </a:rPr>
              <a:t>учреждения). </a:t>
            </a:r>
            <a:endParaRPr lang="ru-RU" sz="2400" dirty="0">
              <a:latin typeface="+mn-lt"/>
            </a:endParaRPr>
          </a:p>
          <a:p>
            <a:endParaRPr lang="ru-RU" sz="2400" dirty="0" smtClean="0">
              <a:latin typeface="+mn-lt"/>
            </a:endParaRPr>
          </a:p>
          <a:p>
            <a:endParaRPr lang="ru-RU" sz="2400" dirty="0">
              <a:latin typeface="+mn-lt"/>
            </a:endParaRPr>
          </a:p>
          <a:p>
            <a:r>
              <a:rPr lang="ru-RU" sz="2400" b="1" i="1" dirty="0" smtClean="0">
                <a:latin typeface="+mn-lt"/>
              </a:rPr>
              <a:t>Означаемое </a:t>
            </a:r>
            <a:r>
              <a:rPr lang="ru-RU" sz="2400" b="1" i="1" dirty="0">
                <a:latin typeface="+mn-lt"/>
              </a:rPr>
              <a:t>есть мысленное представление о том, на что указывает означающее. </a:t>
            </a:r>
            <a:endParaRPr lang="ru-RU" sz="2400" b="1" i="1" dirty="0" smtClean="0">
              <a:latin typeface="+mn-lt"/>
            </a:endParaRPr>
          </a:p>
          <a:p>
            <a:r>
              <a:rPr lang="ru-RU" sz="2400" b="1" i="1" dirty="0" smtClean="0">
                <a:latin typeface="+mn-lt"/>
              </a:rPr>
              <a:t>Знаки </a:t>
            </a:r>
            <a:r>
              <a:rPr lang="ru-RU" sz="2400" b="1" i="1" dirty="0">
                <a:latin typeface="+mn-lt"/>
              </a:rPr>
              <a:t>в этнокультурном образовании представляются </a:t>
            </a:r>
            <a:r>
              <a:rPr lang="ru-RU" sz="2400" b="1" i="1" dirty="0">
                <a:solidFill>
                  <a:srgbClr val="C00000"/>
                </a:solidFill>
                <a:latin typeface="+mn-lt"/>
              </a:rPr>
              <a:t>как коды, определяющие культурные условности. </a:t>
            </a:r>
          </a:p>
        </p:txBody>
      </p:sp>
      <p:sp>
        <p:nvSpPr>
          <p:cNvPr id="3" name="TextBox 2"/>
          <p:cNvSpPr txBox="1"/>
          <p:nvPr/>
        </p:nvSpPr>
        <p:spPr>
          <a:xfrm>
            <a:off x="415736" y="6700807"/>
            <a:ext cx="8513007" cy="369332"/>
          </a:xfrm>
          <a:prstGeom prst="rect">
            <a:avLst/>
          </a:prstGeom>
          <a:noFill/>
        </p:spPr>
        <p:txBody>
          <a:bodyPr wrap="square" rtlCol="0">
            <a:spAutoFit/>
          </a:bodyPr>
          <a:lstStyle/>
          <a:p>
            <a:r>
              <a:rPr lang="ru-RU" i="1" dirty="0" smtClean="0"/>
              <a:t>Билингвизм </a:t>
            </a:r>
            <a:endParaRPr lang="ru-RU" i="1" dirty="0"/>
          </a:p>
        </p:txBody>
      </p:sp>
    </p:spTree>
    <p:extLst>
      <p:ext uri="{BB962C8B-B14F-4D97-AF65-F5344CB8AC3E}">
        <p14:creationId xmlns:p14="http://schemas.microsoft.com/office/powerpoint/2010/main" val="1100939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7784" y="548184"/>
            <a:ext cx="9792841" cy="5632311"/>
          </a:xfrm>
          <a:prstGeom prst="rect">
            <a:avLst/>
          </a:prstGeom>
        </p:spPr>
        <p:txBody>
          <a:bodyPr wrap="square">
            <a:spAutoFit/>
          </a:bodyPr>
          <a:lstStyle/>
          <a:p>
            <a:r>
              <a:rPr lang="ru-RU" sz="2400" b="1" dirty="0">
                <a:solidFill>
                  <a:srgbClr val="C00000"/>
                </a:solidFill>
                <a:latin typeface="+mn-lt"/>
              </a:rPr>
              <a:t>Основная цель этнокультурного </a:t>
            </a:r>
            <a:r>
              <a:rPr lang="ru-RU" sz="2400" b="1" dirty="0" smtClean="0">
                <a:solidFill>
                  <a:srgbClr val="C00000"/>
                </a:solidFill>
                <a:latin typeface="+mn-lt"/>
              </a:rPr>
              <a:t>образования </a:t>
            </a:r>
            <a:r>
              <a:rPr lang="ru-RU" sz="2400" dirty="0" smtClean="0">
                <a:latin typeface="+mn-lt"/>
              </a:rPr>
              <a:t>– это </a:t>
            </a:r>
            <a:r>
              <a:rPr lang="ru-RU" sz="2400" dirty="0">
                <a:latin typeface="+mn-lt"/>
              </a:rPr>
              <a:t>воспитание духовно-нравственной личности, которая знает, уважает и продолжает традиции </a:t>
            </a:r>
            <a:r>
              <a:rPr lang="ru-RU" sz="2400" b="1" i="1" dirty="0">
                <a:solidFill>
                  <a:srgbClr val="C00000"/>
                </a:solidFill>
                <a:latin typeface="+mn-lt"/>
              </a:rPr>
              <a:t>своей семьи</a:t>
            </a:r>
            <a:r>
              <a:rPr lang="ru-RU" sz="2400" dirty="0">
                <a:latin typeface="+mn-lt"/>
              </a:rPr>
              <a:t>, </a:t>
            </a:r>
            <a:r>
              <a:rPr lang="ru-RU" sz="2400" b="1" i="1" dirty="0">
                <a:solidFill>
                  <a:srgbClr val="C00000"/>
                </a:solidFill>
                <a:latin typeface="+mn-lt"/>
              </a:rPr>
              <a:t>этноса,</a:t>
            </a:r>
            <a:r>
              <a:rPr lang="ru-RU" sz="2400" dirty="0">
                <a:latin typeface="+mn-lt"/>
              </a:rPr>
              <a:t> что зависит от качества этнокультурного образования, которое характеризуется следующими показателями его эффективности: </a:t>
            </a:r>
            <a:br>
              <a:rPr lang="ru-RU" sz="2400" dirty="0">
                <a:latin typeface="+mn-lt"/>
              </a:rPr>
            </a:br>
            <a:r>
              <a:rPr lang="ru-RU" sz="2400" dirty="0">
                <a:latin typeface="+mn-lt"/>
              </a:rPr>
              <a:t>- соответствие образовательных программ этнокультурного образования государственным образовательным стандартам и потребностям участников образовательных отношений; </a:t>
            </a:r>
            <a:br>
              <a:rPr lang="ru-RU" sz="2400" dirty="0">
                <a:latin typeface="+mn-lt"/>
              </a:rPr>
            </a:br>
            <a:r>
              <a:rPr lang="ru-RU" sz="2400" dirty="0">
                <a:latin typeface="+mn-lt"/>
              </a:rPr>
              <a:t>- ресурсное обеспечение этнокультурного образования в образовательных учреждениях - нормативно-правовое, учебно-методическое, кадровое, материально-техническое, информационно-технологическое; </a:t>
            </a:r>
            <a:br>
              <a:rPr lang="ru-RU" sz="2400" dirty="0">
                <a:latin typeface="+mn-lt"/>
              </a:rPr>
            </a:br>
            <a:r>
              <a:rPr lang="ru-RU" sz="2400" dirty="0">
                <a:latin typeface="+mn-lt"/>
              </a:rPr>
              <a:t>- понимание и использование </a:t>
            </a:r>
            <a:r>
              <a:rPr lang="ru-RU" sz="2400" b="1" i="1" dirty="0">
                <a:solidFill>
                  <a:srgbClr val="C00000"/>
                </a:solidFill>
                <a:latin typeface="+mn-lt"/>
              </a:rPr>
              <a:t>этнокультурных констант</a:t>
            </a:r>
            <a:r>
              <a:rPr lang="ru-RU" sz="2400" dirty="0">
                <a:latin typeface="+mn-lt"/>
              </a:rPr>
              <a:t>, овладение этнокультурными ценностями, реализация приобретенных навыков и опыта. </a:t>
            </a:r>
          </a:p>
        </p:txBody>
      </p:sp>
    </p:spTree>
    <p:extLst>
      <p:ext uri="{BB962C8B-B14F-4D97-AF65-F5344CB8AC3E}">
        <p14:creationId xmlns:p14="http://schemas.microsoft.com/office/powerpoint/2010/main" val="2217806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Полилиния 1"/>
          <p:cNvSpPr>
            <a:spLocks noChangeArrowheads="1"/>
          </p:cNvSpPr>
          <p:nvPr/>
        </p:nvSpPr>
        <p:spPr bwMode="auto">
          <a:xfrm>
            <a:off x="1079501" y="360363"/>
            <a:ext cx="8640763" cy="56340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4400" i="1">
                <a:solidFill>
                  <a:srgbClr val="000000"/>
                </a:solidFill>
                <a:latin typeface="Times New Roman" pitchFamily="18" charset="0"/>
                <a:cs typeface="Lucida Sans Unicode" pitchFamily="34" charset="0"/>
              </a:rPr>
              <a:t> </a:t>
            </a: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a:solidFill>
                  <a:srgbClr val="000000"/>
                </a:solidFill>
                <a:latin typeface="Times New Roman" pitchFamily="18" charset="0"/>
                <a:cs typeface="Lucida Sans Unicode" pitchFamily="34" charset="0"/>
              </a:rPr>
              <a:t> </a:t>
            </a:r>
          </a:p>
        </p:txBody>
      </p:sp>
      <p:sp>
        <p:nvSpPr>
          <p:cNvPr id="7173" name="Прямоугольник 4"/>
          <p:cNvSpPr>
            <a:spLocks noChangeArrowheads="1"/>
          </p:cNvSpPr>
          <p:nvPr/>
        </p:nvSpPr>
        <p:spPr bwMode="auto">
          <a:xfrm>
            <a:off x="322264" y="250825"/>
            <a:ext cx="9432925" cy="6604885"/>
          </a:xfrm>
          <a:prstGeom prst="rect">
            <a:avLst/>
          </a:prstGeom>
          <a:solidFill>
            <a:schemeClr val="bg1"/>
          </a:solidFill>
          <a:ln>
            <a:noFill/>
          </a:ln>
          <a:extLst/>
        </p:spPr>
        <p:txBody>
          <a:bodyPr lIns="91430" tIns="45716" rIns="91430" bIns="45716">
            <a:spAutoFit/>
          </a:bodyPr>
          <a:lstStyle/>
          <a:p>
            <a:pPr algn="ctr">
              <a:lnSpc>
                <a:spcPct val="115000"/>
              </a:lnSpc>
            </a:pPr>
            <a:r>
              <a:rPr lang="ru-RU" sz="2800" b="1" dirty="0">
                <a:solidFill>
                  <a:srgbClr val="C00000"/>
                </a:solidFill>
                <a:latin typeface="Times New Roman" pitchFamily="18" charset="0"/>
                <a:cs typeface="Calibri" pitchFamily="34" charset="0"/>
              </a:rPr>
              <a:t>Программа развития и ООП:</a:t>
            </a:r>
            <a:endParaRPr lang="ru-RU" sz="2800" dirty="0">
              <a:solidFill>
                <a:srgbClr val="C00000"/>
              </a:solidFill>
              <a:latin typeface="Times New Roman" pitchFamily="18" charset="0"/>
              <a:cs typeface="Calibri" pitchFamily="34" charset="0"/>
            </a:endParaRPr>
          </a:p>
          <a:p>
            <a:pPr algn="ctr">
              <a:lnSpc>
                <a:spcPct val="115000"/>
              </a:lnSpc>
            </a:pPr>
            <a:r>
              <a:rPr lang="ru-RU" sz="2800" b="1" dirty="0">
                <a:solidFill>
                  <a:srgbClr val="C00000"/>
                </a:solidFill>
                <a:latin typeface="Times New Roman" pitchFamily="18" charset="0"/>
                <a:cs typeface="Calibri" pitchFamily="34" charset="0"/>
              </a:rPr>
              <a:t>анализ федеральных документов</a:t>
            </a:r>
          </a:p>
          <a:p>
            <a:pPr algn="ctr">
              <a:lnSpc>
                <a:spcPct val="115000"/>
              </a:lnSpc>
            </a:pPr>
            <a:r>
              <a:rPr lang="ru-RU" sz="2400" b="1" i="1" dirty="0">
                <a:solidFill>
                  <a:srgbClr val="7030A0"/>
                </a:solidFill>
                <a:latin typeface="Times New Roman" pitchFamily="18" charset="0"/>
                <a:cs typeface="Calibri" pitchFamily="34" charset="0"/>
              </a:rPr>
              <a:t>Определение:</a:t>
            </a:r>
          </a:p>
          <a:p>
            <a:pPr algn="just">
              <a:lnSpc>
                <a:spcPct val="115000"/>
              </a:lnSpc>
            </a:pPr>
            <a:r>
              <a:rPr lang="ru-RU" sz="2400" b="1" dirty="0">
                <a:solidFill>
                  <a:schemeClr val="accent6">
                    <a:lumMod val="50000"/>
                  </a:schemeClr>
                </a:solidFill>
                <a:latin typeface="Times New Roman" pitchFamily="18" charset="0"/>
                <a:cs typeface="Calibri" pitchFamily="34" charset="0"/>
              </a:rPr>
              <a:t>Программа (государственная, ведомственная целевая)</a:t>
            </a:r>
            <a:r>
              <a:rPr lang="ru-RU" sz="2400" dirty="0">
                <a:solidFill>
                  <a:schemeClr val="accent6">
                    <a:lumMod val="50000"/>
                  </a:schemeClr>
                </a:solidFill>
                <a:latin typeface="Times New Roman" pitchFamily="18" charset="0"/>
                <a:cs typeface="Calibri" pitchFamily="34" charset="0"/>
              </a:rPr>
              <a:t> </a:t>
            </a:r>
            <a:r>
              <a:rPr lang="ru-RU" sz="2400" dirty="0">
                <a:latin typeface="Times New Roman" pitchFamily="18" charset="0"/>
                <a:cs typeface="Calibri" pitchFamily="34" charset="0"/>
              </a:rPr>
              <a:t>- документ, обеспечивающий достижение </a:t>
            </a:r>
            <a:r>
              <a:rPr lang="ru-RU" sz="2400" b="1" dirty="0">
                <a:solidFill>
                  <a:srgbClr val="C00000"/>
                </a:solidFill>
                <a:latin typeface="Times New Roman" pitchFamily="18" charset="0"/>
                <a:cs typeface="Calibri" pitchFamily="34" charset="0"/>
              </a:rPr>
              <a:t>стратегических и тактических задач </a:t>
            </a:r>
            <a:r>
              <a:rPr lang="ru-RU" sz="2400" dirty="0">
                <a:latin typeface="Times New Roman" pitchFamily="18" charset="0"/>
                <a:cs typeface="Calibri" pitchFamily="34" charset="0"/>
              </a:rPr>
              <a:t>с учетом приоритетов и целей государственной политики. </a:t>
            </a:r>
          </a:p>
          <a:p>
            <a:pPr algn="just">
              <a:lnSpc>
                <a:spcPct val="115000"/>
              </a:lnSpc>
            </a:pPr>
            <a:endParaRPr lang="ru-RU" sz="2400" dirty="0">
              <a:latin typeface="Times New Roman" pitchFamily="18" charset="0"/>
              <a:cs typeface="Calibri" pitchFamily="34" charset="0"/>
            </a:endParaRPr>
          </a:p>
          <a:p>
            <a:pPr algn="just">
              <a:lnSpc>
                <a:spcPct val="115000"/>
              </a:lnSpc>
            </a:pPr>
            <a:r>
              <a:rPr lang="ru-RU" sz="2400" b="1" dirty="0">
                <a:solidFill>
                  <a:schemeClr val="accent6">
                    <a:lumMod val="50000"/>
                  </a:schemeClr>
                </a:solidFill>
                <a:latin typeface="Times New Roman" pitchFamily="18" charset="0"/>
                <a:cs typeface="Times New Roman" pitchFamily="18" charset="0"/>
              </a:rPr>
              <a:t>Программа развития </a:t>
            </a:r>
            <a:r>
              <a:rPr lang="ru-RU" sz="2400" dirty="0">
                <a:latin typeface="Times New Roman" pitchFamily="18" charset="0"/>
                <a:cs typeface="Times New Roman" pitchFamily="18" charset="0"/>
              </a:rPr>
              <a:t>школы:</a:t>
            </a:r>
            <a:endParaRPr lang="ru-RU" sz="2400" dirty="0">
              <a:latin typeface="Times New Roman" pitchFamily="18" charset="0"/>
              <a:cs typeface="Calibri" pitchFamily="34" charset="0"/>
            </a:endParaRPr>
          </a:p>
          <a:p>
            <a:pPr algn="just">
              <a:lnSpc>
                <a:spcPct val="115000"/>
              </a:lnSpc>
            </a:pPr>
            <a:r>
              <a:rPr lang="ru-RU" sz="2400" dirty="0">
                <a:latin typeface="Times New Roman" pitchFamily="18" charset="0"/>
                <a:cs typeface="Times New Roman" pitchFamily="18" charset="0"/>
              </a:rPr>
              <a:t>- это стратегический документ учреждения, переходящего (перешедшего) в </a:t>
            </a:r>
            <a:r>
              <a:rPr lang="ru-RU" sz="2400" b="1" dirty="0">
                <a:solidFill>
                  <a:srgbClr val="C00000"/>
                </a:solidFill>
                <a:latin typeface="Times New Roman" pitchFamily="18" charset="0"/>
                <a:cs typeface="Times New Roman" pitchFamily="18" charset="0"/>
              </a:rPr>
              <a:t>инновационный режим </a:t>
            </a:r>
            <a:r>
              <a:rPr lang="ru-RU" sz="2400" dirty="0">
                <a:latin typeface="Times New Roman" pitchFamily="18" charset="0"/>
                <a:cs typeface="Times New Roman" pitchFamily="18" charset="0"/>
              </a:rPr>
              <a:t>жизнедеятельности;</a:t>
            </a:r>
            <a:endParaRPr lang="ru-RU" sz="2400" dirty="0">
              <a:latin typeface="Times New Roman" pitchFamily="18" charset="0"/>
              <a:cs typeface="Calibri" pitchFamily="34" charset="0"/>
            </a:endParaRPr>
          </a:p>
          <a:p>
            <a:pPr algn="just">
              <a:lnSpc>
                <a:spcPct val="115000"/>
              </a:lnSpc>
            </a:pPr>
            <a:r>
              <a:rPr lang="ru-RU" sz="2400" dirty="0">
                <a:latin typeface="Times New Roman" pitchFamily="18" charset="0"/>
                <a:cs typeface="Times New Roman" pitchFamily="18" charset="0"/>
              </a:rPr>
              <a:t>- в нем показаны </a:t>
            </a:r>
            <a:r>
              <a:rPr lang="ru-RU" sz="2400" b="1" dirty="0">
                <a:solidFill>
                  <a:srgbClr val="C00000"/>
                </a:solidFill>
                <a:latin typeface="Times New Roman" pitchFamily="18" charset="0"/>
                <a:cs typeface="Times New Roman" pitchFamily="18" charset="0"/>
              </a:rPr>
              <a:t>механизмы решения </a:t>
            </a:r>
            <a:r>
              <a:rPr lang="ru-RU" sz="2400" dirty="0">
                <a:latin typeface="Times New Roman" pitchFamily="18" charset="0"/>
                <a:cs typeface="Times New Roman" pitchFamily="18" charset="0"/>
              </a:rPr>
              <a:t>педагогических проблем и предполагаемые результаты такой деятельности;</a:t>
            </a:r>
            <a:endParaRPr lang="ru-RU" sz="2400" dirty="0">
              <a:latin typeface="Times New Roman" pitchFamily="18" charset="0"/>
              <a:cs typeface="Calibri" pitchFamily="34" charset="0"/>
            </a:endParaRPr>
          </a:p>
          <a:p>
            <a:pPr algn="just">
              <a:lnSpc>
                <a:spcPct val="115000"/>
              </a:lnSpc>
            </a:pPr>
            <a:r>
              <a:rPr lang="ru-RU" sz="2400" dirty="0">
                <a:latin typeface="Times New Roman" pitchFamily="18" charset="0"/>
                <a:cs typeface="Times New Roman" pitchFamily="18" charset="0"/>
              </a:rPr>
              <a:t>- это основной </a:t>
            </a:r>
            <a:r>
              <a:rPr lang="ru-RU" sz="2400" b="1" dirty="0">
                <a:solidFill>
                  <a:srgbClr val="C00000"/>
                </a:solidFill>
                <a:latin typeface="Times New Roman" pitchFamily="18" charset="0"/>
                <a:cs typeface="Times New Roman" pitchFamily="18" charset="0"/>
              </a:rPr>
              <a:t>механизм управления </a:t>
            </a:r>
            <a:r>
              <a:rPr lang="ru-RU" sz="2400" dirty="0">
                <a:latin typeface="Times New Roman" pitchFamily="18" charset="0"/>
                <a:cs typeface="Times New Roman" pitchFamily="18" charset="0"/>
              </a:rPr>
              <a:t>инновационной деятельностью и фактор успешности развития.</a:t>
            </a:r>
            <a:endParaRPr lang="ru-RU" sz="2400" dirty="0">
              <a:latin typeface="Times New Roman" pitchFamily="18" charset="0"/>
              <a:cs typeface="Calibri" pitchFamily="34" charset="0"/>
            </a:endParaRPr>
          </a:p>
          <a:p>
            <a:pPr algn="ctr">
              <a:lnSpc>
                <a:spcPct val="115000"/>
              </a:lnSpc>
            </a:pPr>
            <a:endParaRPr lang="ru-RU" sz="2400" dirty="0">
              <a:latin typeface="Times New Roman" pitchFamily="18" charset="0"/>
              <a:cs typeface="Calibri"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425E5D6D-6601-40B1-BB47-5548F58D8558}" type="slidenum">
              <a:rPr lang="ru-RU" smtClean="0"/>
              <a:pPr>
                <a:defRPr/>
              </a:pPr>
              <a:t>30</a:t>
            </a:fld>
            <a:endParaRPr lang="ru-RU"/>
          </a:p>
        </p:txBody>
      </p:sp>
      <p:sp>
        <p:nvSpPr>
          <p:cNvPr id="6147" name="Прямоугольник 4"/>
          <p:cNvSpPr>
            <a:spLocks noChangeArrowheads="1"/>
          </p:cNvSpPr>
          <p:nvPr/>
        </p:nvSpPr>
        <p:spPr bwMode="auto">
          <a:xfrm>
            <a:off x="215265" y="1056955"/>
            <a:ext cx="9685100" cy="620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77979" indent="-377979" eaLnBrk="1" hangingPunct="1">
              <a:buFont typeface="Arial" panose="020B0604020202020204" pitchFamily="34" charset="0"/>
              <a:buChar char="•"/>
              <a:defRPr/>
            </a:pPr>
            <a:r>
              <a:rPr lang="ru-RU" altLang="ru-RU" sz="2200" b="1" dirty="0" err="1">
                <a:effectLst>
                  <a:outerShdw blurRad="38100" dist="38100" dir="2700000" algn="tl">
                    <a:srgbClr val="000000">
                      <a:alpha val="43137"/>
                    </a:srgbClr>
                  </a:outerShdw>
                </a:effectLst>
              </a:rPr>
              <a:t>этнофилологический</a:t>
            </a:r>
            <a:r>
              <a:rPr lang="ru-RU" altLang="ru-RU" sz="2200" b="1" dirty="0">
                <a:effectLst>
                  <a:outerShdw blurRad="38100" dist="38100" dir="2700000" algn="tl">
                    <a:srgbClr val="000000">
                      <a:alpha val="43137"/>
                    </a:srgbClr>
                  </a:outerShdw>
                </a:effectLst>
              </a:rPr>
              <a:t> </a:t>
            </a:r>
            <a:r>
              <a:rPr lang="ru-RU" altLang="ru-RU" sz="2200" dirty="0"/>
              <a:t> - через развитие </a:t>
            </a:r>
            <a:r>
              <a:rPr lang="ru-RU" altLang="ru-RU" sz="2200" dirty="0" err="1"/>
              <a:t>этноязыка</a:t>
            </a:r>
            <a:r>
              <a:rPr lang="ru-RU" altLang="ru-RU" sz="2200" dirty="0"/>
              <a:t> и в целом через совершенствование языковой компетенции (</a:t>
            </a:r>
            <a:r>
              <a:rPr lang="ru-RU" altLang="ru-RU" sz="2200" dirty="0" err="1"/>
              <a:t>этноязык</a:t>
            </a:r>
            <a:r>
              <a:rPr lang="ru-RU" altLang="ru-RU" sz="2200" dirty="0"/>
              <a:t>, словесный фольклор);</a:t>
            </a:r>
          </a:p>
          <a:p>
            <a:pPr marL="377979" indent="-377979" eaLnBrk="1" hangingPunct="1">
              <a:buFont typeface="Arial" panose="020B0604020202020204" pitchFamily="34" charset="0"/>
              <a:buChar char="•"/>
              <a:defRPr/>
            </a:pPr>
            <a:r>
              <a:rPr lang="ru-RU" altLang="ru-RU" sz="2200" b="1" dirty="0" err="1">
                <a:effectLst>
                  <a:outerShdw blurRad="38100" dist="38100" dir="2700000" algn="tl">
                    <a:srgbClr val="000000">
                      <a:alpha val="43137"/>
                    </a:srgbClr>
                  </a:outerShdw>
                </a:effectLst>
              </a:rPr>
              <a:t>этнохудожественный</a:t>
            </a:r>
            <a:r>
              <a:rPr lang="ru-RU" altLang="ru-RU" sz="2200" b="1" dirty="0">
                <a:effectLst>
                  <a:outerShdw blurRad="38100" dist="38100" dir="2700000" algn="tl">
                    <a:srgbClr val="000000">
                      <a:alpha val="43137"/>
                    </a:srgbClr>
                  </a:outerShdw>
                </a:effectLst>
              </a:rPr>
              <a:t> </a:t>
            </a:r>
            <a:r>
              <a:rPr lang="ru-RU" altLang="ru-RU" sz="2200" dirty="0"/>
              <a:t> - через углубление внимания к народной художественной культуре в процессе образования (словесный, музыкальный, хореографический, игровой, драматический фольклор, декоративно-прикладное искусство); </a:t>
            </a:r>
          </a:p>
          <a:p>
            <a:pPr marL="377979" indent="-377979" eaLnBrk="1" hangingPunct="1">
              <a:buFont typeface="Arial" panose="020B0604020202020204" pitchFamily="34" charset="0"/>
              <a:buChar char="•"/>
              <a:defRPr/>
            </a:pPr>
            <a:r>
              <a:rPr lang="ru-RU" altLang="ru-RU" sz="2200" b="1" dirty="0" err="1">
                <a:effectLst>
                  <a:outerShdw blurRad="38100" dist="38100" dir="2700000" algn="tl">
                    <a:srgbClr val="000000">
                      <a:alpha val="43137"/>
                    </a:srgbClr>
                  </a:outerShdw>
                </a:effectLst>
              </a:rPr>
              <a:t>этнопедагогический</a:t>
            </a:r>
            <a:r>
              <a:rPr lang="ru-RU" altLang="ru-RU" sz="2200" b="1" dirty="0">
                <a:effectLst>
                  <a:outerShdw blurRad="38100" dist="38100" dir="2700000" algn="tl">
                    <a:srgbClr val="000000">
                      <a:alpha val="43137"/>
                    </a:srgbClr>
                  </a:outerShdw>
                </a:effectLst>
              </a:rPr>
              <a:t> </a:t>
            </a:r>
            <a:r>
              <a:rPr lang="ru-RU" altLang="ru-RU" sz="2200" dirty="0"/>
              <a:t>- через </a:t>
            </a:r>
            <a:r>
              <a:rPr lang="ru-RU" altLang="ru-RU" sz="2200" dirty="0" err="1"/>
              <a:t>этнопедагогизацию</a:t>
            </a:r>
            <a:r>
              <a:rPr lang="ru-RU" altLang="ru-RU" sz="2200" dirty="0"/>
              <a:t> учебного процесса (</a:t>
            </a:r>
            <a:r>
              <a:rPr lang="ru-RU" sz="2200" dirty="0"/>
              <a:t>изменение этнического состава школьников, межэтническое общение, </a:t>
            </a:r>
            <a:r>
              <a:rPr lang="ru-RU" sz="2200" dirty="0" smtClean="0"/>
              <a:t>этнокультурная </a:t>
            </a:r>
            <a:r>
              <a:rPr lang="ru-RU" sz="2200" dirty="0"/>
              <a:t>грамотность)</a:t>
            </a:r>
            <a:r>
              <a:rPr lang="ru-RU" altLang="ru-RU" sz="2200" dirty="0"/>
              <a:t>;</a:t>
            </a:r>
          </a:p>
          <a:p>
            <a:pPr marL="377979" indent="-377979" eaLnBrk="1" hangingPunct="1">
              <a:buFont typeface="Arial" panose="020B0604020202020204" pitchFamily="34" charset="0"/>
              <a:buChar char="•"/>
              <a:defRPr/>
            </a:pPr>
            <a:r>
              <a:rPr lang="ru-RU" altLang="ru-RU" sz="2200" b="1" dirty="0" err="1">
                <a:effectLst>
                  <a:outerShdw blurRad="38100" dist="38100" dir="2700000" algn="tl">
                    <a:srgbClr val="000000">
                      <a:alpha val="43137"/>
                    </a:srgbClr>
                  </a:outerShdw>
                </a:effectLst>
              </a:rPr>
              <a:t>регионоведческий</a:t>
            </a:r>
            <a:r>
              <a:rPr lang="ru-RU" altLang="ru-RU" sz="2200" dirty="0"/>
              <a:t>  -  через краеведение с различной степенью глубины и широты его этнокультурной проблематики в образовании,</a:t>
            </a:r>
          </a:p>
          <a:p>
            <a:pPr marL="377979" indent="-377979" eaLnBrk="1" hangingPunct="1">
              <a:buFont typeface="Arial" panose="020B0604020202020204" pitchFamily="34" charset="0"/>
              <a:buChar char="•"/>
              <a:defRPr/>
            </a:pPr>
            <a:r>
              <a:rPr lang="ru-RU" altLang="ru-RU" sz="2200" b="1" dirty="0">
                <a:effectLst>
                  <a:outerShdw blurRad="38100" dist="38100" dir="2700000" algn="tl">
                    <a:srgbClr val="000000">
                      <a:alpha val="43137"/>
                    </a:srgbClr>
                  </a:outerShdw>
                </a:effectLst>
              </a:rPr>
              <a:t>культурологический </a:t>
            </a:r>
            <a:r>
              <a:rPr lang="ru-RU" altLang="ru-RU" sz="2200" dirty="0"/>
              <a:t> - через познание этнокультуры как части цивилизационной культуры (</a:t>
            </a:r>
            <a:r>
              <a:rPr lang="ru-RU" sz="2200" dirty="0"/>
              <a:t>ценности культуры - общечеловеческой и национальных, нормы поведения и общения в полиэтнической среде)</a:t>
            </a:r>
            <a:r>
              <a:rPr lang="ru-RU" altLang="ru-RU" sz="2200" dirty="0"/>
              <a:t>; </a:t>
            </a:r>
          </a:p>
          <a:p>
            <a:pPr marL="377979" indent="-377979" eaLnBrk="1" hangingPunct="1">
              <a:buFont typeface="Arial" panose="020B0604020202020204" pitchFamily="34" charset="0"/>
              <a:buChar char="•"/>
              <a:defRPr/>
            </a:pPr>
            <a:r>
              <a:rPr lang="ru-RU" altLang="ru-RU" sz="2200" b="1" dirty="0" err="1">
                <a:effectLst>
                  <a:outerShdw blurRad="38100" dist="38100" dir="2700000" algn="tl">
                    <a:srgbClr val="000000">
                      <a:alpha val="43137"/>
                    </a:srgbClr>
                  </a:outerShdw>
                </a:effectLst>
              </a:rPr>
              <a:t>этнокультурологический</a:t>
            </a:r>
            <a:r>
              <a:rPr lang="ru-RU" altLang="ru-RU" sz="2200" b="1" dirty="0">
                <a:effectLst>
                  <a:outerShdw blurRad="38100" dist="38100" dir="2700000" algn="tl">
                    <a:srgbClr val="000000">
                      <a:alpha val="43137"/>
                    </a:srgbClr>
                  </a:outerShdw>
                </a:effectLst>
              </a:rPr>
              <a:t> </a:t>
            </a:r>
            <a:r>
              <a:rPr lang="ru-RU" altLang="ru-RU" sz="2200" dirty="0"/>
              <a:t> - через познание этнокультуры в ее системной целостности (знания о национальных культурах)</a:t>
            </a:r>
          </a:p>
        </p:txBody>
      </p:sp>
      <p:sp>
        <p:nvSpPr>
          <p:cNvPr id="10244" name="TextBox 1"/>
          <p:cNvSpPr txBox="1">
            <a:spLocks noChangeArrowheads="1"/>
          </p:cNvSpPr>
          <p:nvPr/>
        </p:nvSpPr>
        <p:spPr bwMode="auto">
          <a:xfrm>
            <a:off x="1163823" y="127745"/>
            <a:ext cx="8733041" cy="840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lvl1pPr eaLnBrk="0" hangingPunct="0">
              <a:spcBef>
                <a:spcPct val="20000"/>
              </a:spcBef>
              <a:buFont typeface="Arial" pitchFamily="34"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pitchFamily="34"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pitchFamily="34"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9pPr>
          </a:lstStyle>
          <a:p>
            <a:pPr algn="r" eaLnBrk="1" hangingPunct="1">
              <a:spcBef>
                <a:spcPct val="0"/>
              </a:spcBef>
              <a:buFontTx/>
              <a:buNone/>
            </a:pPr>
            <a:r>
              <a:rPr lang="ru-RU" altLang="ru-RU" b="1">
                <a:solidFill>
                  <a:schemeClr val="tx1"/>
                </a:solidFill>
                <a:latin typeface="Arial" pitchFamily="34" charset="0"/>
              </a:rPr>
              <a:t>Структура содержания </a:t>
            </a:r>
          </a:p>
          <a:p>
            <a:pPr algn="r" eaLnBrk="1" hangingPunct="1">
              <a:spcBef>
                <a:spcPct val="0"/>
              </a:spcBef>
              <a:buFontTx/>
              <a:buNone/>
            </a:pPr>
            <a:r>
              <a:rPr lang="ru-RU" altLang="ru-RU" b="1">
                <a:solidFill>
                  <a:schemeClr val="tx1"/>
                </a:solidFill>
                <a:latin typeface="Arial" pitchFamily="34" charset="0"/>
              </a:rPr>
              <a:t>этнокультурного образования</a:t>
            </a:r>
          </a:p>
        </p:txBody>
      </p:sp>
    </p:spTree>
    <p:extLst>
      <p:ext uri="{BB962C8B-B14F-4D97-AF65-F5344CB8AC3E}">
        <p14:creationId xmlns:p14="http://schemas.microsoft.com/office/powerpoint/2010/main" val="29131377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425E5D6D-6601-40B1-BB47-5548F58D8558}" type="slidenum">
              <a:rPr lang="ru-RU" smtClean="0"/>
              <a:pPr>
                <a:defRPr/>
              </a:pPr>
              <a:t>31</a:t>
            </a:fld>
            <a:endParaRPr lang="ru-RU"/>
          </a:p>
        </p:txBody>
      </p:sp>
      <p:sp>
        <p:nvSpPr>
          <p:cNvPr id="3" name="Прямоугольник 2"/>
          <p:cNvSpPr/>
          <p:nvPr/>
        </p:nvSpPr>
        <p:spPr>
          <a:xfrm>
            <a:off x="431800" y="1259556"/>
            <a:ext cx="9361040" cy="4893647"/>
          </a:xfrm>
          <a:prstGeom prst="rect">
            <a:avLst/>
          </a:prstGeom>
        </p:spPr>
        <p:txBody>
          <a:bodyPr wrap="square">
            <a:spAutoFit/>
          </a:bodyPr>
          <a:lstStyle/>
          <a:p>
            <a:r>
              <a:rPr lang="ru-RU" sz="2400" dirty="0" smtClean="0">
                <a:latin typeface="+mn-lt"/>
              </a:rPr>
              <a:t>Модели образовательных </a:t>
            </a:r>
            <a:r>
              <a:rPr lang="ru-RU" sz="2400" dirty="0">
                <a:latin typeface="+mn-lt"/>
              </a:rPr>
              <a:t>учебных заведений с этнокультурными компонентами: </a:t>
            </a:r>
            <a:endParaRPr lang="ru-RU" sz="2400" dirty="0" smtClean="0">
              <a:latin typeface="+mn-lt"/>
            </a:endParaRPr>
          </a:p>
          <a:p>
            <a:pPr marL="342900" indent="-342900">
              <a:buFont typeface="Arial" panose="020B0604020202020204" pitchFamily="34" charset="0"/>
              <a:buChar char="•"/>
            </a:pPr>
            <a:r>
              <a:rPr lang="ru-RU" sz="2400" dirty="0" smtClean="0">
                <a:latin typeface="+mn-lt"/>
              </a:rPr>
              <a:t>обогащение </a:t>
            </a:r>
            <a:r>
              <a:rPr lang="ru-RU" sz="2400" dirty="0">
                <a:latin typeface="+mn-lt"/>
              </a:rPr>
              <a:t>базовых образовательных дисциплин поликультурной проблематикой; </a:t>
            </a:r>
            <a:endParaRPr lang="ru-RU" sz="2400" dirty="0" smtClean="0">
              <a:latin typeface="+mn-lt"/>
            </a:endParaRPr>
          </a:p>
          <a:p>
            <a:pPr marL="342900" indent="-342900">
              <a:buFont typeface="Arial" panose="020B0604020202020204" pitchFamily="34" charset="0"/>
              <a:buChar char="•"/>
            </a:pPr>
            <a:r>
              <a:rPr lang="ru-RU" sz="2400" dirty="0" smtClean="0">
                <a:latin typeface="+mn-lt"/>
              </a:rPr>
              <a:t>введение </a:t>
            </a:r>
            <a:r>
              <a:rPr lang="ru-RU" sz="2400" dirty="0">
                <a:latin typeface="+mn-lt"/>
              </a:rPr>
              <a:t>предметов, отражающих национальную духовную культуру и историю представленных в школе этнических групп; </a:t>
            </a:r>
            <a:endParaRPr lang="ru-RU" sz="2400" dirty="0" smtClean="0">
              <a:latin typeface="+mn-lt"/>
            </a:endParaRPr>
          </a:p>
          <a:p>
            <a:pPr marL="342900" indent="-342900">
              <a:buFont typeface="Arial" panose="020B0604020202020204" pitchFamily="34" charset="0"/>
              <a:buChar char="•"/>
            </a:pPr>
            <a:r>
              <a:rPr lang="ru-RU" sz="2400" dirty="0" smtClean="0">
                <a:latin typeface="+mn-lt"/>
              </a:rPr>
              <a:t>вариативный </a:t>
            </a:r>
            <a:r>
              <a:rPr lang="ru-RU" sz="2400" dirty="0">
                <a:latin typeface="+mn-lt"/>
              </a:rPr>
              <a:t>(поликультурный) компонент дополнительного образования; воскресная форма обучения и т.д. </a:t>
            </a:r>
            <a:endParaRPr lang="ru-RU" sz="2400" dirty="0" smtClean="0">
              <a:latin typeface="+mn-lt"/>
            </a:endParaRPr>
          </a:p>
          <a:p>
            <a:r>
              <a:rPr lang="ru-RU" sz="2400" dirty="0" smtClean="0">
                <a:latin typeface="+mn-lt"/>
              </a:rPr>
              <a:t>Включение</a:t>
            </a:r>
            <a:r>
              <a:rPr lang="ru-RU" sz="2400" dirty="0">
                <a:latin typeface="+mn-lt"/>
              </a:rPr>
              <a:t>, в учебный процесс дополнительных материалов, способствующих поликультурному просвещению всех учащихся (вне зависимости от их национальной принадлежности) и новых предметов. </a:t>
            </a:r>
          </a:p>
        </p:txBody>
      </p:sp>
    </p:spTree>
    <p:extLst>
      <p:ext uri="{BB962C8B-B14F-4D97-AF65-F5344CB8AC3E}">
        <p14:creationId xmlns:p14="http://schemas.microsoft.com/office/powerpoint/2010/main" val="4971060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99DF8BB7-7F63-407C-99F5-5A771372C344}" type="slidenum">
              <a:rPr lang="ru-RU" smtClean="0"/>
              <a:pPr>
                <a:defRPr/>
              </a:pPr>
              <a:t>32</a:t>
            </a:fld>
            <a:endParaRPr lang="ru-RU"/>
          </a:p>
        </p:txBody>
      </p:sp>
      <p:sp>
        <p:nvSpPr>
          <p:cNvPr id="11267" name="TextBox 1"/>
          <p:cNvSpPr txBox="1">
            <a:spLocks noChangeArrowheads="1"/>
          </p:cNvSpPr>
          <p:nvPr/>
        </p:nvSpPr>
        <p:spPr bwMode="auto">
          <a:xfrm>
            <a:off x="206513" y="446231"/>
            <a:ext cx="3414462" cy="179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lvl1pPr eaLnBrk="0" hangingPunct="0">
              <a:spcBef>
                <a:spcPct val="20000"/>
              </a:spcBef>
              <a:buFont typeface="Arial" pitchFamily="34"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pitchFamily="34"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pitchFamily="34"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9pPr>
          </a:lstStyle>
          <a:p>
            <a:pPr algn="ctr" eaLnBrk="1" hangingPunct="1">
              <a:spcBef>
                <a:spcPct val="0"/>
              </a:spcBef>
              <a:buFontTx/>
              <a:buNone/>
            </a:pPr>
            <a:r>
              <a:rPr lang="ru-RU" altLang="ru-RU" sz="2200" b="1">
                <a:solidFill>
                  <a:schemeClr val="tx1"/>
                </a:solidFill>
                <a:latin typeface="Arial" pitchFamily="34" charset="0"/>
              </a:rPr>
              <a:t>Вариативность этнокультурного компонента содержания образования</a:t>
            </a:r>
          </a:p>
        </p:txBody>
      </p:sp>
      <p:sp>
        <p:nvSpPr>
          <p:cNvPr id="11268" name="TextBox 2"/>
          <p:cNvSpPr txBox="1">
            <a:spLocks noChangeArrowheads="1"/>
          </p:cNvSpPr>
          <p:nvPr/>
        </p:nvSpPr>
        <p:spPr bwMode="auto">
          <a:xfrm>
            <a:off x="4961558" y="276488"/>
            <a:ext cx="4683290" cy="213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lvl1pPr marL="342900" indent="-342900" eaLnBrk="0" hangingPunct="0">
              <a:spcBef>
                <a:spcPct val="20000"/>
              </a:spcBef>
              <a:buFont typeface="Arial" pitchFamily="34"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pitchFamily="34"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pitchFamily="34"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9pPr>
          </a:lstStyle>
          <a:p>
            <a:pPr eaLnBrk="1" hangingPunct="1">
              <a:spcBef>
                <a:spcPct val="0"/>
              </a:spcBef>
            </a:pPr>
            <a:r>
              <a:rPr lang="ru-RU" altLang="ru-RU" sz="2200">
                <a:solidFill>
                  <a:schemeClr val="tx1"/>
                </a:solidFill>
                <a:latin typeface="Arial" pitchFamily="34" charset="0"/>
              </a:rPr>
              <a:t>основные и дополнительные занятия, </a:t>
            </a:r>
          </a:p>
          <a:p>
            <a:pPr eaLnBrk="1" hangingPunct="1">
              <a:spcBef>
                <a:spcPct val="0"/>
              </a:spcBef>
            </a:pPr>
            <a:r>
              <a:rPr lang="ru-RU" altLang="ru-RU" sz="2200">
                <a:solidFill>
                  <a:schemeClr val="tx1"/>
                </a:solidFill>
                <a:latin typeface="Arial" pitchFamily="34" charset="0"/>
              </a:rPr>
              <a:t>урочная и внеурочная деятельность,</a:t>
            </a:r>
          </a:p>
          <a:p>
            <a:pPr eaLnBrk="1" hangingPunct="1">
              <a:spcBef>
                <a:spcPct val="0"/>
              </a:spcBef>
            </a:pPr>
            <a:r>
              <a:rPr lang="ru-RU" altLang="ru-RU" sz="2200">
                <a:solidFill>
                  <a:schemeClr val="tx1"/>
                </a:solidFill>
                <a:latin typeface="Arial" pitchFamily="34" charset="0"/>
              </a:rPr>
              <a:t>предметные и интегрированные курсы</a:t>
            </a:r>
          </a:p>
        </p:txBody>
      </p:sp>
      <p:sp>
        <p:nvSpPr>
          <p:cNvPr id="5" name="Стрелка вправо 4"/>
          <p:cNvSpPr/>
          <p:nvPr/>
        </p:nvSpPr>
        <p:spPr>
          <a:xfrm>
            <a:off x="3620264" y="1081071"/>
            <a:ext cx="943746" cy="555628"/>
          </a:xfrm>
          <a:prstGeom prst="rightArrow">
            <a:avLst/>
          </a:prstGeom>
        </p:spPr>
        <p:style>
          <a:lnRef idx="2">
            <a:schemeClr val="accent1">
              <a:shade val="50000"/>
            </a:schemeClr>
          </a:lnRef>
          <a:fillRef idx="1002">
            <a:schemeClr val="lt1"/>
          </a:fillRef>
          <a:effectRef idx="0">
            <a:schemeClr val="accent1"/>
          </a:effectRef>
          <a:fontRef idx="minor">
            <a:schemeClr val="lt1"/>
          </a:fontRef>
        </p:style>
        <p:txBody>
          <a:bodyPr lIns="100794" tIns="50397" rIns="100794" bIns="50397" anchor="ctr"/>
          <a:lstStyle/>
          <a:p>
            <a:pPr algn="ctr">
              <a:defRPr/>
            </a:pPr>
            <a:endParaRPr lang="ru-RU"/>
          </a:p>
        </p:txBody>
      </p:sp>
      <p:sp>
        <p:nvSpPr>
          <p:cNvPr id="11272" name="TextBox 5"/>
          <p:cNvSpPr txBox="1">
            <a:spLocks noChangeArrowheads="1"/>
          </p:cNvSpPr>
          <p:nvPr/>
        </p:nvSpPr>
        <p:spPr bwMode="auto">
          <a:xfrm>
            <a:off x="386774" y="2827879"/>
            <a:ext cx="3890491" cy="1118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lvl1pPr eaLnBrk="0" hangingPunct="0">
              <a:spcBef>
                <a:spcPct val="20000"/>
              </a:spcBef>
              <a:buFont typeface="Arial" pitchFamily="34"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pitchFamily="34"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pitchFamily="34"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9pPr>
          </a:lstStyle>
          <a:p>
            <a:pPr eaLnBrk="1" hangingPunct="1">
              <a:spcBef>
                <a:spcPct val="0"/>
              </a:spcBef>
              <a:buFontTx/>
              <a:buNone/>
            </a:pPr>
            <a:r>
              <a:rPr lang="ru-RU" altLang="ru-RU" sz="2200" b="1">
                <a:solidFill>
                  <a:schemeClr val="tx1"/>
                </a:solidFill>
                <a:latin typeface="Arial" pitchFamily="34" charset="0"/>
              </a:rPr>
              <a:t>Развивающие модели</a:t>
            </a:r>
          </a:p>
          <a:p>
            <a:pPr eaLnBrk="1" hangingPunct="1">
              <a:spcBef>
                <a:spcPct val="0"/>
              </a:spcBef>
              <a:buFontTx/>
              <a:buNone/>
            </a:pPr>
            <a:r>
              <a:rPr lang="ru-RU" altLang="ru-RU" sz="2200" b="1">
                <a:solidFill>
                  <a:schemeClr val="tx1"/>
                </a:solidFill>
                <a:latin typeface="Arial" pitchFamily="34" charset="0"/>
              </a:rPr>
              <a:t>этнокультурного образования</a:t>
            </a:r>
            <a:endParaRPr lang="ru-RU" altLang="ru-RU" sz="2000" b="1">
              <a:solidFill>
                <a:schemeClr val="tx1"/>
              </a:solidFill>
              <a:latin typeface="Arial" pitchFamily="34" charset="0"/>
            </a:endParaRPr>
          </a:p>
        </p:txBody>
      </p:sp>
      <p:sp>
        <p:nvSpPr>
          <p:cNvPr id="7" name="TextBox 6"/>
          <p:cNvSpPr txBox="1"/>
          <p:nvPr/>
        </p:nvSpPr>
        <p:spPr>
          <a:xfrm>
            <a:off x="5119068" y="2589889"/>
            <a:ext cx="4366520" cy="3494600"/>
          </a:xfrm>
          <a:prstGeom prst="rect">
            <a:avLst/>
          </a:prstGeom>
          <a:noFill/>
        </p:spPr>
        <p:txBody>
          <a:bodyPr lIns="100794" tIns="50397" rIns="100794" bIns="50397">
            <a:spAutoFit/>
          </a:bodyPr>
          <a:lstStyle/>
          <a:p>
            <a:pPr marL="377979" indent="-377979">
              <a:buFont typeface="Arial" panose="020B0604020202020204" pitchFamily="34" charset="0"/>
              <a:buChar char="•"/>
              <a:defRPr/>
            </a:pPr>
            <a:r>
              <a:rPr lang="ru-RU" altLang="ru-RU" sz="2200" dirty="0">
                <a:latin typeface="Arial" charset="0"/>
              </a:rPr>
              <a:t>предметно-тематические,</a:t>
            </a:r>
          </a:p>
          <a:p>
            <a:pPr marL="377979" indent="-377979">
              <a:buFont typeface="Arial" panose="020B0604020202020204" pitchFamily="34" charset="0"/>
              <a:buChar char="•"/>
              <a:defRPr/>
            </a:pPr>
            <a:r>
              <a:rPr lang="ru-RU" altLang="ru-RU" sz="2200" dirty="0">
                <a:latin typeface="Arial" charset="0"/>
              </a:rPr>
              <a:t>ценностные,</a:t>
            </a:r>
          </a:p>
          <a:p>
            <a:pPr marL="377979" indent="-377979">
              <a:buFont typeface="Arial" panose="020B0604020202020204" pitchFamily="34" charset="0"/>
              <a:buChar char="•"/>
              <a:defRPr/>
            </a:pPr>
            <a:r>
              <a:rPr lang="ru-RU" altLang="ru-RU" sz="2200" dirty="0">
                <a:latin typeface="Arial" charset="0"/>
              </a:rPr>
              <a:t>институциональные,</a:t>
            </a:r>
          </a:p>
          <a:p>
            <a:pPr marL="377979" indent="-377979">
              <a:buFont typeface="Arial" panose="020B0604020202020204" pitchFamily="34" charset="0"/>
              <a:buChar char="•"/>
              <a:defRPr/>
            </a:pPr>
            <a:r>
              <a:rPr lang="ru-RU" altLang="ru-RU" sz="2200" dirty="0">
                <a:latin typeface="Arial" charset="0"/>
              </a:rPr>
              <a:t>Проектные,</a:t>
            </a:r>
          </a:p>
          <a:p>
            <a:pPr marL="377979" indent="-377979">
              <a:buFont typeface="Arial" panose="020B0604020202020204" pitchFamily="34" charset="0"/>
              <a:buChar char="•"/>
              <a:defRPr/>
            </a:pPr>
            <a:r>
              <a:rPr lang="ru-RU" altLang="ru-RU" sz="2200" dirty="0">
                <a:latin typeface="Arial" charset="0"/>
              </a:rPr>
              <a:t>поликультурного образования,</a:t>
            </a:r>
          </a:p>
          <a:p>
            <a:pPr marL="377979" indent="-377979">
              <a:buFont typeface="Arial" panose="020B0604020202020204" pitchFamily="34" charset="0"/>
              <a:buChar char="•"/>
              <a:defRPr/>
            </a:pPr>
            <a:r>
              <a:rPr lang="ru-RU" altLang="ru-RU" sz="2200" dirty="0">
                <a:latin typeface="Arial" charset="0"/>
              </a:rPr>
              <a:t>модели образования на основе ценностей и идеалов отечественной культуры</a:t>
            </a:r>
          </a:p>
          <a:p>
            <a:pPr>
              <a:defRPr/>
            </a:pPr>
            <a:endParaRPr lang="ru-RU" sz="2200" dirty="0">
              <a:latin typeface="Arial" charset="0"/>
            </a:endParaRPr>
          </a:p>
        </p:txBody>
      </p:sp>
      <p:sp>
        <p:nvSpPr>
          <p:cNvPr id="10" name="Стрелка вправо 9"/>
          <p:cNvSpPr/>
          <p:nvPr/>
        </p:nvSpPr>
        <p:spPr>
          <a:xfrm>
            <a:off x="3753655" y="3109307"/>
            <a:ext cx="943746" cy="555628"/>
          </a:xfrm>
          <a:prstGeom prst="rightArrow">
            <a:avLst/>
          </a:prstGeom>
        </p:spPr>
        <p:style>
          <a:lnRef idx="2">
            <a:schemeClr val="accent1">
              <a:shade val="50000"/>
            </a:schemeClr>
          </a:lnRef>
          <a:fillRef idx="1002">
            <a:schemeClr val="lt1"/>
          </a:fillRef>
          <a:effectRef idx="0">
            <a:schemeClr val="accent1"/>
          </a:effectRef>
          <a:fontRef idx="minor">
            <a:schemeClr val="lt1"/>
          </a:fontRef>
        </p:style>
        <p:txBody>
          <a:bodyPr lIns="100794" tIns="50397" rIns="100794" bIns="50397" anchor="ctr"/>
          <a:lstStyle/>
          <a:p>
            <a:pPr algn="ctr">
              <a:defRPr/>
            </a:pPr>
            <a:endParaRPr lang="ru-RU"/>
          </a:p>
        </p:txBody>
      </p:sp>
      <p:sp>
        <p:nvSpPr>
          <p:cNvPr id="11" name="Скругленная прямоугольная выноска 10"/>
          <p:cNvSpPr/>
          <p:nvPr/>
        </p:nvSpPr>
        <p:spPr>
          <a:xfrm>
            <a:off x="-14459" y="5154654"/>
            <a:ext cx="3902643" cy="1230320"/>
          </a:xfrm>
          <a:prstGeom prst="wedgeRoundRectCallout">
            <a:avLst>
              <a:gd name="adj1" fmla="val -21235"/>
              <a:gd name="adj2" fmla="val -126938"/>
              <a:gd name="adj3" fmla="val 16667"/>
            </a:avLst>
          </a:prstGeom>
        </p:spPr>
        <p:style>
          <a:lnRef idx="2">
            <a:schemeClr val="accent1">
              <a:shade val="50000"/>
            </a:schemeClr>
          </a:lnRef>
          <a:fillRef idx="1002">
            <a:schemeClr val="lt1"/>
          </a:fillRef>
          <a:effectRef idx="0">
            <a:schemeClr val="accent1"/>
          </a:effectRef>
          <a:fontRef idx="minor">
            <a:schemeClr val="lt1"/>
          </a:fontRef>
        </p:style>
        <p:txBody>
          <a:bodyPr lIns="100794" tIns="50397" rIns="100794" bIns="50397" anchor="ctr"/>
          <a:lstStyle/>
          <a:p>
            <a:pPr algn="ctr">
              <a:defRPr/>
            </a:pPr>
            <a:r>
              <a:rPr lang="ru-RU" altLang="ru-RU" sz="2200" b="1" dirty="0">
                <a:solidFill>
                  <a:srgbClr val="C00000"/>
                </a:solidFill>
              </a:rPr>
              <a:t>модель народоведения в детском саду</a:t>
            </a:r>
          </a:p>
        </p:txBody>
      </p:sp>
      <p:sp>
        <p:nvSpPr>
          <p:cNvPr id="12" name="Скругленная прямоугольная выноска 11"/>
          <p:cNvSpPr/>
          <p:nvPr/>
        </p:nvSpPr>
        <p:spPr>
          <a:xfrm>
            <a:off x="1329179" y="4310912"/>
            <a:ext cx="3618416" cy="1076949"/>
          </a:xfrm>
          <a:prstGeom prst="wedgeRoundRectCallout">
            <a:avLst>
              <a:gd name="adj1" fmla="val -20113"/>
              <a:gd name="adj2" fmla="val -90930"/>
              <a:gd name="adj3" fmla="val 16667"/>
            </a:avLst>
          </a:prstGeom>
        </p:spPr>
        <p:style>
          <a:lnRef idx="2">
            <a:schemeClr val="accent1">
              <a:shade val="50000"/>
            </a:schemeClr>
          </a:lnRef>
          <a:fillRef idx="1002">
            <a:schemeClr val="lt1"/>
          </a:fillRef>
          <a:effectRef idx="0">
            <a:schemeClr val="accent1"/>
          </a:effectRef>
          <a:fontRef idx="minor">
            <a:schemeClr val="lt1"/>
          </a:fontRef>
        </p:style>
        <p:txBody>
          <a:bodyPr lIns="100794" tIns="50397" rIns="100794" bIns="50397" anchor="ctr"/>
          <a:lstStyle/>
          <a:p>
            <a:pPr>
              <a:defRPr/>
            </a:pPr>
            <a:r>
              <a:rPr lang="ru-RU" altLang="ru-RU" sz="2200" b="1" dirty="0">
                <a:solidFill>
                  <a:srgbClr val="C00000"/>
                </a:solidFill>
              </a:rPr>
              <a:t>интегрированный курс искусствоведения </a:t>
            </a:r>
          </a:p>
        </p:txBody>
      </p:sp>
      <p:sp>
        <p:nvSpPr>
          <p:cNvPr id="13" name="Скругленная прямоугольная выноска 12"/>
          <p:cNvSpPr/>
          <p:nvPr/>
        </p:nvSpPr>
        <p:spPr>
          <a:xfrm>
            <a:off x="2606418" y="6444133"/>
            <a:ext cx="3915184" cy="967226"/>
          </a:xfrm>
          <a:prstGeom prst="wedgeRoundRectCallout">
            <a:avLst>
              <a:gd name="adj1" fmla="val -21528"/>
              <a:gd name="adj2" fmla="val -75784"/>
              <a:gd name="adj3" fmla="val 16667"/>
            </a:avLst>
          </a:prstGeom>
        </p:spPr>
        <p:style>
          <a:lnRef idx="2">
            <a:schemeClr val="accent1">
              <a:shade val="50000"/>
            </a:schemeClr>
          </a:lnRef>
          <a:fillRef idx="1002">
            <a:schemeClr val="lt1"/>
          </a:fillRef>
          <a:effectRef idx="0">
            <a:schemeClr val="accent1"/>
          </a:effectRef>
          <a:fontRef idx="minor">
            <a:schemeClr val="lt1"/>
          </a:fontRef>
        </p:style>
        <p:txBody>
          <a:bodyPr lIns="100794" tIns="50397" rIns="100794" bIns="50397" anchor="ctr"/>
          <a:lstStyle/>
          <a:p>
            <a:pPr algn="ctr">
              <a:defRPr/>
            </a:pPr>
            <a:r>
              <a:rPr lang="ru-RU" altLang="ru-RU" dirty="0"/>
              <a:t>авторские программы </a:t>
            </a:r>
            <a:r>
              <a:rPr lang="ru-RU" altLang="ru-RU" sz="2200" b="1" dirty="0">
                <a:solidFill>
                  <a:srgbClr val="C00000"/>
                </a:solidFill>
              </a:rPr>
              <a:t>изучения народных предметов и народной кухни </a:t>
            </a:r>
          </a:p>
          <a:p>
            <a:pPr algn="ctr">
              <a:defRPr/>
            </a:pPr>
            <a:endParaRPr lang="ru-RU" sz="2200" b="1" dirty="0">
              <a:solidFill>
                <a:srgbClr val="C00000"/>
              </a:solidFill>
            </a:endParaRPr>
          </a:p>
        </p:txBody>
      </p:sp>
    </p:spTree>
    <p:extLst>
      <p:ext uri="{BB962C8B-B14F-4D97-AF65-F5344CB8AC3E}">
        <p14:creationId xmlns:p14="http://schemas.microsoft.com/office/powerpoint/2010/main" val="30264246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87ACD604-D935-4E2A-8846-3251151741B1}" type="slidenum">
              <a:rPr lang="ru-RU" smtClean="0"/>
              <a:pPr>
                <a:defRPr/>
              </a:pPr>
              <a:t>33</a:t>
            </a:fld>
            <a:endParaRPr lang="ru-RU"/>
          </a:p>
        </p:txBody>
      </p:sp>
      <p:sp>
        <p:nvSpPr>
          <p:cNvPr id="12291" name="Прямоугольник 4"/>
          <p:cNvSpPr>
            <a:spLocks noChangeArrowheads="1"/>
          </p:cNvSpPr>
          <p:nvPr/>
        </p:nvSpPr>
        <p:spPr bwMode="auto">
          <a:xfrm>
            <a:off x="5675602" y="367485"/>
            <a:ext cx="4261514" cy="3155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lvl1pPr marL="342900" indent="-342900" eaLnBrk="0" hangingPunct="0">
              <a:spcBef>
                <a:spcPct val="20000"/>
              </a:spcBef>
              <a:buFont typeface="Arial" pitchFamily="34"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pitchFamily="34"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pitchFamily="34"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9pPr>
          </a:lstStyle>
          <a:p>
            <a:pPr eaLnBrk="1" hangingPunct="1">
              <a:spcBef>
                <a:spcPct val="0"/>
              </a:spcBef>
            </a:pPr>
            <a:r>
              <a:rPr lang="ru-RU" altLang="ru-RU" sz="2200">
                <a:solidFill>
                  <a:schemeClr val="tx1"/>
                </a:solidFill>
                <a:latin typeface="Arial" pitchFamily="34" charset="0"/>
              </a:rPr>
              <a:t>фольклорные,</a:t>
            </a:r>
          </a:p>
          <a:p>
            <a:pPr eaLnBrk="1" hangingPunct="1">
              <a:spcBef>
                <a:spcPct val="0"/>
              </a:spcBef>
            </a:pPr>
            <a:r>
              <a:rPr lang="ru-RU" altLang="ru-RU" sz="2200">
                <a:solidFill>
                  <a:schemeClr val="tx1"/>
                </a:solidFill>
                <a:latin typeface="Arial" pitchFamily="34" charset="0"/>
              </a:rPr>
              <a:t>хореографические,</a:t>
            </a:r>
          </a:p>
          <a:p>
            <a:pPr eaLnBrk="1" hangingPunct="1">
              <a:spcBef>
                <a:spcPct val="0"/>
              </a:spcBef>
            </a:pPr>
            <a:r>
              <a:rPr lang="ru-RU" altLang="ru-RU" sz="2200">
                <a:solidFill>
                  <a:schemeClr val="tx1"/>
                </a:solidFill>
                <a:latin typeface="Arial" pitchFamily="34" charset="0"/>
              </a:rPr>
              <a:t>хоровые, </a:t>
            </a:r>
          </a:p>
          <a:p>
            <a:pPr eaLnBrk="1" hangingPunct="1">
              <a:spcBef>
                <a:spcPct val="0"/>
              </a:spcBef>
            </a:pPr>
            <a:r>
              <a:rPr lang="ru-RU" altLang="ru-RU" sz="2200">
                <a:solidFill>
                  <a:schemeClr val="tx1"/>
                </a:solidFill>
                <a:latin typeface="Arial" pitchFamily="34" charset="0"/>
              </a:rPr>
              <a:t>музыкальные студии и ансамбли;</a:t>
            </a:r>
          </a:p>
          <a:p>
            <a:pPr eaLnBrk="1" hangingPunct="1">
              <a:spcBef>
                <a:spcPct val="0"/>
              </a:spcBef>
            </a:pPr>
            <a:r>
              <a:rPr lang="ru-RU" altLang="ru-RU" sz="2200">
                <a:solidFill>
                  <a:schemeClr val="tx1"/>
                </a:solidFill>
                <a:latin typeface="Arial" pitchFamily="34" charset="0"/>
              </a:rPr>
              <a:t>музейная и краеведческая работа;</a:t>
            </a:r>
          </a:p>
          <a:p>
            <a:pPr eaLnBrk="1" hangingPunct="1">
              <a:spcBef>
                <a:spcPct val="0"/>
              </a:spcBef>
            </a:pPr>
            <a:r>
              <a:rPr lang="ru-RU" altLang="ru-RU" sz="2200">
                <a:solidFill>
                  <a:schemeClr val="tx1"/>
                </a:solidFill>
                <a:latin typeface="Arial" pitchFamily="34" charset="0"/>
              </a:rPr>
              <a:t>этнографические экспедиции</a:t>
            </a:r>
          </a:p>
        </p:txBody>
      </p:sp>
      <p:sp>
        <p:nvSpPr>
          <p:cNvPr id="12292" name="TextBox 5"/>
          <p:cNvSpPr txBox="1">
            <a:spLocks noChangeArrowheads="1"/>
          </p:cNvSpPr>
          <p:nvPr/>
        </p:nvSpPr>
        <p:spPr bwMode="auto">
          <a:xfrm>
            <a:off x="4697292" y="3701091"/>
            <a:ext cx="4630787" cy="2476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lvl1pPr eaLnBrk="0" hangingPunct="0">
              <a:spcBef>
                <a:spcPct val="20000"/>
              </a:spcBef>
              <a:buFont typeface="Arial" pitchFamily="34"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pitchFamily="34"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pitchFamily="34"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9pPr>
          </a:lstStyle>
          <a:p>
            <a:pPr eaLnBrk="1" hangingPunct="1">
              <a:spcBef>
                <a:spcPct val="0"/>
              </a:spcBef>
              <a:buFontTx/>
              <a:buNone/>
            </a:pPr>
            <a:r>
              <a:rPr lang="ru-RU" altLang="ru-RU" sz="2200">
                <a:solidFill>
                  <a:schemeClr val="tx1"/>
                </a:solidFill>
                <a:latin typeface="Arial" pitchFamily="34" charset="0"/>
              </a:rPr>
              <a:t>Реализуется </a:t>
            </a:r>
            <a:r>
              <a:rPr lang="ru-RU" altLang="ru-RU" sz="2200" b="1">
                <a:solidFill>
                  <a:srgbClr val="C00000"/>
                </a:solidFill>
                <a:latin typeface="Arial" pitchFamily="34" charset="0"/>
              </a:rPr>
              <a:t>проект ассоциированных школ ЮНЕСКО,</a:t>
            </a:r>
            <a:r>
              <a:rPr lang="ru-RU" altLang="ru-RU" sz="2200">
                <a:solidFill>
                  <a:schemeClr val="tx1"/>
                </a:solidFill>
                <a:latin typeface="Arial" pitchFamily="34" charset="0"/>
              </a:rPr>
              <a:t> в котором активно участвуют образовательные учреждения с этнокультурным компонентом образования.</a:t>
            </a:r>
            <a:br>
              <a:rPr lang="ru-RU" altLang="ru-RU" sz="2200">
                <a:solidFill>
                  <a:schemeClr val="tx1"/>
                </a:solidFill>
                <a:latin typeface="Arial" pitchFamily="34" charset="0"/>
              </a:rPr>
            </a:br>
            <a:endParaRPr lang="ru-RU" altLang="ru-RU" sz="2200">
              <a:solidFill>
                <a:schemeClr val="tx1"/>
              </a:solidFill>
              <a:latin typeface="Arial" pitchFamily="34" charset="0"/>
            </a:endParaRPr>
          </a:p>
        </p:txBody>
      </p:sp>
      <p:sp>
        <p:nvSpPr>
          <p:cNvPr id="12293" name="TextBox 1"/>
          <p:cNvSpPr txBox="1">
            <a:spLocks noChangeArrowheads="1"/>
          </p:cNvSpPr>
          <p:nvPr/>
        </p:nvSpPr>
        <p:spPr bwMode="auto">
          <a:xfrm>
            <a:off x="119007" y="605474"/>
            <a:ext cx="4578284" cy="213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lvl1pPr eaLnBrk="0" hangingPunct="0">
              <a:spcBef>
                <a:spcPct val="20000"/>
              </a:spcBef>
              <a:buFont typeface="Arial" pitchFamily="34"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pitchFamily="34"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pitchFamily="34"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9pPr>
          </a:lstStyle>
          <a:p>
            <a:pPr eaLnBrk="1" hangingPunct="1">
              <a:spcBef>
                <a:spcPct val="0"/>
              </a:spcBef>
              <a:buFontTx/>
              <a:buNone/>
            </a:pPr>
            <a:r>
              <a:rPr lang="ru-RU" altLang="ru-RU" sz="2200" b="1">
                <a:solidFill>
                  <a:schemeClr val="tx1"/>
                </a:solidFill>
                <a:latin typeface="Arial" pitchFamily="34" charset="0"/>
              </a:rPr>
              <a:t>Программы </a:t>
            </a:r>
            <a:r>
              <a:rPr lang="ru-RU" altLang="ru-RU" sz="2200" b="1" i="1">
                <a:solidFill>
                  <a:schemeClr val="tx1"/>
                </a:solidFill>
                <a:latin typeface="Arial" pitchFamily="34" charset="0"/>
              </a:rPr>
              <a:t>дополнительного этнокультурного образования</a:t>
            </a:r>
            <a:r>
              <a:rPr lang="ru-RU" altLang="ru-RU" sz="2200" b="1">
                <a:solidFill>
                  <a:schemeClr val="tx1"/>
                </a:solidFill>
                <a:latin typeface="Arial" pitchFamily="34" charset="0"/>
              </a:rPr>
              <a:t> на базе школ с этнокультурным компонентом и национально-культурных центров</a:t>
            </a:r>
          </a:p>
        </p:txBody>
      </p:sp>
      <p:sp>
        <p:nvSpPr>
          <p:cNvPr id="12294" name="TextBox 2"/>
          <p:cNvSpPr txBox="1">
            <a:spLocks noChangeArrowheads="1"/>
          </p:cNvSpPr>
          <p:nvPr/>
        </p:nvSpPr>
        <p:spPr bwMode="auto">
          <a:xfrm>
            <a:off x="276517" y="3701092"/>
            <a:ext cx="3255202" cy="2815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lvl1pPr eaLnBrk="0" hangingPunct="0">
              <a:spcBef>
                <a:spcPct val="20000"/>
              </a:spcBef>
              <a:buFont typeface="Arial" pitchFamily="34"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pitchFamily="34"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pitchFamily="34"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9pPr>
          </a:lstStyle>
          <a:p>
            <a:pPr eaLnBrk="1" hangingPunct="1">
              <a:spcBef>
                <a:spcPct val="0"/>
              </a:spcBef>
              <a:buFontTx/>
              <a:buNone/>
            </a:pPr>
            <a:r>
              <a:rPr lang="ru-RU" altLang="ru-RU" sz="2200" b="1">
                <a:solidFill>
                  <a:schemeClr val="tx1"/>
                </a:solidFill>
                <a:latin typeface="Arial" pitchFamily="34" charset="0"/>
              </a:rPr>
              <a:t>Молодежные клубы межнационального общения системы «Этносфера»</a:t>
            </a:r>
          </a:p>
          <a:p>
            <a:pPr eaLnBrk="1" hangingPunct="1">
              <a:spcBef>
                <a:spcPct val="0"/>
              </a:spcBef>
              <a:buFontTx/>
              <a:buNone/>
            </a:pPr>
            <a:r>
              <a:rPr lang="ru-RU" altLang="ru-RU" sz="2200">
                <a:solidFill>
                  <a:schemeClr val="tx1"/>
                </a:solidFill>
                <a:latin typeface="Arial" pitchFamily="34" charset="0"/>
              </a:rPr>
              <a:t> (Концепция развития этнокультурного образования, </a:t>
            </a:r>
          </a:p>
          <a:p>
            <a:pPr eaLnBrk="1" hangingPunct="1">
              <a:spcBef>
                <a:spcPct val="0"/>
              </a:spcBef>
              <a:buFontTx/>
              <a:buNone/>
            </a:pPr>
            <a:r>
              <a:rPr lang="ru-RU" altLang="ru-RU" sz="2200">
                <a:solidFill>
                  <a:schemeClr val="tx1"/>
                </a:solidFill>
                <a:latin typeface="Arial" pitchFamily="34" charset="0"/>
              </a:rPr>
              <a:t>г. Москва)</a:t>
            </a:r>
          </a:p>
        </p:txBody>
      </p:sp>
      <p:sp>
        <p:nvSpPr>
          <p:cNvPr id="7" name="Стрелка вправо 6"/>
          <p:cNvSpPr/>
          <p:nvPr/>
        </p:nvSpPr>
        <p:spPr>
          <a:xfrm>
            <a:off x="4564010" y="1092446"/>
            <a:ext cx="943746" cy="555628"/>
          </a:xfrm>
          <a:prstGeom prst="rightArrow">
            <a:avLst/>
          </a:prstGeom>
        </p:spPr>
        <p:style>
          <a:lnRef idx="2">
            <a:schemeClr val="accent1">
              <a:shade val="50000"/>
            </a:schemeClr>
          </a:lnRef>
          <a:fillRef idx="1002">
            <a:schemeClr val="lt1"/>
          </a:fillRef>
          <a:effectRef idx="0">
            <a:schemeClr val="accent1"/>
          </a:effectRef>
          <a:fontRef idx="minor">
            <a:schemeClr val="lt1"/>
          </a:fontRef>
        </p:style>
        <p:txBody>
          <a:bodyPr lIns="100794" tIns="50397" rIns="100794" bIns="50397" anchor="ctr"/>
          <a:lstStyle/>
          <a:p>
            <a:pPr algn="ctr">
              <a:defRPr/>
            </a:pPr>
            <a:endParaRPr lang="ru-RU"/>
          </a:p>
        </p:txBody>
      </p:sp>
      <p:sp>
        <p:nvSpPr>
          <p:cNvPr id="8" name="Стрелка вправо 7"/>
          <p:cNvSpPr/>
          <p:nvPr/>
        </p:nvSpPr>
        <p:spPr>
          <a:xfrm>
            <a:off x="3452636" y="4152071"/>
            <a:ext cx="943746" cy="555628"/>
          </a:xfrm>
          <a:prstGeom prst="rightArrow">
            <a:avLst/>
          </a:prstGeom>
        </p:spPr>
        <p:style>
          <a:lnRef idx="2">
            <a:schemeClr val="accent1">
              <a:shade val="50000"/>
            </a:schemeClr>
          </a:lnRef>
          <a:fillRef idx="1002">
            <a:schemeClr val="lt1"/>
          </a:fillRef>
          <a:effectRef idx="0">
            <a:schemeClr val="accent1"/>
          </a:effectRef>
          <a:fontRef idx="minor">
            <a:schemeClr val="lt1"/>
          </a:fontRef>
        </p:style>
        <p:txBody>
          <a:bodyPr lIns="100794" tIns="50397" rIns="100794" bIns="50397" anchor="ctr"/>
          <a:lstStyle/>
          <a:p>
            <a:pPr algn="ctr">
              <a:defRPr/>
            </a:pPr>
            <a:endParaRPr lang="ru-RU"/>
          </a:p>
        </p:txBody>
      </p:sp>
    </p:spTree>
    <p:extLst>
      <p:ext uri="{BB962C8B-B14F-4D97-AF65-F5344CB8AC3E}">
        <p14:creationId xmlns:p14="http://schemas.microsoft.com/office/powerpoint/2010/main" val="14835641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96096" y="467469"/>
            <a:ext cx="4185185" cy="369332"/>
          </a:xfrm>
          <a:prstGeom prst="rect">
            <a:avLst/>
          </a:prstGeom>
        </p:spPr>
        <p:txBody>
          <a:bodyPr wrap="none">
            <a:spAutoFit/>
          </a:bodyPr>
          <a:lstStyle/>
          <a:p>
            <a:r>
              <a:rPr lang="ru-RU" dirty="0"/>
              <a:t>Изменение содержания образования</a:t>
            </a:r>
          </a:p>
        </p:txBody>
      </p:sp>
      <p:sp>
        <p:nvSpPr>
          <p:cNvPr id="5" name="Прямоугольник 4"/>
          <p:cNvSpPr/>
          <p:nvPr/>
        </p:nvSpPr>
        <p:spPr>
          <a:xfrm>
            <a:off x="359792" y="836801"/>
            <a:ext cx="9289032" cy="6186309"/>
          </a:xfrm>
          <a:prstGeom prst="rect">
            <a:avLst/>
          </a:prstGeom>
        </p:spPr>
        <p:txBody>
          <a:bodyPr wrap="square">
            <a:spAutoFit/>
          </a:bodyPr>
          <a:lstStyle/>
          <a:p>
            <a:pPr marL="285750" lvl="0" indent="-285750">
              <a:buFont typeface="Arial" panose="020B0604020202020204" pitchFamily="34" charset="0"/>
              <a:buChar char="•"/>
            </a:pPr>
            <a:r>
              <a:rPr lang="ru-RU" dirty="0"/>
              <a:t>Модель школы с этнокультурным  компонентом образования.  Создание модели образовательной среды, способствующей этнокультурной подготовке обучающихся.</a:t>
            </a:r>
          </a:p>
          <a:p>
            <a:pPr marL="285750" lvl="0" indent="-285750">
              <a:buFont typeface="Arial" panose="020B0604020202020204" pitchFamily="34" charset="0"/>
              <a:buChar char="•"/>
            </a:pPr>
            <a:r>
              <a:rPr lang="ru-RU" dirty="0" smtClean="0"/>
              <a:t>Обновление </a:t>
            </a:r>
            <a:r>
              <a:rPr lang="ru-RU" dirty="0"/>
              <a:t>содержания образования: расширение отдельных тем и курсов,  включение в образовательные программы этнокультурного содержания. Разработка программ учебных курсов по </a:t>
            </a:r>
            <a:r>
              <a:rPr lang="ru-RU" dirty="0" err="1"/>
              <a:t>этнокультурологической</a:t>
            </a:r>
            <a:r>
              <a:rPr lang="ru-RU" dirty="0"/>
              <a:t> подготовке обучающихся</a:t>
            </a:r>
            <a:r>
              <a:rPr lang="ru-RU" dirty="0" smtClean="0"/>
              <a:t>.</a:t>
            </a:r>
          </a:p>
          <a:p>
            <a:pPr marL="285750" lvl="0" indent="-285750">
              <a:buFont typeface="Arial" panose="020B0604020202020204" pitchFamily="34" charset="0"/>
              <a:buChar char="•"/>
            </a:pPr>
            <a:r>
              <a:rPr lang="ru-RU" dirty="0"/>
              <a:t>Стержнем изучения национальных  культур является  углубленное изучение  гуманитарных предметов,  последовательное приобщение обучающихся к национальной культуре, что  способствует воспитанию  образованного, творческого человека, готового к осмыслению деятельности в условиях современной цивилизации. </a:t>
            </a:r>
            <a:endParaRPr lang="ru-RU" dirty="0" smtClean="0"/>
          </a:p>
          <a:p>
            <a:pPr marL="285750" lvl="0" indent="-285750">
              <a:buFontTx/>
              <a:buChar char="-"/>
            </a:pPr>
            <a:r>
              <a:rPr lang="ru-RU" dirty="0" smtClean="0"/>
              <a:t>Элективные курсы для </a:t>
            </a:r>
            <a:r>
              <a:rPr lang="ru-RU" dirty="0"/>
              <a:t>обучающихся всех ступеней </a:t>
            </a:r>
            <a:r>
              <a:rPr lang="ru-RU" dirty="0" smtClean="0"/>
              <a:t>(«Татарская </a:t>
            </a:r>
            <a:r>
              <a:rPr lang="ru-RU" dirty="0"/>
              <a:t>литература и фольклор», </a:t>
            </a:r>
            <a:r>
              <a:rPr lang="ru-RU" dirty="0" smtClean="0"/>
              <a:t>«Мифы сибирских татар», </a:t>
            </a:r>
            <a:r>
              <a:rPr lang="ru-RU" dirty="0"/>
              <a:t>«В мире сказок», </a:t>
            </a:r>
            <a:r>
              <a:rPr lang="ru-RU" dirty="0" smtClean="0"/>
              <a:t>«</a:t>
            </a:r>
            <a:r>
              <a:rPr lang="ru-RU" dirty="0"/>
              <a:t>Культурное наследие региона» и другие). </a:t>
            </a:r>
            <a:endParaRPr lang="ru-RU" dirty="0" smtClean="0"/>
          </a:p>
          <a:p>
            <a:pPr marL="285750" lvl="0" indent="-285750">
              <a:buFontTx/>
              <a:buChar char="-"/>
            </a:pPr>
            <a:r>
              <a:rPr lang="ru-RU" dirty="0" smtClean="0"/>
              <a:t>Спецкурсы и факультативы , позволяющие </a:t>
            </a:r>
            <a:r>
              <a:rPr lang="ru-RU" dirty="0"/>
              <a:t>ученикам рассматривать историческое прошлое через призму человеческих судеб,  правильно сопоставлять особенности развития России и её вовлеченность в мировое историческое, экономическое и культурное пространство. </a:t>
            </a:r>
            <a:r>
              <a:rPr lang="ru-RU" dirty="0" smtClean="0"/>
              <a:t>Они </a:t>
            </a:r>
            <a:r>
              <a:rPr lang="ru-RU" dirty="0"/>
              <a:t>призваны пробудить у обучающихся интерес к истокам </a:t>
            </a:r>
            <a:r>
              <a:rPr lang="ru-RU" dirty="0" smtClean="0"/>
              <a:t>татарской и </a:t>
            </a:r>
            <a:r>
              <a:rPr lang="ru-RU" dirty="0"/>
              <a:t>других  культур, формированию национальных обычаев и обрядов, воспитать гордость за отечественную науку и культуру.</a:t>
            </a:r>
          </a:p>
        </p:txBody>
      </p:sp>
      <p:sp>
        <p:nvSpPr>
          <p:cNvPr id="8" name="Прямоугольник 7"/>
          <p:cNvSpPr/>
          <p:nvPr/>
        </p:nvSpPr>
        <p:spPr>
          <a:xfrm>
            <a:off x="359792" y="6894675"/>
            <a:ext cx="9720833" cy="646331"/>
          </a:xfrm>
          <a:prstGeom prst="rect">
            <a:avLst/>
          </a:prstGeom>
        </p:spPr>
        <p:txBody>
          <a:bodyPr wrap="square">
            <a:spAutoFit/>
          </a:bodyPr>
          <a:lstStyle/>
          <a:p>
            <a:r>
              <a:rPr lang="ru-RU" b="1" i="1" dirty="0" smtClean="0"/>
              <a:t>Этнокультурный  </a:t>
            </a:r>
            <a:r>
              <a:rPr lang="ru-RU" b="1" i="1" dirty="0"/>
              <a:t>компонент </a:t>
            </a:r>
            <a:r>
              <a:rPr lang="ru-RU" b="1" i="1" dirty="0" smtClean="0"/>
              <a:t>должен </a:t>
            </a:r>
            <a:r>
              <a:rPr lang="ru-RU" b="1" i="1" dirty="0"/>
              <a:t>пронизывать все содержание учебного процесса, все без исключения предметы.</a:t>
            </a:r>
          </a:p>
        </p:txBody>
      </p:sp>
    </p:spTree>
    <p:extLst>
      <p:ext uri="{BB962C8B-B14F-4D97-AF65-F5344CB8AC3E}">
        <p14:creationId xmlns:p14="http://schemas.microsoft.com/office/powerpoint/2010/main" val="1998676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36256" y="185534"/>
            <a:ext cx="5256584" cy="707886"/>
          </a:xfrm>
          <a:prstGeom prst="rect">
            <a:avLst/>
          </a:prstGeom>
          <a:noFill/>
        </p:spPr>
        <p:txBody>
          <a:bodyPr wrap="square" rtlCol="0">
            <a:spAutoFit/>
          </a:bodyPr>
          <a:lstStyle/>
          <a:p>
            <a:pPr algn="r"/>
            <a:r>
              <a:rPr lang="ru-RU" sz="2000" b="1" dirty="0" smtClean="0">
                <a:solidFill>
                  <a:srgbClr val="C00000"/>
                </a:solidFill>
                <a:latin typeface="+mn-lt"/>
              </a:rPr>
              <a:t>Образовательные организации дошкольного образования</a:t>
            </a:r>
            <a:endParaRPr lang="ru-RU" sz="2000" b="1" dirty="0">
              <a:solidFill>
                <a:srgbClr val="C00000"/>
              </a:solidFill>
              <a:latin typeface="+mn-lt"/>
            </a:endParaRPr>
          </a:p>
        </p:txBody>
      </p:sp>
      <p:sp>
        <p:nvSpPr>
          <p:cNvPr id="5" name="Прямоугольник 4"/>
          <p:cNvSpPr/>
          <p:nvPr/>
        </p:nvSpPr>
        <p:spPr>
          <a:xfrm>
            <a:off x="71760" y="901001"/>
            <a:ext cx="9846833" cy="5078313"/>
          </a:xfrm>
          <a:prstGeom prst="rect">
            <a:avLst/>
          </a:prstGeom>
        </p:spPr>
        <p:txBody>
          <a:bodyPr wrap="square">
            <a:spAutoFit/>
          </a:bodyPr>
          <a:lstStyle/>
          <a:p>
            <a:r>
              <a:rPr lang="ru-RU" b="1" i="1" dirty="0"/>
              <a:t>Образовательная область «Социально-коммуникативное развитие»</a:t>
            </a:r>
            <a:r>
              <a:rPr lang="ru-RU" i="1" dirty="0"/>
              <a:t> </a:t>
            </a:r>
            <a:r>
              <a:rPr lang="ru-RU" dirty="0"/>
              <a:t>включает ознакомление с особенностями культуры </a:t>
            </a:r>
            <a:r>
              <a:rPr lang="ru-RU" dirty="0" smtClean="0"/>
              <a:t>татарского </a:t>
            </a:r>
            <a:r>
              <a:rPr lang="ru-RU" dirty="0"/>
              <a:t>народа (национальными праздниками, традициями и обычаями); формирование представлений об этнической принадлежности, воспитание доброжелательного отношения к людям разных национальностей; развитие чувства гордости за достижения уроженцев </a:t>
            </a:r>
            <a:r>
              <a:rPr lang="ru-RU" dirty="0" smtClean="0"/>
              <a:t>родного края, </a:t>
            </a:r>
            <a:r>
              <a:rPr lang="ru-RU" dirty="0"/>
              <a:t>которые внесли вклад в развитие культуры, образования, искусства, спорта, за подвиги земляков-героев, а также предусматривает ознакомление с </a:t>
            </a:r>
            <a:r>
              <a:rPr lang="ru-RU" dirty="0" smtClean="0"/>
              <a:t>пословицами </a:t>
            </a:r>
            <a:r>
              <a:rPr lang="ru-RU" dirty="0"/>
              <a:t>и поговорками о жизни, труде, быте, моральных представлениях </a:t>
            </a:r>
            <a:r>
              <a:rPr lang="ru-RU" dirty="0" smtClean="0"/>
              <a:t>татарского </a:t>
            </a:r>
            <a:r>
              <a:rPr lang="ru-RU" dirty="0"/>
              <a:t>народа. </a:t>
            </a:r>
            <a:endParaRPr lang="ru-RU" dirty="0" smtClean="0"/>
          </a:p>
          <a:p>
            <a:r>
              <a:rPr lang="ru-RU" b="1" i="1" dirty="0"/>
              <a:t>Образовательная область «Познавательное развитие» </a:t>
            </a:r>
            <a:r>
              <a:rPr lang="ru-RU" dirty="0"/>
              <a:t>направлена на знакомство с населенным пунктом, в котором находится детский сад и проживает ребенок, с улицами родного города (поселка, села); с городом </a:t>
            </a:r>
            <a:r>
              <a:rPr lang="ru-RU" dirty="0" smtClean="0"/>
              <a:t>Тюмень </a:t>
            </a:r>
            <a:r>
              <a:rPr lang="ru-RU" dirty="0"/>
              <a:t>– столицей </a:t>
            </a:r>
            <a:r>
              <a:rPr lang="ru-RU" dirty="0" smtClean="0"/>
              <a:t>Тюменской области, </a:t>
            </a:r>
            <a:r>
              <a:rPr lang="ru-RU" dirty="0"/>
              <a:t>с другими городами и районами, расположенными на территории </a:t>
            </a:r>
            <a:r>
              <a:rPr lang="ru-RU" dirty="0" smtClean="0"/>
              <a:t>области; </a:t>
            </a:r>
            <a:r>
              <a:rPr lang="ru-RU" dirty="0"/>
              <a:t>с гербом, гимном, флагом </a:t>
            </a:r>
            <a:r>
              <a:rPr lang="ru-RU" dirty="0" smtClean="0"/>
              <a:t>РФ; </a:t>
            </a:r>
            <a:r>
              <a:rPr lang="ru-RU" dirty="0"/>
              <a:t>с картой </a:t>
            </a:r>
            <a:r>
              <a:rPr lang="ru-RU" dirty="0" smtClean="0"/>
              <a:t>Тюменской области; </a:t>
            </a:r>
            <a:r>
              <a:rPr lang="ru-RU" dirty="0"/>
              <a:t>с климатом, </a:t>
            </a:r>
            <a:r>
              <a:rPr lang="ru-RU" dirty="0" smtClean="0"/>
              <a:t>с географическим </a:t>
            </a:r>
            <a:r>
              <a:rPr lang="ru-RU" dirty="0"/>
              <a:t>положением, природой нашего </a:t>
            </a:r>
            <a:r>
              <a:rPr lang="ru-RU" dirty="0" smtClean="0"/>
              <a:t>Тюменской области </a:t>
            </a:r>
            <a:r>
              <a:rPr lang="ru-RU" dirty="0"/>
              <a:t>(явлениями неживой природы, растительным и животным миром); с реками, озерами, заповедниками; с видами природных месторождений, чем богата </a:t>
            </a:r>
            <a:r>
              <a:rPr lang="ru-RU" dirty="0" smtClean="0"/>
              <a:t>Тюменская область; </a:t>
            </a:r>
            <a:r>
              <a:rPr lang="ru-RU" dirty="0"/>
              <a:t>с видами производства, где работают родители и окружающие ребенка взрослые; с продуктами труда, которые производятся в </a:t>
            </a:r>
            <a:r>
              <a:rPr lang="ru-RU" dirty="0" smtClean="0"/>
              <a:t>родном крае. </a:t>
            </a:r>
            <a:endParaRPr lang="ru-RU" dirty="0"/>
          </a:p>
        </p:txBody>
      </p:sp>
    </p:spTree>
    <p:extLst>
      <p:ext uri="{BB962C8B-B14F-4D97-AF65-F5344CB8AC3E}">
        <p14:creationId xmlns:p14="http://schemas.microsoft.com/office/powerpoint/2010/main" val="6701471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36256" y="185534"/>
            <a:ext cx="5256584" cy="707886"/>
          </a:xfrm>
          <a:prstGeom prst="rect">
            <a:avLst/>
          </a:prstGeom>
          <a:noFill/>
        </p:spPr>
        <p:txBody>
          <a:bodyPr wrap="square" rtlCol="0">
            <a:spAutoFit/>
          </a:bodyPr>
          <a:lstStyle/>
          <a:p>
            <a:pPr algn="r"/>
            <a:r>
              <a:rPr lang="ru-RU" sz="2000" b="1" dirty="0" smtClean="0">
                <a:solidFill>
                  <a:srgbClr val="C00000"/>
                </a:solidFill>
                <a:latin typeface="+mn-lt"/>
              </a:rPr>
              <a:t>Образовательные организации дошкольного образования</a:t>
            </a:r>
            <a:endParaRPr lang="ru-RU" sz="2000" b="1" dirty="0">
              <a:solidFill>
                <a:srgbClr val="C00000"/>
              </a:solidFill>
              <a:latin typeface="+mn-lt"/>
            </a:endParaRPr>
          </a:p>
        </p:txBody>
      </p:sp>
      <p:sp>
        <p:nvSpPr>
          <p:cNvPr id="5" name="Прямоугольник 4"/>
          <p:cNvSpPr/>
          <p:nvPr/>
        </p:nvSpPr>
        <p:spPr>
          <a:xfrm>
            <a:off x="287784" y="1547589"/>
            <a:ext cx="9581102" cy="4401205"/>
          </a:xfrm>
          <a:prstGeom prst="rect">
            <a:avLst/>
          </a:prstGeom>
        </p:spPr>
        <p:txBody>
          <a:bodyPr wrap="square">
            <a:spAutoFit/>
          </a:bodyPr>
          <a:lstStyle/>
          <a:p>
            <a:r>
              <a:rPr lang="ru-RU" sz="2000" b="1" i="1" dirty="0">
                <a:latin typeface="+mn-lt"/>
              </a:rPr>
              <a:t>Образовательная область «Речевое развитие»</a:t>
            </a:r>
            <a:r>
              <a:rPr lang="ru-RU" sz="2000" i="1" dirty="0">
                <a:latin typeface="+mn-lt"/>
              </a:rPr>
              <a:t> </a:t>
            </a:r>
            <a:r>
              <a:rPr lang="ru-RU" sz="2000" dirty="0">
                <a:latin typeface="+mn-lt"/>
              </a:rPr>
              <a:t>предполагает обучение </a:t>
            </a:r>
            <a:r>
              <a:rPr lang="ru-RU" sz="2000" dirty="0" smtClean="0">
                <a:latin typeface="+mn-lt"/>
              </a:rPr>
              <a:t>татарскому </a:t>
            </a:r>
            <a:r>
              <a:rPr lang="ru-RU" sz="2000" dirty="0">
                <a:latin typeface="+mn-lt"/>
              </a:rPr>
              <a:t>языку </a:t>
            </a:r>
            <a:r>
              <a:rPr lang="ru-RU" sz="2000" dirty="0" smtClean="0">
                <a:latin typeface="+mn-lt"/>
              </a:rPr>
              <a:t>как </a:t>
            </a:r>
            <a:r>
              <a:rPr lang="ru-RU" sz="2000" dirty="0">
                <a:latin typeface="+mn-lt"/>
              </a:rPr>
              <a:t>родному. </a:t>
            </a:r>
            <a:endParaRPr lang="ru-RU" sz="2000" dirty="0" smtClean="0">
              <a:latin typeface="+mn-lt"/>
            </a:endParaRPr>
          </a:p>
          <a:p>
            <a:r>
              <a:rPr lang="ru-RU" sz="2000" dirty="0">
                <a:latin typeface="+mn-lt"/>
              </a:rPr>
              <a:t>	</a:t>
            </a:r>
            <a:r>
              <a:rPr lang="ru-RU" sz="2000" dirty="0" smtClean="0">
                <a:latin typeface="+mn-lt"/>
              </a:rPr>
              <a:t>Обучение татарскому языку </a:t>
            </a:r>
            <a:r>
              <a:rPr lang="ru-RU" sz="2000" dirty="0">
                <a:latin typeface="+mn-lt"/>
              </a:rPr>
              <a:t>имеет ярко выраженную коммуникативно-творческую </a:t>
            </a:r>
            <a:r>
              <a:rPr lang="ru-RU" sz="2000" dirty="0" smtClean="0">
                <a:latin typeface="+mn-lt"/>
              </a:rPr>
              <a:t>направленность , когда  </a:t>
            </a:r>
            <a:r>
              <a:rPr lang="ru-RU" sz="2000" dirty="0">
                <a:latin typeface="+mn-lt"/>
              </a:rPr>
              <a:t>в окружающем социуме </a:t>
            </a:r>
            <a:r>
              <a:rPr lang="ru-RU" sz="2000" dirty="0" smtClean="0">
                <a:latin typeface="+mn-lt"/>
              </a:rPr>
              <a:t>языковая </a:t>
            </a:r>
            <a:r>
              <a:rPr lang="ru-RU" sz="2000" dirty="0">
                <a:latin typeface="+mn-lt"/>
              </a:rPr>
              <a:t>среда является ярко выраженной, </a:t>
            </a:r>
            <a:r>
              <a:rPr lang="ru-RU" sz="2000" dirty="0" smtClean="0">
                <a:latin typeface="+mn-lt"/>
              </a:rPr>
              <a:t>татарский </a:t>
            </a:r>
            <a:r>
              <a:rPr lang="ru-RU" sz="2000" dirty="0">
                <a:latin typeface="+mn-lt"/>
              </a:rPr>
              <a:t>язык функционирует в качестве основного средства общения. </a:t>
            </a:r>
            <a:endParaRPr lang="ru-RU" sz="2000" dirty="0" smtClean="0">
              <a:latin typeface="+mn-lt"/>
            </a:endParaRPr>
          </a:p>
          <a:p>
            <a:r>
              <a:rPr lang="ru-RU" sz="2000" dirty="0">
                <a:latin typeface="+mn-lt"/>
              </a:rPr>
              <a:t>	</a:t>
            </a:r>
            <a:r>
              <a:rPr lang="ru-RU" sz="2000" dirty="0" smtClean="0">
                <a:latin typeface="+mn-lt"/>
              </a:rPr>
              <a:t>В </a:t>
            </a:r>
            <a:r>
              <a:rPr lang="ru-RU" sz="2000" dirty="0">
                <a:latin typeface="+mn-lt"/>
              </a:rPr>
              <a:t>таких детских садах образовательная деятельность с 02 месяцев до 5-ти лет проводится на </a:t>
            </a:r>
            <a:r>
              <a:rPr lang="ru-RU" sz="2000" dirty="0" smtClean="0">
                <a:latin typeface="+mn-lt"/>
              </a:rPr>
              <a:t>татарском </a:t>
            </a:r>
            <a:r>
              <a:rPr lang="ru-RU" sz="2000" dirty="0">
                <a:latin typeface="+mn-lt"/>
              </a:rPr>
              <a:t>языке как родном по всем образовательным областям согласно ФГОС ДО (физическое развитие, социально – коммуникативное развитие, познавательное развитие, речевое развитие, художественно – эстетическое развитие).Образовательная деятельность с 5 лет до 7 лет проводится на русском языке как неродном по образовательным областям: «познавательное развитие», «речевое развитие», «социально – коммуникативное развитие». </a:t>
            </a:r>
          </a:p>
        </p:txBody>
      </p:sp>
    </p:spTree>
    <p:extLst>
      <p:ext uri="{BB962C8B-B14F-4D97-AF65-F5344CB8AC3E}">
        <p14:creationId xmlns:p14="http://schemas.microsoft.com/office/powerpoint/2010/main" val="884100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9791" y="1907629"/>
            <a:ext cx="9098757" cy="4401205"/>
          </a:xfrm>
          <a:prstGeom prst="rect">
            <a:avLst/>
          </a:prstGeom>
        </p:spPr>
        <p:txBody>
          <a:bodyPr wrap="square">
            <a:spAutoFit/>
          </a:bodyPr>
          <a:lstStyle/>
          <a:p>
            <a:r>
              <a:rPr lang="ru-RU" sz="2000" b="1" i="1" dirty="0">
                <a:latin typeface="+mn-lt"/>
              </a:rPr>
              <a:t>Образовательная область «Физическое развитие» </a:t>
            </a:r>
            <a:r>
              <a:rPr lang="ru-RU" sz="2000" dirty="0">
                <a:latin typeface="+mn-lt"/>
              </a:rPr>
              <a:t>предусматривает включение в образовательный процесс </a:t>
            </a:r>
            <a:r>
              <a:rPr lang="ru-RU" sz="2000" dirty="0" smtClean="0">
                <a:latin typeface="+mn-lt"/>
              </a:rPr>
              <a:t>народных </a:t>
            </a:r>
            <a:r>
              <a:rPr lang="ru-RU" sz="2000" dirty="0">
                <a:latin typeface="+mn-lt"/>
              </a:rPr>
              <a:t>подвижных игр с целью развития двигательной активности, физических качеств, ознакомление дошкольников с </a:t>
            </a:r>
            <a:r>
              <a:rPr lang="ru-RU" sz="2000" dirty="0" smtClean="0">
                <a:latin typeface="+mn-lt"/>
              </a:rPr>
              <a:t>пословицами </a:t>
            </a:r>
            <a:r>
              <a:rPr lang="ru-RU" sz="2000" dirty="0">
                <a:latin typeface="+mn-lt"/>
              </a:rPr>
              <a:t>и поговорками о здоровье, чтение художественной литературы о богатырях и героях, обладающих крепким здоровьем, о народных способах заботы о своем здоровье. </a:t>
            </a:r>
            <a:endParaRPr lang="ru-RU" sz="2000" dirty="0" smtClean="0">
              <a:latin typeface="+mn-lt"/>
            </a:endParaRPr>
          </a:p>
          <a:p>
            <a:endParaRPr lang="ru-RU" sz="2000" dirty="0">
              <a:latin typeface="+mn-lt"/>
            </a:endParaRPr>
          </a:p>
          <a:p>
            <a:r>
              <a:rPr lang="ru-RU" sz="2000" b="1" i="1" dirty="0">
                <a:latin typeface="+mn-lt"/>
              </a:rPr>
              <a:t>Образовательная область «Художественно-эстетическое развитие» </a:t>
            </a:r>
            <a:r>
              <a:rPr lang="ru-RU" sz="2000" dirty="0">
                <a:latin typeface="+mn-lt"/>
              </a:rPr>
              <a:t>направлена на ознакомление с произведениями </a:t>
            </a:r>
            <a:r>
              <a:rPr lang="ru-RU" sz="2000" dirty="0" smtClean="0">
                <a:latin typeface="+mn-lt"/>
              </a:rPr>
              <a:t>детской </a:t>
            </a:r>
            <a:r>
              <a:rPr lang="ru-RU" sz="2000" dirty="0">
                <a:latin typeface="+mn-lt"/>
              </a:rPr>
              <a:t>литературы и фольклора; ознакомление с </a:t>
            </a:r>
            <a:r>
              <a:rPr lang="ru-RU" sz="2000" dirty="0" smtClean="0">
                <a:latin typeface="+mn-lt"/>
              </a:rPr>
              <a:t>орнаментом </a:t>
            </a:r>
            <a:r>
              <a:rPr lang="ru-RU" sz="2000" dirty="0">
                <a:latin typeface="+mn-lt"/>
              </a:rPr>
              <a:t>и декоративно-прикладным искусством, изобразительным искусством, выраженным в произведениях живописи, скульптуры, книжной графики, архитектуры; с художниками и </a:t>
            </a:r>
            <a:r>
              <a:rPr lang="ru-RU" sz="2000" dirty="0" smtClean="0">
                <a:latin typeface="+mn-lt"/>
              </a:rPr>
              <a:t>скульпторами; </a:t>
            </a:r>
            <a:r>
              <a:rPr lang="ru-RU" sz="2000" dirty="0">
                <a:latin typeface="+mn-lt"/>
              </a:rPr>
              <a:t>с </a:t>
            </a:r>
            <a:r>
              <a:rPr lang="ru-RU" sz="2000" dirty="0" smtClean="0">
                <a:latin typeface="+mn-lt"/>
              </a:rPr>
              <a:t>музыкальными </a:t>
            </a:r>
            <a:r>
              <a:rPr lang="ru-RU" sz="2000" dirty="0">
                <a:latin typeface="+mn-lt"/>
              </a:rPr>
              <a:t>инструментами, музыкальным фольклором и музыкальными произведениями </a:t>
            </a:r>
            <a:r>
              <a:rPr lang="ru-RU" sz="2000" dirty="0" smtClean="0">
                <a:latin typeface="+mn-lt"/>
              </a:rPr>
              <a:t>композиторов.</a:t>
            </a:r>
            <a:endParaRPr lang="ru-RU" sz="2000" dirty="0">
              <a:latin typeface="+mn-lt"/>
            </a:endParaRPr>
          </a:p>
        </p:txBody>
      </p:sp>
      <p:sp>
        <p:nvSpPr>
          <p:cNvPr id="5" name="TextBox 4"/>
          <p:cNvSpPr txBox="1"/>
          <p:nvPr/>
        </p:nvSpPr>
        <p:spPr>
          <a:xfrm>
            <a:off x="4680272" y="539477"/>
            <a:ext cx="5256584" cy="707886"/>
          </a:xfrm>
          <a:prstGeom prst="rect">
            <a:avLst/>
          </a:prstGeom>
          <a:noFill/>
        </p:spPr>
        <p:txBody>
          <a:bodyPr wrap="square" rtlCol="0">
            <a:spAutoFit/>
          </a:bodyPr>
          <a:lstStyle/>
          <a:p>
            <a:pPr algn="r"/>
            <a:r>
              <a:rPr lang="ru-RU" sz="2000" b="1" dirty="0" smtClean="0">
                <a:solidFill>
                  <a:srgbClr val="C00000"/>
                </a:solidFill>
                <a:latin typeface="+mn-lt"/>
              </a:rPr>
              <a:t>Образовательные организации дошкольного образования</a:t>
            </a:r>
            <a:endParaRPr lang="ru-RU" sz="2000" b="1" dirty="0">
              <a:solidFill>
                <a:srgbClr val="C00000"/>
              </a:solidFill>
              <a:latin typeface="+mn-lt"/>
            </a:endParaRPr>
          </a:p>
        </p:txBody>
      </p:sp>
      <p:sp>
        <p:nvSpPr>
          <p:cNvPr id="6" name="Прямоугольник 5"/>
          <p:cNvSpPr/>
          <p:nvPr/>
        </p:nvSpPr>
        <p:spPr>
          <a:xfrm>
            <a:off x="575816" y="6736526"/>
            <a:ext cx="9504809" cy="646331"/>
          </a:xfrm>
          <a:prstGeom prst="rect">
            <a:avLst/>
          </a:prstGeom>
        </p:spPr>
        <p:txBody>
          <a:bodyPr wrap="square">
            <a:spAutoFit/>
          </a:bodyPr>
          <a:lstStyle/>
          <a:p>
            <a:r>
              <a:rPr lang="ru-RU" b="1" i="1" dirty="0">
                <a:solidFill>
                  <a:srgbClr val="C00000"/>
                </a:solidFill>
                <a:latin typeface="+mn-lt"/>
              </a:rPr>
              <a:t>Обеспечение преемственности развития этнокультурного образования в системе дошкольного и начального образования. 	</a:t>
            </a:r>
          </a:p>
        </p:txBody>
      </p:sp>
    </p:spTree>
    <p:extLst>
      <p:ext uri="{BB962C8B-B14F-4D97-AF65-F5344CB8AC3E}">
        <p14:creationId xmlns:p14="http://schemas.microsoft.com/office/powerpoint/2010/main" val="34213931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36256" y="272954"/>
            <a:ext cx="5328592" cy="400110"/>
          </a:xfrm>
          <a:prstGeom prst="rect">
            <a:avLst/>
          </a:prstGeom>
          <a:noFill/>
        </p:spPr>
        <p:txBody>
          <a:bodyPr wrap="square" rtlCol="0">
            <a:spAutoFit/>
          </a:bodyPr>
          <a:lstStyle/>
          <a:p>
            <a:pPr algn="r"/>
            <a:r>
              <a:rPr lang="ru-RU" sz="2000" b="1" dirty="0" smtClean="0">
                <a:solidFill>
                  <a:srgbClr val="C00000"/>
                </a:solidFill>
                <a:latin typeface="+mn-lt"/>
              </a:rPr>
              <a:t>Модели этнокультурного образования</a:t>
            </a:r>
            <a:endParaRPr lang="ru-RU" sz="2000" b="1" dirty="0">
              <a:solidFill>
                <a:srgbClr val="C00000"/>
              </a:solidFill>
              <a:latin typeface="+mn-lt"/>
            </a:endParaRPr>
          </a:p>
        </p:txBody>
      </p:sp>
      <p:sp>
        <p:nvSpPr>
          <p:cNvPr id="5" name="Прямоугольник 4"/>
          <p:cNvSpPr/>
          <p:nvPr/>
        </p:nvSpPr>
        <p:spPr>
          <a:xfrm>
            <a:off x="72007" y="827509"/>
            <a:ext cx="9792841" cy="5755422"/>
          </a:xfrm>
          <a:prstGeom prst="rect">
            <a:avLst/>
          </a:prstGeom>
        </p:spPr>
        <p:txBody>
          <a:bodyPr wrap="square">
            <a:spAutoFit/>
          </a:bodyPr>
          <a:lstStyle/>
          <a:p>
            <a:pPr marL="342900" indent="-342900">
              <a:buAutoNum type="arabicPeriod"/>
            </a:pPr>
            <a:r>
              <a:rPr lang="ru-RU" sz="2000" b="1" dirty="0" smtClean="0">
                <a:solidFill>
                  <a:srgbClr val="C00000"/>
                </a:solidFill>
                <a:latin typeface="+mn-lt"/>
              </a:rPr>
              <a:t>Татарский язык </a:t>
            </a:r>
            <a:r>
              <a:rPr lang="ru-RU" sz="2000" b="1" dirty="0">
                <a:solidFill>
                  <a:srgbClr val="C00000"/>
                </a:solidFill>
                <a:latin typeface="+mn-lt"/>
              </a:rPr>
              <a:t>язык, культура, </a:t>
            </a:r>
            <a:r>
              <a:rPr lang="ru-RU" sz="2000" b="1" dirty="0" smtClean="0">
                <a:solidFill>
                  <a:srgbClr val="C00000"/>
                </a:solidFill>
                <a:latin typeface="+mn-lt"/>
              </a:rPr>
              <a:t>история народа</a:t>
            </a:r>
            <a:r>
              <a:rPr lang="ru-RU" sz="2000" b="1" dirty="0">
                <a:solidFill>
                  <a:srgbClr val="C00000"/>
                </a:solidFill>
                <a:latin typeface="+mn-lt"/>
              </a:rPr>
              <a:t>, география </a:t>
            </a:r>
            <a:r>
              <a:rPr lang="ru-RU" sz="2000" b="1" dirty="0" smtClean="0">
                <a:solidFill>
                  <a:srgbClr val="C00000"/>
                </a:solidFill>
                <a:latin typeface="+mn-lt"/>
              </a:rPr>
              <a:t>региона </a:t>
            </a:r>
            <a:r>
              <a:rPr lang="ru-RU" sz="2000" b="1" dirty="0">
                <a:solidFill>
                  <a:srgbClr val="C00000"/>
                </a:solidFill>
                <a:latin typeface="+mn-lt"/>
              </a:rPr>
              <a:t>изучаются на </a:t>
            </a:r>
            <a:r>
              <a:rPr lang="ru-RU" sz="2000" b="1" dirty="0" smtClean="0">
                <a:solidFill>
                  <a:srgbClr val="C00000"/>
                </a:solidFill>
                <a:latin typeface="+mn-lt"/>
              </a:rPr>
              <a:t>специально выделенных </a:t>
            </a:r>
            <a:r>
              <a:rPr lang="ru-RU" sz="2000" b="1" dirty="0">
                <a:solidFill>
                  <a:srgbClr val="C00000"/>
                </a:solidFill>
                <a:latin typeface="+mn-lt"/>
              </a:rPr>
              <a:t>учебных предметах</a:t>
            </a:r>
            <a:r>
              <a:rPr lang="ru-RU" sz="2000" b="1" dirty="0" smtClean="0">
                <a:solidFill>
                  <a:srgbClr val="C00000"/>
                </a:solidFill>
                <a:latin typeface="+mn-lt"/>
              </a:rPr>
              <a:t>.</a:t>
            </a:r>
          </a:p>
          <a:p>
            <a:r>
              <a:rPr lang="ru-RU" sz="2000" dirty="0" smtClean="0">
                <a:latin typeface="+mn-lt"/>
              </a:rPr>
              <a:t>	</a:t>
            </a:r>
            <a:r>
              <a:rPr lang="ru-RU" b="1" i="1" dirty="0" smtClean="0"/>
              <a:t>Этнокультурное </a:t>
            </a:r>
            <a:r>
              <a:rPr lang="ru-RU" b="1" i="1" dirty="0"/>
              <a:t>образование включает в себя не только филологическое образование (изучение татарского языка (как родного и неродного и литературы) всеми обучающимися, но и изучение этнокультурных и региональных особенностей области в рамках освоения других учебных предметов и предметных областей общего образования. </a:t>
            </a:r>
          </a:p>
          <a:p>
            <a:endParaRPr lang="ru-RU" sz="2000" dirty="0">
              <a:latin typeface="+mn-lt"/>
            </a:endParaRPr>
          </a:p>
          <a:p>
            <a:pPr marL="342900" indent="-342900">
              <a:buAutoNum type="arabicPeriod" startAt="2"/>
            </a:pPr>
            <a:r>
              <a:rPr lang="ru-RU" sz="2000" b="1" dirty="0" smtClean="0">
                <a:solidFill>
                  <a:srgbClr val="C00000"/>
                </a:solidFill>
                <a:latin typeface="+mn-lt"/>
              </a:rPr>
              <a:t>Введение </a:t>
            </a:r>
            <a:r>
              <a:rPr lang="ru-RU" sz="2000" b="1" dirty="0">
                <a:solidFill>
                  <a:srgbClr val="C00000"/>
                </a:solidFill>
                <a:latin typeface="+mn-lt"/>
              </a:rPr>
              <a:t>дидактических единиц, </a:t>
            </a:r>
            <a:r>
              <a:rPr lang="ru-RU" sz="2000" b="1" dirty="0" smtClean="0">
                <a:solidFill>
                  <a:srgbClr val="C00000"/>
                </a:solidFill>
                <a:latin typeface="+mn-lt"/>
              </a:rPr>
              <a:t>отражающих </a:t>
            </a:r>
            <a:r>
              <a:rPr lang="ru-RU" sz="2000" b="1" dirty="0">
                <a:solidFill>
                  <a:srgbClr val="C00000"/>
                </a:solidFill>
                <a:latin typeface="+mn-lt"/>
              </a:rPr>
              <a:t>своеобразие этнической культуры </a:t>
            </a:r>
            <a:r>
              <a:rPr lang="ru-RU" sz="2000" b="1" dirty="0" smtClean="0">
                <a:solidFill>
                  <a:srgbClr val="C00000"/>
                </a:solidFill>
                <a:latin typeface="+mn-lt"/>
              </a:rPr>
              <a:t>татарского народа </a:t>
            </a:r>
            <a:r>
              <a:rPr lang="ru-RU" sz="2000" b="1" dirty="0">
                <a:solidFill>
                  <a:srgbClr val="C00000"/>
                </a:solidFill>
                <a:latin typeface="+mn-lt"/>
              </a:rPr>
              <a:t>в диалоге с русской и иными </a:t>
            </a:r>
            <a:r>
              <a:rPr lang="ru-RU" sz="2000" b="1" dirty="0" smtClean="0">
                <a:solidFill>
                  <a:srgbClr val="C00000"/>
                </a:solidFill>
                <a:latin typeface="+mn-lt"/>
              </a:rPr>
              <a:t>культурами, в </a:t>
            </a:r>
            <a:r>
              <a:rPr lang="ru-RU" sz="2000" b="1" dirty="0">
                <a:solidFill>
                  <a:srgbClr val="C00000"/>
                </a:solidFill>
                <a:latin typeface="+mn-lt"/>
              </a:rPr>
              <a:t>содержание учебных </a:t>
            </a:r>
            <a:r>
              <a:rPr lang="ru-RU" sz="2000" b="1" dirty="0" smtClean="0">
                <a:solidFill>
                  <a:srgbClr val="C00000"/>
                </a:solidFill>
                <a:latin typeface="+mn-lt"/>
              </a:rPr>
              <a:t>предметов </a:t>
            </a:r>
            <a:r>
              <a:rPr lang="ru-RU" sz="2000" b="1" dirty="0">
                <a:solidFill>
                  <a:srgbClr val="C00000"/>
                </a:solidFill>
                <a:latin typeface="+mn-lt"/>
              </a:rPr>
              <a:t>и курсов. </a:t>
            </a:r>
          </a:p>
          <a:p>
            <a:pPr marL="342900" indent="-342900">
              <a:buAutoNum type="arabicPeriod" startAt="2"/>
            </a:pPr>
            <a:r>
              <a:rPr lang="ru-RU" sz="2000" b="1" dirty="0" smtClean="0">
                <a:solidFill>
                  <a:srgbClr val="C00000"/>
                </a:solidFill>
                <a:latin typeface="+mn-lt"/>
              </a:rPr>
              <a:t>Включение </a:t>
            </a:r>
            <a:r>
              <a:rPr lang="ru-RU" sz="2000" b="1" dirty="0">
                <a:solidFill>
                  <a:srgbClr val="C00000"/>
                </a:solidFill>
                <a:latin typeface="+mn-lt"/>
              </a:rPr>
              <a:t>в учебные предметы специальных тем (модулей), отражающих своеобразие этнической культуры татарского народа в диалоге с русской и иными культурами. 	</a:t>
            </a:r>
          </a:p>
          <a:p>
            <a:r>
              <a:rPr lang="ru-RU" sz="2000" b="1" dirty="0">
                <a:solidFill>
                  <a:srgbClr val="C00000"/>
                </a:solidFill>
                <a:latin typeface="+mn-lt"/>
              </a:rPr>
              <a:t>4. Интегративные курсы, в которых этнокультурные аспекты изучаются </a:t>
            </a:r>
          </a:p>
          <a:p>
            <a:r>
              <a:rPr lang="ru-RU" sz="2000" b="1" dirty="0">
                <a:solidFill>
                  <a:srgbClr val="C00000"/>
                </a:solidFill>
                <a:latin typeface="+mn-lt"/>
              </a:rPr>
              <a:t>в единстве и взаимосвязи.</a:t>
            </a:r>
          </a:p>
          <a:p>
            <a:r>
              <a:rPr lang="ru-RU" sz="2000" dirty="0" smtClean="0">
                <a:latin typeface="+mn-lt"/>
              </a:rPr>
              <a:t>	</a:t>
            </a:r>
            <a:r>
              <a:rPr lang="ru-RU" b="1" i="1" dirty="0" smtClean="0">
                <a:latin typeface="+mn-lt"/>
              </a:rPr>
              <a:t>Интеграция </a:t>
            </a:r>
            <a:r>
              <a:rPr lang="ru-RU" b="1" i="1" dirty="0">
                <a:latin typeface="+mn-lt"/>
              </a:rPr>
              <a:t>этнокультурного материала в содержание большинства учебных предметов, курсов школьной программы </a:t>
            </a:r>
            <a:r>
              <a:rPr lang="ru-RU" b="1" i="1" dirty="0" smtClean="0">
                <a:latin typeface="+mn-lt"/>
              </a:rPr>
              <a:t>.</a:t>
            </a:r>
          </a:p>
          <a:p>
            <a:r>
              <a:rPr lang="ru-RU" i="1" dirty="0" smtClean="0">
                <a:latin typeface="+mn-lt"/>
              </a:rPr>
              <a:t>	</a:t>
            </a:r>
            <a:endParaRPr lang="ru-RU" i="1" dirty="0">
              <a:latin typeface="+mn-lt"/>
            </a:endParaRPr>
          </a:p>
        </p:txBody>
      </p:sp>
    </p:spTree>
    <p:extLst>
      <p:ext uri="{BB962C8B-B14F-4D97-AF65-F5344CB8AC3E}">
        <p14:creationId xmlns:p14="http://schemas.microsoft.com/office/powerpoint/2010/main" val="1259570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36256" y="272954"/>
            <a:ext cx="5328592" cy="400110"/>
          </a:xfrm>
          <a:prstGeom prst="rect">
            <a:avLst/>
          </a:prstGeom>
          <a:noFill/>
        </p:spPr>
        <p:txBody>
          <a:bodyPr wrap="square" rtlCol="0">
            <a:spAutoFit/>
          </a:bodyPr>
          <a:lstStyle/>
          <a:p>
            <a:pPr algn="r"/>
            <a:r>
              <a:rPr lang="ru-RU" sz="2000" b="1" dirty="0" smtClean="0">
                <a:solidFill>
                  <a:srgbClr val="C00000"/>
                </a:solidFill>
                <a:latin typeface="+mn-lt"/>
              </a:rPr>
              <a:t>Модели этнокультурного образования</a:t>
            </a:r>
            <a:endParaRPr lang="ru-RU" sz="2000" b="1" dirty="0">
              <a:solidFill>
                <a:srgbClr val="C00000"/>
              </a:solidFill>
              <a:latin typeface="+mn-lt"/>
            </a:endParaRPr>
          </a:p>
        </p:txBody>
      </p:sp>
      <p:sp>
        <p:nvSpPr>
          <p:cNvPr id="5" name="Прямоугольник 4"/>
          <p:cNvSpPr/>
          <p:nvPr/>
        </p:nvSpPr>
        <p:spPr>
          <a:xfrm>
            <a:off x="72007" y="673064"/>
            <a:ext cx="9792841" cy="7017306"/>
          </a:xfrm>
          <a:prstGeom prst="rect">
            <a:avLst/>
          </a:prstGeom>
        </p:spPr>
        <p:txBody>
          <a:bodyPr wrap="square">
            <a:spAutoFit/>
          </a:bodyPr>
          <a:lstStyle/>
          <a:p>
            <a:r>
              <a:rPr lang="ru-RU" i="1" dirty="0" smtClean="0">
                <a:latin typeface="+mn-lt"/>
              </a:rPr>
              <a:t>	Интеграция этнокультурного содержания в курс русского языка и литературы, иностранного языка на принципе диалога культур способствует позитивной этнической идентификации, развитию рефлексии, ценностному самоопределению. Через типологию сюжетов, персонажей, идей можно составить иерархию смыслов, проследить разнообразное преломление “вечных” человеческих проблем, показать связь времен и людей. </a:t>
            </a:r>
            <a:endParaRPr lang="ru-RU" b="1" i="1" dirty="0" smtClean="0">
              <a:latin typeface="+mn-lt"/>
            </a:endParaRPr>
          </a:p>
          <a:p>
            <a:r>
              <a:rPr lang="ru-RU" i="1" dirty="0" smtClean="0">
                <a:latin typeface="+mn-lt"/>
              </a:rPr>
              <a:t>	Изучение этнокультурного содержания в изобразительном и музыкальном искусстве дает возможность воспитания чувства стиля, учит находить национальное и интернациональное в индивидуальном творчестве, анализировать роль нетрадиционных, национальных техник в развитии и обогащении искусства. </a:t>
            </a:r>
          </a:p>
          <a:p>
            <a:r>
              <a:rPr lang="ru-RU" i="1" dirty="0" smtClean="0">
                <a:latin typeface="+mn-lt"/>
              </a:rPr>
              <a:t>	В </a:t>
            </a:r>
            <a:r>
              <a:rPr lang="ru-RU" i="1" dirty="0">
                <a:latin typeface="+mn-lt"/>
              </a:rPr>
              <a:t>программе учебного предмета «физическая культура» предусмотрены определённые знания об истории физической культуры разных народов, связь спорта с природными и географическими особенностями, традициями и обычаями народа</a:t>
            </a:r>
            <a:r>
              <a:rPr lang="ru-RU" i="1" dirty="0" smtClean="0">
                <a:latin typeface="+mn-lt"/>
              </a:rPr>
              <a:t>.</a:t>
            </a:r>
          </a:p>
          <a:p>
            <a:endParaRPr lang="ru-RU" i="1" dirty="0" smtClean="0">
              <a:latin typeface="+mn-lt"/>
            </a:endParaRPr>
          </a:p>
          <a:p>
            <a:r>
              <a:rPr lang="ru-RU" b="1" dirty="0">
                <a:solidFill>
                  <a:srgbClr val="C00000"/>
                </a:solidFill>
                <a:latin typeface="+mn-lt"/>
              </a:rPr>
              <a:t>5. Модель организации внеурочной деятельности учащихся на этнокультурной основе</a:t>
            </a:r>
            <a:r>
              <a:rPr lang="ru-RU" b="1" dirty="0" smtClean="0">
                <a:solidFill>
                  <a:srgbClr val="C00000"/>
                </a:solidFill>
                <a:latin typeface="+mn-lt"/>
              </a:rPr>
              <a:t>.</a:t>
            </a:r>
          </a:p>
          <a:p>
            <a:r>
              <a:rPr lang="ru-RU" i="1" dirty="0" smtClean="0">
                <a:latin typeface="+mn-lt"/>
              </a:rPr>
              <a:t>	ФГОС </a:t>
            </a:r>
            <a:r>
              <a:rPr lang="ru-RU" i="1" dirty="0">
                <a:latin typeface="+mn-lt"/>
              </a:rPr>
              <a:t>общего </a:t>
            </a:r>
            <a:r>
              <a:rPr lang="ru-RU" i="1" dirty="0" smtClean="0">
                <a:latin typeface="+mn-lt"/>
              </a:rPr>
              <a:t>образования:  </a:t>
            </a:r>
            <a:r>
              <a:rPr lang="ru-RU" i="1" dirty="0">
                <a:latin typeface="+mn-lt"/>
              </a:rPr>
              <a:t>внеурочная деятельность организуется по направлениям развития личности (спортивно-оздоровительное, духовно-нравственное, социальное, </a:t>
            </a:r>
            <a:r>
              <a:rPr lang="ru-RU" i="1" dirty="0" err="1">
                <a:latin typeface="+mn-lt"/>
              </a:rPr>
              <a:t>общеинтеллектуальное</a:t>
            </a:r>
            <a:r>
              <a:rPr lang="ru-RU" i="1" dirty="0">
                <a:latin typeface="+mn-lt"/>
              </a:rPr>
              <a:t>, общекультурное) в таких формах как художественные, культурологические, филологические, хоровые студии, сетевые сообщества, школьные спортивные клубы и секции, конференции, олимпиады, военно-патриотические объединения, экскурсии, соревнования, поисковые и научные исследования, общественно полезные практики и другие формы на добровольной основе в соответствии с выбором участников образовательных отношений</a:t>
            </a:r>
            <a:r>
              <a:rPr lang="ru-RU" dirty="0"/>
              <a:t>.</a:t>
            </a:r>
            <a:endParaRPr lang="ru-RU" i="1" dirty="0">
              <a:latin typeface="+mn-lt"/>
            </a:endParaRPr>
          </a:p>
        </p:txBody>
      </p:sp>
    </p:spTree>
    <p:extLst>
      <p:ext uri="{BB962C8B-B14F-4D97-AF65-F5344CB8AC3E}">
        <p14:creationId xmlns:p14="http://schemas.microsoft.com/office/powerpoint/2010/main" val="3382045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Полилиния 1"/>
          <p:cNvSpPr>
            <a:spLocks noChangeArrowheads="1"/>
          </p:cNvSpPr>
          <p:nvPr/>
        </p:nvSpPr>
        <p:spPr bwMode="auto">
          <a:xfrm>
            <a:off x="1079501" y="360363"/>
            <a:ext cx="8640763" cy="56340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4400" i="1">
                <a:solidFill>
                  <a:srgbClr val="000000"/>
                </a:solidFill>
                <a:latin typeface="Times New Roman" pitchFamily="18" charset="0"/>
                <a:cs typeface="Lucida Sans Unicode" pitchFamily="34" charset="0"/>
              </a:rPr>
              <a:t> </a:t>
            </a: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a:solidFill>
                  <a:srgbClr val="000000"/>
                </a:solidFill>
                <a:latin typeface="Times New Roman" pitchFamily="18" charset="0"/>
                <a:cs typeface="Lucida Sans Unicode" pitchFamily="34" charset="0"/>
              </a:rPr>
              <a:t> </a:t>
            </a:r>
          </a:p>
        </p:txBody>
      </p:sp>
      <p:sp>
        <p:nvSpPr>
          <p:cNvPr id="7173" name="Прямоугольник 4"/>
          <p:cNvSpPr>
            <a:spLocks noChangeArrowheads="1"/>
          </p:cNvSpPr>
          <p:nvPr/>
        </p:nvSpPr>
        <p:spPr bwMode="auto">
          <a:xfrm>
            <a:off x="322264" y="250826"/>
            <a:ext cx="9432925" cy="6180145"/>
          </a:xfrm>
          <a:prstGeom prst="rect">
            <a:avLst/>
          </a:prstGeom>
          <a:solidFill>
            <a:schemeClr val="bg1"/>
          </a:solidFill>
          <a:ln>
            <a:noFill/>
          </a:ln>
          <a:extLst/>
        </p:spPr>
        <p:txBody>
          <a:bodyPr lIns="91430" tIns="45716" rIns="91430" bIns="45716">
            <a:spAutoFit/>
          </a:bodyPr>
          <a:lstStyle/>
          <a:p>
            <a:pPr algn="ctr">
              <a:lnSpc>
                <a:spcPct val="115000"/>
              </a:lnSpc>
            </a:pPr>
            <a:endParaRPr lang="ru-RU" sz="2400" b="1" dirty="0">
              <a:solidFill>
                <a:srgbClr val="C00000"/>
              </a:solidFill>
              <a:latin typeface="Times New Roman" pitchFamily="18" charset="0"/>
              <a:cs typeface="Calibri" pitchFamily="34" charset="0"/>
            </a:endParaRPr>
          </a:p>
          <a:p>
            <a:pPr algn="ctr">
              <a:lnSpc>
                <a:spcPct val="115000"/>
              </a:lnSpc>
            </a:pPr>
            <a:r>
              <a:rPr lang="ru-RU" sz="2800" b="1" dirty="0">
                <a:solidFill>
                  <a:srgbClr val="C00000"/>
                </a:solidFill>
                <a:latin typeface="Times New Roman" pitchFamily="18" charset="0"/>
                <a:cs typeface="Calibri" pitchFamily="34" charset="0"/>
              </a:rPr>
              <a:t>Программа развития и ООП:</a:t>
            </a:r>
            <a:endParaRPr lang="ru-RU" sz="2800" dirty="0">
              <a:solidFill>
                <a:srgbClr val="C00000"/>
              </a:solidFill>
              <a:latin typeface="Times New Roman" pitchFamily="18" charset="0"/>
              <a:cs typeface="Calibri" pitchFamily="34" charset="0"/>
            </a:endParaRPr>
          </a:p>
          <a:p>
            <a:pPr algn="ctr">
              <a:lnSpc>
                <a:spcPct val="115000"/>
              </a:lnSpc>
            </a:pPr>
            <a:r>
              <a:rPr lang="ru-RU" sz="2800" b="1" dirty="0">
                <a:solidFill>
                  <a:srgbClr val="C00000"/>
                </a:solidFill>
                <a:latin typeface="Times New Roman" pitchFamily="18" charset="0"/>
                <a:cs typeface="Calibri" pitchFamily="34" charset="0"/>
              </a:rPr>
              <a:t>анализ федеральных документов</a:t>
            </a:r>
            <a:endParaRPr lang="ru-RU" sz="2800" b="1" dirty="0">
              <a:solidFill>
                <a:srgbClr val="7030A0"/>
              </a:solidFill>
              <a:latin typeface="Times New Roman" pitchFamily="18" charset="0"/>
              <a:cs typeface="Calibri" pitchFamily="34" charset="0"/>
            </a:endParaRPr>
          </a:p>
          <a:p>
            <a:pPr algn="ctr">
              <a:lnSpc>
                <a:spcPct val="115000"/>
              </a:lnSpc>
            </a:pPr>
            <a:endParaRPr lang="ru-RU" sz="2400" b="1" dirty="0">
              <a:solidFill>
                <a:srgbClr val="7030A0"/>
              </a:solidFill>
              <a:latin typeface="Times New Roman" pitchFamily="18" charset="0"/>
              <a:cs typeface="Calibri" pitchFamily="34" charset="0"/>
            </a:endParaRPr>
          </a:p>
          <a:p>
            <a:pPr algn="ctr">
              <a:lnSpc>
                <a:spcPct val="115000"/>
              </a:lnSpc>
            </a:pPr>
            <a:endParaRPr lang="ru-RU" sz="2400" b="1" dirty="0">
              <a:solidFill>
                <a:srgbClr val="7030A0"/>
              </a:solidFill>
              <a:latin typeface="Times New Roman" pitchFamily="18" charset="0"/>
              <a:cs typeface="Calibri" pitchFamily="34" charset="0"/>
            </a:endParaRPr>
          </a:p>
          <a:p>
            <a:pPr algn="ctr">
              <a:lnSpc>
                <a:spcPct val="115000"/>
              </a:lnSpc>
            </a:pPr>
            <a:r>
              <a:rPr lang="ru-RU" sz="2400" b="1" dirty="0">
                <a:solidFill>
                  <a:srgbClr val="7030A0"/>
                </a:solidFill>
                <a:latin typeface="Times New Roman" pitchFamily="18" charset="0"/>
                <a:cs typeface="Calibri" pitchFamily="34" charset="0"/>
              </a:rPr>
              <a:t>Определения:</a:t>
            </a:r>
          </a:p>
          <a:p>
            <a:pPr algn="just">
              <a:lnSpc>
                <a:spcPct val="115000"/>
              </a:lnSpc>
              <a:buFont typeface="Arial" pitchFamily="34" charset="0"/>
              <a:buChar char="•"/>
            </a:pPr>
            <a:r>
              <a:rPr lang="ru-RU" sz="2400" b="1" dirty="0">
                <a:solidFill>
                  <a:schemeClr val="accent6">
                    <a:lumMod val="50000"/>
                  </a:schemeClr>
                </a:solidFill>
                <a:latin typeface="Times New Roman" pitchFamily="18" charset="0"/>
                <a:cs typeface="Calibri" pitchFamily="34" charset="0"/>
              </a:rPr>
              <a:t>Образовательная программа </a:t>
            </a:r>
            <a:r>
              <a:rPr lang="ru-RU" sz="2400" b="1" dirty="0">
                <a:solidFill>
                  <a:srgbClr val="0070C0"/>
                </a:solidFill>
                <a:latin typeface="Times New Roman" pitchFamily="18" charset="0"/>
                <a:cs typeface="Calibri" pitchFamily="34" charset="0"/>
              </a:rPr>
              <a:t>- </a:t>
            </a:r>
            <a:r>
              <a:rPr lang="ru-RU" sz="2400" b="1" dirty="0">
                <a:latin typeface="Times New Roman" pitchFamily="18" charset="0"/>
                <a:cs typeface="Calibri" pitchFamily="34" charset="0"/>
              </a:rPr>
              <a:t>комплекс основных характеристик образования и организационно-педагогических условий.</a:t>
            </a:r>
          </a:p>
          <a:p>
            <a:pPr algn="just">
              <a:lnSpc>
                <a:spcPct val="115000"/>
              </a:lnSpc>
              <a:buFont typeface="Arial" pitchFamily="34" charset="0"/>
              <a:buChar char="•"/>
            </a:pPr>
            <a:endParaRPr lang="ru-RU" sz="2400" dirty="0">
              <a:solidFill>
                <a:srgbClr val="0070C0"/>
              </a:solidFill>
              <a:latin typeface="Times New Roman" pitchFamily="18" charset="0"/>
              <a:cs typeface="Calibri" pitchFamily="34" charset="0"/>
            </a:endParaRPr>
          </a:p>
          <a:p>
            <a:pPr algn="just">
              <a:lnSpc>
                <a:spcPct val="115000"/>
              </a:lnSpc>
              <a:buFont typeface="Arial" pitchFamily="34" charset="0"/>
              <a:buChar char="•"/>
            </a:pPr>
            <a:r>
              <a:rPr lang="ru-RU" sz="2400" b="1" dirty="0">
                <a:solidFill>
                  <a:schemeClr val="accent6">
                    <a:lumMod val="50000"/>
                  </a:schemeClr>
                </a:solidFill>
                <a:latin typeface="Times New Roman" pitchFamily="18" charset="0"/>
                <a:cs typeface="Calibri" pitchFamily="34" charset="0"/>
              </a:rPr>
              <a:t>Примерная основная образовательная программа </a:t>
            </a:r>
            <a:r>
              <a:rPr lang="ru-RU" sz="2400" b="1" dirty="0">
                <a:latin typeface="Times New Roman" pitchFamily="18" charset="0"/>
                <a:cs typeface="Calibri" pitchFamily="34" charset="0"/>
              </a:rPr>
              <a:t>- учебно-методическая документация, определяющая рекомендуемый объем и содержание образования.</a:t>
            </a:r>
          </a:p>
          <a:p>
            <a:pPr algn="just">
              <a:lnSpc>
                <a:spcPct val="115000"/>
              </a:lnSpc>
              <a:buFont typeface="Arial" pitchFamily="34" charset="0"/>
              <a:buChar char="•"/>
            </a:pPr>
            <a:endParaRPr lang="ru-RU" sz="2400" b="1" dirty="0">
              <a:solidFill>
                <a:srgbClr val="0070C0"/>
              </a:solidFill>
              <a:latin typeface="Times New Roman" pitchFamily="18" charset="0"/>
              <a:cs typeface="Calibri" pitchFamily="34" charset="0"/>
            </a:endParaRPr>
          </a:p>
          <a:p>
            <a:pPr algn="just">
              <a:lnSpc>
                <a:spcPct val="115000"/>
              </a:lnSpc>
            </a:pPr>
            <a:endParaRPr lang="ru-RU" sz="2400" dirty="0">
              <a:solidFill>
                <a:srgbClr val="0070C0"/>
              </a:solidFill>
              <a:latin typeface="Times New Roman" pitchFamily="18" charset="0"/>
              <a:cs typeface="Calibri"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36256" y="272954"/>
            <a:ext cx="5328592" cy="400110"/>
          </a:xfrm>
          <a:prstGeom prst="rect">
            <a:avLst/>
          </a:prstGeom>
          <a:noFill/>
        </p:spPr>
        <p:txBody>
          <a:bodyPr wrap="square" rtlCol="0">
            <a:spAutoFit/>
          </a:bodyPr>
          <a:lstStyle/>
          <a:p>
            <a:pPr algn="r"/>
            <a:r>
              <a:rPr lang="ru-RU" sz="2000" b="1" dirty="0" smtClean="0">
                <a:solidFill>
                  <a:srgbClr val="C00000"/>
                </a:solidFill>
                <a:latin typeface="+mn-lt"/>
              </a:rPr>
              <a:t>Модели этнокультурного образования</a:t>
            </a:r>
            <a:endParaRPr lang="ru-RU" sz="2000" b="1" dirty="0">
              <a:solidFill>
                <a:srgbClr val="C00000"/>
              </a:solidFill>
              <a:latin typeface="+mn-lt"/>
            </a:endParaRPr>
          </a:p>
        </p:txBody>
      </p:sp>
      <p:sp>
        <p:nvSpPr>
          <p:cNvPr id="2" name="Прямоугольник 1"/>
          <p:cNvSpPr/>
          <p:nvPr/>
        </p:nvSpPr>
        <p:spPr>
          <a:xfrm>
            <a:off x="431800" y="1259557"/>
            <a:ext cx="9073008" cy="4093428"/>
          </a:xfrm>
          <a:prstGeom prst="rect">
            <a:avLst/>
          </a:prstGeom>
        </p:spPr>
        <p:txBody>
          <a:bodyPr wrap="square">
            <a:spAutoFit/>
          </a:bodyPr>
          <a:lstStyle/>
          <a:p>
            <a:r>
              <a:rPr lang="ru-RU" dirty="0" smtClean="0"/>
              <a:t>	</a:t>
            </a:r>
            <a:r>
              <a:rPr lang="ru-RU" sz="2000" i="1" dirty="0" smtClean="0">
                <a:latin typeface="+mn-lt"/>
              </a:rPr>
              <a:t>Реализация </a:t>
            </a:r>
            <a:r>
              <a:rPr lang="ru-RU" sz="2000" i="1" dirty="0">
                <a:latin typeface="+mn-lt"/>
              </a:rPr>
              <a:t>целей и задач внеурочной деятельности осуществляется средствами программ развития универсальных учебных действий и воспитательных программ («Духовно-нравственного развития и воспитания обучающихся при получении начального общего образования» и «Воспитания и социализации обучающихся при получении основного общего образования»).</a:t>
            </a:r>
            <a:endParaRPr lang="ru-RU" sz="2000" i="1" dirty="0" smtClean="0">
              <a:latin typeface="+mn-lt"/>
            </a:endParaRPr>
          </a:p>
          <a:p>
            <a:r>
              <a:rPr lang="ru-RU" sz="2000" i="1" dirty="0" smtClean="0">
                <a:latin typeface="+mn-lt"/>
              </a:rPr>
              <a:t>	При </a:t>
            </a:r>
            <a:r>
              <a:rPr lang="ru-RU" sz="2000" i="1" dirty="0">
                <a:latin typeface="+mn-lt"/>
              </a:rPr>
              <a:t>разработке рабочих программ внеурочной деятельности учитывается то, что главным результатом обучения и воспитания является формирование универсальных учебных действий, направленных на способность обучающихся самостоятельно успешно усваивать новые знания этнокультурной направленности, формировать умения и компетентности, включая самостоятельную организацию этого процесса. </a:t>
            </a:r>
          </a:p>
        </p:txBody>
      </p:sp>
    </p:spTree>
    <p:extLst>
      <p:ext uri="{BB962C8B-B14F-4D97-AF65-F5344CB8AC3E}">
        <p14:creationId xmlns:p14="http://schemas.microsoft.com/office/powerpoint/2010/main" val="34803570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08064" y="395461"/>
            <a:ext cx="6982941" cy="707886"/>
          </a:xfrm>
          <a:prstGeom prst="rect">
            <a:avLst/>
          </a:prstGeom>
        </p:spPr>
        <p:txBody>
          <a:bodyPr wrap="square">
            <a:spAutoFit/>
          </a:bodyPr>
          <a:lstStyle/>
          <a:p>
            <a:pPr algn="r"/>
            <a:r>
              <a:rPr lang="ru-RU" sz="2000" b="1" dirty="0">
                <a:solidFill>
                  <a:srgbClr val="C00000"/>
                </a:solidFill>
                <a:latin typeface="+mn-lt"/>
              </a:rPr>
              <a:t>Развитие этнокультурного образования в системе дополнительного образования </a:t>
            </a:r>
          </a:p>
        </p:txBody>
      </p:sp>
      <p:sp>
        <p:nvSpPr>
          <p:cNvPr id="5" name="Прямоугольник 4"/>
          <p:cNvSpPr/>
          <p:nvPr/>
        </p:nvSpPr>
        <p:spPr>
          <a:xfrm>
            <a:off x="935856" y="1124138"/>
            <a:ext cx="8352928" cy="707886"/>
          </a:xfrm>
          <a:prstGeom prst="rect">
            <a:avLst/>
          </a:prstGeom>
        </p:spPr>
        <p:txBody>
          <a:bodyPr wrap="square">
            <a:spAutoFit/>
          </a:bodyPr>
          <a:lstStyle/>
          <a:p>
            <a:pPr algn="ctr"/>
            <a:r>
              <a:rPr lang="ru-RU" sz="2000" b="1" dirty="0">
                <a:latin typeface="+mn-lt"/>
              </a:rPr>
              <a:t>Этнокультурное содержание дополнительных общеразвивающих программ </a:t>
            </a:r>
          </a:p>
        </p:txBody>
      </p:sp>
      <p:sp>
        <p:nvSpPr>
          <p:cNvPr id="6" name="Прямоугольник 5"/>
          <p:cNvSpPr/>
          <p:nvPr/>
        </p:nvSpPr>
        <p:spPr>
          <a:xfrm>
            <a:off x="184699" y="2123653"/>
            <a:ext cx="9791005" cy="5016758"/>
          </a:xfrm>
          <a:prstGeom prst="rect">
            <a:avLst/>
          </a:prstGeom>
        </p:spPr>
        <p:txBody>
          <a:bodyPr wrap="square">
            <a:spAutoFit/>
          </a:bodyPr>
          <a:lstStyle/>
          <a:p>
            <a:r>
              <a:rPr lang="ru-RU" sz="2000" b="1" i="1" dirty="0" smtClean="0">
                <a:solidFill>
                  <a:srgbClr val="C00000"/>
                </a:solidFill>
                <a:latin typeface="+mn-lt"/>
              </a:rPr>
              <a:t>в </a:t>
            </a:r>
            <a:r>
              <a:rPr lang="ru-RU" sz="2000" b="1" i="1" dirty="0">
                <a:solidFill>
                  <a:srgbClr val="C00000"/>
                </a:solidFill>
                <a:latin typeface="+mn-lt"/>
              </a:rPr>
              <a:t>художественной направленности: </a:t>
            </a:r>
            <a:endParaRPr lang="ru-RU" sz="2000" b="1" i="1" dirty="0" smtClean="0">
              <a:solidFill>
                <a:srgbClr val="C00000"/>
              </a:solidFill>
              <a:latin typeface="+mn-lt"/>
            </a:endParaRPr>
          </a:p>
          <a:p>
            <a:pPr marL="342900" indent="-342900">
              <a:buFont typeface="Arial" panose="020B0604020202020204" pitchFamily="34" charset="0"/>
              <a:buChar char="•"/>
            </a:pPr>
            <a:r>
              <a:rPr lang="ru-RU" sz="2000" dirty="0" smtClean="0">
                <a:latin typeface="+mn-lt"/>
              </a:rPr>
              <a:t>включение </a:t>
            </a:r>
            <a:r>
              <a:rPr lang="ru-RU" sz="2000" dirty="0">
                <a:latin typeface="+mn-lt"/>
              </a:rPr>
              <a:t>в программы блоков знакомства с историческими корнями и особенностями возникновения каждого традиционного </a:t>
            </a:r>
            <a:r>
              <a:rPr lang="ru-RU" sz="2000" dirty="0" smtClean="0">
                <a:latin typeface="+mn-lt"/>
              </a:rPr>
              <a:t>ремесла;</a:t>
            </a:r>
          </a:p>
          <a:p>
            <a:pPr marL="342900" indent="-342900">
              <a:buFont typeface="Arial" panose="020B0604020202020204" pitchFamily="34" charset="0"/>
              <a:buChar char="•"/>
            </a:pPr>
            <a:r>
              <a:rPr lang="ru-RU" sz="2000" dirty="0" smtClean="0">
                <a:latin typeface="+mn-lt"/>
              </a:rPr>
              <a:t>традиционные </a:t>
            </a:r>
            <a:r>
              <a:rPr lang="ru-RU" sz="2000" dirty="0">
                <a:latin typeface="+mn-lt"/>
              </a:rPr>
              <a:t>технологии создания изделий, украшений, предметов </a:t>
            </a:r>
            <a:r>
              <a:rPr lang="ru-RU" sz="2000" dirty="0" smtClean="0">
                <a:latin typeface="+mn-lt"/>
              </a:rPr>
              <a:t>быта;</a:t>
            </a:r>
          </a:p>
          <a:p>
            <a:pPr marL="342900" indent="-342900">
              <a:buFont typeface="Arial" panose="020B0604020202020204" pitchFamily="34" charset="0"/>
              <a:buChar char="•"/>
            </a:pPr>
            <a:r>
              <a:rPr lang="ru-RU" sz="2000" dirty="0" smtClean="0">
                <a:latin typeface="+mn-lt"/>
              </a:rPr>
              <a:t>обучение </a:t>
            </a:r>
            <a:r>
              <a:rPr lang="ru-RU" sz="2000" dirty="0">
                <a:latin typeface="+mn-lt"/>
              </a:rPr>
              <a:t>народным ремеслам. Развитие технологий традиционных ремесел путем интеграции исконных технологий и новых материалов в современных изделиях на основе проектного, исследовательского и дизайн-подхода. </a:t>
            </a:r>
          </a:p>
          <a:p>
            <a:r>
              <a:rPr lang="ru-RU" sz="2000" b="1" i="1" dirty="0" smtClean="0">
                <a:solidFill>
                  <a:srgbClr val="C00000"/>
                </a:solidFill>
                <a:latin typeface="+mn-lt"/>
              </a:rPr>
              <a:t>в </a:t>
            </a:r>
            <a:r>
              <a:rPr lang="ru-RU" sz="2000" b="1" i="1" dirty="0">
                <a:solidFill>
                  <a:srgbClr val="C00000"/>
                </a:solidFill>
                <a:latin typeface="+mn-lt"/>
              </a:rPr>
              <a:t>технической направленности: </a:t>
            </a:r>
            <a:endParaRPr lang="ru-RU" sz="2000" b="1" i="1" dirty="0" smtClean="0">
              <a:solidFill>
                <a:srgbClr val="C00000"/>
              </a:solidFill>
              <a:latin typeface="+mn-lt"/>
            </a:endParaRPr>
          </a:p>
          <a:p>
            <a:pPr marL="342900" indent="-342900">
              <a:buFont typeface="Arial" panose="020B0604020202020204" pitchFamily="34" charset="0"/>
              <a:buChar char="•"/>
            </a:pPr>
            <a:r>
              <a:rPr lang="ru-RU" sz="2000" dirty="0" smtClean="0">
                <a:latin typeface="+mn-lt"/>
              </a:rPr>
              <a:t>реализация </a:t>
            </a:r>
            <a:r>
              <a:rPr lang="ru-RU" sz="2000" dirty="0">
                <a:latin typeface="+mn-lt"/>
              </a:rPr>
              <a:t>программ с этнокультурной составляющей </a:t>
            </a:r>
            <a:r>
              <a:rPr lang="ru-RU" sz="2000" dirty="0" smtClean="0">
                <a:latin typeface="+mn-lt"/>
              </a:rPr>
              <a:t>содержания;</a:t>
            </a:r>
          </a:p>
          <a:p>
            <a:pPr marL="342900" indent="-342900">
              <a:buFont typeface="Arial" panose="020B0604020202020204" pitchFamily="34" charset="0"/>
              <a:buChar char="•"/>
            </a:pPr>
            <a:r>
              <a:rPr lang="ru-RU" sz="2000" dirty="0" smtClean="0">
                <a:latin typeface="+mn-lt"/>
              </a:rPr>
              <a:t>воспитание </a:t>
            </a:r>
            <a:r>
              <a:rPr lang="ru-RU" sz="2000" dirty="0">
                <a:latin typeface="+mn-lt"/>
              </a:rPr>
              <a:t>у обучающихся ценностного отношения к национальному богатству своей малой Родины; </a:t>
            </a:r>
          </a:p>
          <a:p>
            <a:r>
              <a:rPr lang="ru-RU" sz="2000" b="1" i="1" dirty="0" smtClean="0">
                <a:solidFill>
                  <a:srgbClr val="C00000"/>
                </a:solidFill>
                <a:latin typeface="+mn-lt"/>
              </a:rPr>
              <a:t>в </a:t>
            </a:r>
            <a:r>
              <a:rPr lang="ru-RU" sz="2000" b="1" i="1" dirty="0">
                <a:solidFill>
                  <a:srgbClr val="C00000"/>
                </a:solidFill>
                <a:latin typeface="+mn-lt"/>
              </a:rPr>
              <a:t>естественнонаучной направленности: </a:t>
            </a:r>
            <a:endParaRPr lang="ru-RU" sz="2000" b="1" i="1" dirty="0" smtClean="0">
              <a:solidFill>
                <a:srgbClr val="C00000"/>
              </a:solidFill>
              <a:latin typeface="+mn-lt"/>
            </a:endParaRPr>
          </a:p>
          <a:p>
            <a:pPr marL="342900" indent="-342900">
              <a:buFont typeface="Arial" panose="020B0604020202020204" pitchFamily="34" charset="0"/>
              <a:buChar char="•"/>
            </a:pPr>
            <a:r>
              <a:rPr lang="ru-RU" sz="2000" dirty="0" smtClean="0">
                <a:latin typeface="+mn-lt"/>
              </a:rPr>
              <a:t>реализация </a:t>
            </a:r>
            <a:r>
              <a:rPr lang="ru-RU" sz="2000" dirty="0">
                <a:latin typeface="+mn-lt"/>
              </a:rPr>
              <a:t>программ с этнокультурной составляющей </a:t>
            </a:r>
            <a:r>
              <a:rPr lang="ru-RU" sz="2000" dirty="0" smtClean="0">
                <a:latin typeface="+mn-lt"/>
              </a:rPr>
              <a:t>содержания;</a:t>
            </a:r>
          </a:p>
          <a:p>
            <a:pPr marL="342900" indent="-342900">
              <a:buFont typeface="Arial" panose="020B0604020202020204" pitchFamily="34" charset="0"/>
              <a:buChar char="•"/>
            </a:pPr>
            <a:r>
              <a:rPr lang="ru-RU" sz="2000" dirty="0" smtClean="0">
                <a:latin typeface="+mn-lt"/>
              </a:rPr>
              <a:t>проведение </a:t>
            </a:r>
            <a:r>
              <a:rPr lang="ru-RU" sz="2000" dirty="0">
                <a:latin typeface="+mn-lt"/>
              </a:rPr>
              <a:t>слетов, экспедиций, школ-лагерей с целью изучения, сохранения национальных традиций и воспитания взаимоуважения к национальной культуре; </a:t>
            </a:r>
          </a:p>
        </p:txBody>
      </p:sp>
    </p:spTree>
    <p:extLst>
      <p:ext uri="{BB962C8B-B14F-4D97-AF65-F5344CB8AC3E}">
        <p14:creationId xmlns:p14="http://schemas.microsoft.com/office/powerpoint/2010/main" val="23746984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08064" y="395461"/>
            <a:ext cx="6982941" cy="707886"/>
          </a:xfrm>
          <a:prstGeom prst="rect">
            <a:avLst/>
          </a:prstGeom>
        </p:spPr>
        <p:txBody>
          <a:bodyPr wrap="square">
            <a:spAutoFit/>
          </a:bodyPr>
          <a:lstStyle/>
          <a:p>
            <a:pPr algn="r"/>
            <a:r>
              <a:rPr lang="ru-RU" sz="2000" b="1" dirty="0">
                <a:solidFill>
                  <a:srgbClr val="C00000"/>
                </a:solidFill>
                <a:latin typeface="+mn-lt"/>
              </a:rPr>
              <a:t>Развитие этнокультурного образования в системе дополнительного образования </a:t>
            </a:r>
          </a:p>
        </p:txBody>
      </p:sp>
      <p:sp>
        <p:nvSpPr>
          <p:cNvPr id="5" name="Прямоугольник 4"/>
          <p:cNvSpPr/>
          <p:nvPr/>
        </p:nvSpPr>
        <p:spPr>
          <a:xfrm>
            <a:off x="935856" y="1124138"/>
            <a:ext cx="8352928" cy="707886"/>
          </a:xfrm>
          <a:prstGeom prst="rect">
            <a:avLst/>
          </a:prstGeom>
        </p:spPr>
        <p:txBody>
          <a:bodyPr wrap="square">
            <a:spAutoFit/>
          </a:bodyPr>
          <a:lstStyle/>
          <a:p>
            <a:pPr algn="ctr"/>
            <a:r>
              <a:rPr lang="ru-RU" sz="2000" b="1" dirty="0">
                <a:latin typeface="+mn-lt"/>
              </a:rPr>
              <a:t>Этнокультурное содержание дополнительных общеразвивающих программ </a:t>
            </a:r>
          </a:p>
        </p:txBody>
      </p:sp>
      <p:sp>
        <p:nvSpPr>
          <p:cNvPr id="6" name="Прямоугольник 5"/>
          <p:cNvSpPr/>
          <p:nvPr/>
        </p:nvSpPr>
        <p:spPr>
          <a:xfrm>
            <a:off x="184699" y="2123653"/>
            <a:ext cx="9791005" cy="5016758"/>
          </a:xfrm>
          <a:prstGeom prst="rect">
            <a:avLst/>
          </a:prstGeom>
        </p:spPr>
        <p:txBody>
          <a:bodyPr wrap="square">
            <a:spAutoFit/>
          </a:bodyPr>
          <a:lstStyle/>
          <a:p>
            <a:r>
              <a:rPr lang="ru-RU" sz="2000" b="1" i="1" dirty="0" smtClean="0">
                <a:solidFill>
                  <a:srgbClr val="C00000"/>
                </a:solidFill>
                <a:latin typeface="+mn-lt"/>
              </a:rPr>
              <a:t>в </a:t>
            </a:r>
            <a:r>
              <a:rPr lang="ru-RU" sz="2000" b="1" i="1" dirty="0">
                <a:solidFill>
                  <a:srgbClr val="C00000"/>
                </a:solidFill>
                <a:latin typeface="+mn-lt"/>
              </a:rPr>
              <a:t>физкультурно-спортивной направленности: </a:t>
            </a:r>
            <a:endParaRPr lang="ru-RU" sz="2000" b="1" i="1" dirty="0" smtClean="0">
              <a:solidFill>
                <a:srgbClr val="C00000"/>
              </a:solidFill>
              <a:latin typeface="+mn-lt"/>
            </a:endParaRPr>
          </a:p>
          <a:p>
            <a:pPr marL="342900" indent="-342900">
              <a:buFont typeface="Arial" panose="020B0604020202020204" pitchFamily="34" charset="0"/>
              <a:buChar char="•"/>
            </a:pPr>
            <a:r>
              <a:rPr lang="ru-RU" sz="2000" dirty="0" smtClean="0"/>
              <a:t>реализация </a:t>
            </a:r>
            <a:r>
              <a:rPr lang="ru-RU" sz="2000" dirty="0"/>
              <a:t>программ с этнокультурной составляющей содержания; </a:t>
            </a:r>
            <a:endParaRPr lang="ru-RU" sz="2000" dirty="0" smtClean="0"/>
          </a:p>
          <a:p>
            <a:pPr marL="342900" indent="-342900">
              <a:buFont typeface="Arial" panose="020B0604020202020204" pitchFamily="34" charset="0"/>
              <a:buChar char="•"/>
            </a:pPr>
            <a:r>
              <a:rPr lang="ru-RU" sz="2000" dirty="0" smtClean="0"/>
              <a:t>изучение </a:t>
            </a:r>
            <a:r>
              <a:rPr lang="ru-RU" sz="2000" dirty="0"/>
              <a:t>и </a:t>
            </a:r>
            <a:r>
              <a:rPr lang="ru-RU" sz="2000" dirty="0" smtClean="0"/>
              <a:t>организация </a:t>
            </a:r>
            <a:r>
              <a:rPr lang="ru-RU" sz="2000" dirty="0"/>
              <a:t>народных игр, состязаний, праздников; </a:t>
            </a:r>
            <a:endParaRPr lang="ru-RU" sz="2000" dirty="0" smtClean="0"/>
          </a:p>
          <a:p>
            <a:pPr marL="342900" indent="-342900">
              <a:buFont typeface="Arial" panose="020B0604020202020204" pitchFamily="34" charset="0"/>
              <a:buChar char="•"/>
            </a:pPr>
            <a:r>
              <a:rPr lang="ru-RU" sz="2000" dirty="0" smtClean="0"/>
              <a:t>воспитание </a:t>
            </a:r>
            <a:r>
              <a:rPr lang="ru-RU" sz="2000" dirty="0"/>
              <a:t>у обучающихся ценностного отношения к национальному богатству своей малой Родины; </a:t>
            </a:r>
            <a:endParaRPr lang="ru-RU" sz="2000" dirty="0" smtClean="0"/>
          </a:p>
          <a:p>
            <a:pPr marL="342900" indent="-342900">
              <a:buFont typeface="Arial" panose="020B0604020202020204" pitchFamily="34" charset="0"/>
              <a:buChar char="•"/>
            </a:pPr>
            <a:r>
              <a:rPr lang="ru-RU" sz="2000" dirty="0" smtClean="0"/>
              <a:t>проведение </a:t>
            </a:r>
            <a:r>
              <a:rPr lang="ru-RU" sz="2000" dirty="0"/>
              <a:t>слетов, соревнований, школ-лагерей с целью изучения, сохранения национальных традиций и воспитания взаимоуважения к национальной культуре; </a:t>
            </a:r>
            <a:endParaRPr lang="ru-RU" sz="2000" dirty="0" smtClean="0"/>
          </a:p>
          <a:p>
            <a:r>
              <a:rPr lang="ru-RU" sz="2000" dirty="0" smtClean="0"/>
              <a:t> </a:t>
            </a:r>
            <a:r>
              <a:rPr lang="ru-RU" sz="2000" b="1" i="1" dirty="0">
                <a:solidFill>
                  <a:srgbClr val="C00000"/>
                </a:solidFill>
                <a:latin typeface="+mn-lt"/>
              </a:rPr>
              <a:t>в туристско-краеведческой направленности: </a:t>
            </a:r>
            <a:endParaRPr lang="ru-RU" sz="2000" b="1" i="1" dirty="0" smtClean="0">
              <a:solidFill>
                <a:srgbClr val="C00000"/>
              </a:solidFill>
              <a:latin typeface="+mn-lt"/>
            </a:endParaRPr>
          </a:p>
          <a:p>
            <a:pPr marL="342900" indent="-342900">
              <a:buFont typeface="Arial" panose="020B0604020202020204" pitchFamily="34" charset="0"/>
              <a:buChar char="•"/>
            </a:pPr>
            <a:r>
              <a:rPr lang="ru-RU" sz="2000" dirty="0" smtClean="0"/>
              <a:t>реализация </a:t>
            </a:r>
            <a:r>
              <a:rPr lang="ru-RU" sz="2000" dirty="0"/>
              <a:t>программ с этнокультурной составляющей </a:t>
            </a:r>
            <a:r>
              <a:rPr lang="ru-RU" sz="2000" dirty="0" smtClean="0"/>
              <a:t>содержания;</a:t>
            </a:r>
          </a:p>
          <a:p>
            <a:pPr marL="342900" indent="-342900">
              <a:buFont typeface="Arial" panose="020B0604020202020204" pitchFamily="34" charset="0"/>
              <a:buChar char="•"/>
            </a:pPr>
            <a:r>
              <a:rPr lang="ru-RU" sz="2000" dirty="0" smtClean="0"/>
              <a:t>проведение </a:t>
            </a:r>
            <a:r>
              <a:rPr lang="ru-RU" sz="2000" dirty="0"/>
              <a:t>тематических лагерей и смен; </a:t>
            </a:r>
          </a:p>
          <a:p>
            <a:r>
              <a:rPr lang="ru-RU" sz="2000" b="1" i="1" dirty="0" smtClean="0">
                <a:solidFill>
                  <a:srgbClr val="C00000"/>
                </a:solidFill>
                <a:latin typeface="+mn-lt"/>
              </a:rPr>
              <a:t>в </a:t>
            </a:r>
            <a:r>
              <a:rPr lang="ru-RU" sz="2000" b="1" i="1" dirty="0">
                <a:solidFill>
                  <a:srgbClr val="C00000"/>
                </a:solidFill>
                <a:latin typeface="+mn-lt"/>
              </a:rPr>
              <a:t>социально-педагогической направленности:</a:t>
            </a:r>
            <a:r>
              <a:rPr lang="ru-RU" sz="2000" dirty="0"/>
              <a:t> </a:t>
            </a:r>
            <a:endParaRPr lang="ru-RU" sz="2000" dirty="0" smtClean="0"/>
          </a:p>
          <a:p>
            <a:pPr marL="342900" indent="-342900">
              <a:buFont typeface="Arial" panose="020B0604020202020204" pitchFamily="34" charset="0"/>
              <a:buChar char="•"/>
            </a:pPr>
            <a:r>
              <a:rPr lang="ru-RU" sz="2000" dirty="0" smtClean="0"/>
              <a:t>использование </a:t>
            </a:r>
            <a:r>
              <a:rPr lang="ru-RU" sz="2000" dirty="0"/>
              <a:t>потенциала народной педагогики и </a:t>
            </a:r>
            <a:r>
              <a:rPr lang="ru-RU" sz="2000" dirty="0" err="1"/>
              <a:t>этнопедагогики</a:t>
            </a:r>
            <a:r>
              <a:rPr lang="ru-RU" sz="2000" dirty="0"/>
              <a:t> как части классической педагогической науки, которая исследует закономерности и особенности народного, этнического воспитания. </a:t>
            </a:r>
          </a:p>
          <a:p>
            <a:endParaRPr lang="ru-RU" sz="2000" dirty="0">
              <a:latin typeface="+mn-lt"/>
            </a:endParaRPr>
          </a:p>
        </p:txBody>
      </p:sp>
    </p:spTree>
    <p:extLst>
      <p:ext uri="{BB962C8B-B14F-4D97-AF65-F5344CB8AC3E}">
        <p14:creationId xmlns:p14="http://schemas.microsoft.com/office/powerpoint/2010/main" val="390247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585484" y="291538"/>
            <a:ext cx="5038725" cy="400110"/>
          </a:xfrm>
          <a:prstGeom prst="rect">
            <a:avLst/>
          </a:prstGeom>
        </p:spPr>
        <p:txBody>
          <a:bodyPr>
            <a:spAutoFit/>
          </a:bodyPr>
          <a:lstStyle/>
          <a:p>
            <a:pPr algn="r"/>
            <a:r>
              <a:rPr lang="ru-RU" sz="2000" b="1" dirty="0" smtClean="0">
                <a:solidFill>
                  <a:srgbClr val="C00000"/>
                </a:solidFill>
                <a:latin typeface="+mn-lt"/>
              </a:rPr>
              <a:t>Этнокультурная компетентность</a:t>
            </a:r>
            <a:endParaRPr lang="ru-RU" sz="2000" b="1" dirty="0">
              <a:solidFill>
                <a:srgbClr val="C00000"/>
              </a:solidFill>
              <a:latin typeface="+mn-lt"/>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745850498"/>
              </p:ext>
            </p:extLst>
          </p:nvPr>
        </p:nvGraphicFramePr>
        <p:xfrm>
          <a:off x="143770" y="1259557"/>
          <a:ext cx="9721077" cy="5730240"/>
        </p:xfrm>
        <a:graphic>
          <a:graphicData uri="http://schemas.openxmlformats.org/drawingml/2006/table">
            <a:tbl>
              <a:tblPr firstRow="1" bandRow="1">
                <a:tableStyleId>{5C22544A-7EE6-4342-B048-85BDC9FD1C3A}</a:tableStyleId>
              </a:tblPr>
              <a:tblGrid>
                <a:gridCol w="3240359"/>
                <a:gridCol w="3240359"/>
                <a:gridCol w="3240359"/>
              </a:tblGrid>
              <a:tr h="370840">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1600" b="0" i="0" u="none" strike="noStrike" kern="1200" baseline="0" dirty="0" err="1" smtClean="0">
                          <a:solidFill>
                            <a:schemeClr val="lt1"/>
                          </a:solidFill>
                          <a:latin typeface="+mn-lt"/>
                          <a:ea typeface="+mn-ea"/>
                          <a:cs typeface="+mn-cs"/>
                        </a:rPr>
                        <a:t>знаниевый</a:t>
                      </a:r>
                      <a:r>
                        <a:rPr lang="ru-RU" sz="1600" b="0" i="0" u="none" strike="noStrike" kern="1200" baseline="0" dirty="0" smtClean="0">
                          <a:solidFill>
                            <a:schemeClr val="lt1"/>
                          </a:solidFill>
                          <a:latin typeface="+mn-lt"/>
                          <a:ea typeface="+mn-ea"/>
                          <a:cs typeface="+mn-cs"/>
                        </a:rPr>
                        <a:t> компонент </a:t>
                      </a:r>
                    </a:p>
                  </a:txBody>
                  <a:tcPr/>
                </a:tc>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000" b="0" i="0" u="none" strike="noStrike" kern="1200" baseline="0" dirty="0" smtClean="0">
                          <a:solidFill>
                            <a:schemeClr val="lt1"/>
                          </a:solidFill>
                          <a:latin typeface="+mn-lt"/>
                          <a:ea typeface="+mn-ea"/>
                          <a:cs typeface="+mn-cs"/>
                        </a:rPr>
                        <a:t>эмоционально-ценностный компонент	</a:t>
                      </a:r>
                    </a:p>
                  </a:txBody>
                  <a:tcPr/>
                </a:tc>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000" b="0" i="0" u="none" strike="noStrike" kern="1200" baseline="0" dirty="0" err="1" smtClean="0">
                          <a:solidFill>
                            <a:schemeClr val="lt1"/>
                          </a:solidFill>
                          <a:latin typeface="+mn-lt"/>
                          <a:ea typeface="+mn-ea"/>
                          <a:cs typeface="+mn-cs"/>
                        </a:rPr>
                        <a:t>деятельностный</a:t>
                      </a:r>
                      <a:r>
                        <a:rPr lang="ru-RU" sz="2000" b="0" i="0" u="none" strike="noStrike" kern="1200" baseline="0" dirty="0" smtClean="0">
                          <a:solidFill>
                            <a:schemeClr val="lt1"/>
                          </a:solidFill>
                          <a:latin typeface="+mn-lt"/>
                          <a:ea typeface="+mn-ea"/>
                          <a:cs typeface="+mn-cs"/>
                        </a:rPr>
                        <a:t> компонент 	</a:t>
                      </a:r>
                    </a:p>
                  </a:txBody>
                  <a:tcPr/>
                </a:tc>
              </a:tr>
              <a:tr h="370840">
                <a:tc>
                  <a:txBody>
                    <a:bodyPr/>
                    <a:lstStyle/>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знание о своей этнической и региональной принадлежности; </a:t>
                      </a: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ориентация в системе морально-нравственных норм и ценностей татарского народа; </a:t>
                      </a: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знание татарского языка как системообразующего элемента татарской культуры, отражающего черты национального характера народа;</a:t>
                      </a: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знание фактов культуры, истории, воспринимаемых как факты, события нашей, своей культуры и истории </a:t>
                      </a: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a:t>
                      </a:r>
                    </a:p>
                    <a:p>
                      <a:r>
                        <a:rPr lang="ru-RU" sz="1600" b="0" i="0" u="none" strike="noStrike" kern="1200" baseline="0" dirty="0" smtClean="0">
                          <a:solidFill>
                            <a:schemeClr val="dk1"/>
                          </a:solidFill>
                          <a:latin typeface="+mn-lt"/>
                          <a:ea typeface="+mn-ea"/>
                          <a:cs typeface="+mn-cs"/>
                        </a:rPr>
                        <a:t>	</a:t>
                      </a:r>
                    </a:p>
                  </a:txBody>
                  <a:tcPr/>
                </a:tc>
                <a:tc>
                  <a:txBody>
                    <a:bodyPr/>
                    <a:lstStyle/>
                    <a:p>
                      <a:endParaRPr lang="ru-RU" sz="2000" b="0" i="0" u="none" strike="noStrike" kern="1200" baseline="0" dirty="0" smtClean="0">
                        <a:solidFill>
                          <a:schemeClr val="dk1"/>
                        </a:solidFill>
                        <a:latin typeface="+mn-lt"/>
                        <a:ea typeface="+mn-ea"/>
                        <a:cs typeface="+mn-cs"/>
                      </a:endParaRP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 осознание этнической принадлежности;</a:t>
                      </a: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толерантность (признание и понимание иного, непохожего на меня);</a:t>
                      </a: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уважение личности, нетерпимость к насилию; </a:t>
                      </a:r>
                    </a:p>
                    <a:p>
                      <a:pPr marL="285750" indent="-285750">
                        <a:buFont typeface="Arial" panose="020B0604020202020204" pitchFamily="34" charset="0"/>
                        <a:buChar char="•"/>
                      </a:pPr>
                      <a:r>
                        <a:rPr lang="ru-RU" sz="1600" b="0" i="0" u="none" strike="noStrike" kern="1200" baseline="0" dirty="0" err="1" smtClean="0">
                          <a:solidFill>
                            <a:schemeClr val="dk1"/>
                          </a:solidFill>
                          <a:latin typeface="+mn-lt"/>
                          <a:ea typeface="+mn-ea"/>
                          <a:cs typeface="+mn-cs"/>
                        </a:rPr>
                        <a:t>сформированность</a:t>
                      </a:r>
                      <a:r>
                        <a:rPr lang="ru-RU" sz="1600" b="0" i="0" u="none" strike="noStrike" kern="1200" baseline="0" dirty="0" smtClean="0">
                          <a:solidFill>
                            <a:schemeClr val="dk1"/>
                          </a:solidFill>
                          <a:latin typeface="+mn-lt"/>
                          <a:ea typeface="+mn-ea"/>
                          <a:cs typeface="+mn-cs"/>
                        </a:rPr>
                        <a:t> морально-нравственной самооценки; </a:t>
                      </a:r>
                    </a:p>
                    <a:p>
                      <a:endParaRPr lang="ru-RU" sz="1600" b="0" i="0" u="none" strike="noStrike" kern="1200" baseline="0" dirty="0" smtClean="0">
                        <a:solidFill>
                          <a:schemeClr val="dk1"/>
                        </a:solidFill>
                        <a:latin typeface="+mn-lt"/>
                        <a:ea typeface="+mn-ea"/>
                        <a:cs typeface="+mn-cs"/>
                      </a:endParaRP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 …</a:t>
                      </a:r>
                    </a:p>
                    <a:p>
                      <a:r>
                        <a:rPr lang="ru-RU" sz="1600" b="0" i="0" u="none" strike="noStrike" kern="1200" baseline="0" dirty="0" smtClean="0">
                          <a:solidFill>
                            <a:schemeClr val="dk1"/>
                          </a:solidFill>
                          <a:latin typeface="+mn-lt"/>
                          <a:ea typeface="+mn-ea"/>
                          <a:cs typeface="+mn-cs"/>
                        </a:rPr>
                        <a:t>	</a:t>
                      </a:r>
                    </a:p>
                    <a:p>
                      <a:endParaRPr lang="ru-RU" dirty="0"/>
                    </a:p>
                  </a:txBody>
                  <a:tcPr/>
                </a:tc>
                <a:tc>
                  <a:txBody>
                    <a:bodyPr/>
                    <a:lstStyle/>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инициативное участие в школьных, муниципальных, региональных мероприятиях этнокультурной направленности в пределах возрастных компетенций;</a:t>
                      </a: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умение вести диалог, разрешать конфликты; свободное и ответственное следование моральным и нравственным нормам;</a:t>
                      </a: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способность к самостоятельному социальному действию;</a:t>
                      </a: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умение строить жизненные планы, основанные на осознании </a:t>
                      </a:r>
                      <a:r>
                        <a:rPr lang="ru-RU" sz="1600" b="0" i="0" u="none" strike="noStrike" kern="1200" baseline="0" dirty="0" err="1" smtClean="0">
                          <a:solidFill>
                            <a:schemeClr val="dk1"/>
                          </a:solidFill>
                          <a:latin typeface="+mn-lt"/>
                          <a:ea typeface="+mn-ea"/>
                          <a:cs typeface="+mn-cs"/>
                        </a:rPr>
                        <a:t>этносоциальной</a:t>
                      </a:r>
                      <a:r>
                        <a:rPr lang="ru-RU" sz="1600" b="0" i="0" u="none" strike="noStrike" kern="1200" baseline="0" dirty="0" smtClean="0">
                          <a:solidFill>
                            <a:schemeClr val="dk1"/>
                          </a:solidFill>
                          <a:latin typeface="+mn-lt"/>
                          <a:ea typeface="+mn-ea"/>
                          <a:cs typeface="+mn-cs"/>
                        </a:rPr>
                        <a:t> специфики региона; </a:t>
                      </a:r>
                    </a:p>
                    <a:p>
                      <a:pPr marL="285750" indent="-285750">
                        <a:buFont typeface="Arial" panose="020B0604020202020204" pitchFamily="34" charset="0"/>
                        <a:buChar char="•"/>
                      </a:pPr>
                      <a:r>
                        <a:rPr lang="ru-RU" sz="1600" b="0" i="0" u="none" strike="noStrike" kern="1200" baseline="0" dirty="0" smtClean="0">
                          <a:solidFill>
                            <a:schemeClr val="dk1"/>
                          </a:solidFill>
                          <a:latin typeface="+mn-lt"/>
                          <a:ea typeface="+mn-ea"/>
                          <a:cs typeface="+mn-cs"/>
                        </a:rPr>
                        <a:t>…</a:t>
                      </a:r>
                    </a:p>
                    <a:p>
                      <a:r>
                        <a:rPr lang="ru-RU" sz="2000" b="0" i="0" u="none" strike="noStrike" kern="1200" baseline="0" dirty="0" smtClean="0">
                          <a:solidFill>
                            <a:schemeClr val="dk1"/>
                          </a:solidFill>
                          <a:latin typeface="+mn-lt"/>
                          <a:ea typeface="+mn-ea"/>
                          <a:cs typeface="+mn-cs"/>
                        </a:rPr>
                        <a:t>	</a:t>
                      </a:r>
                    </a:p>
                  </a:txBody>
                  <a:tcPr/>
                </a:tc>
              </a:tr>
            </a:tbl>
          </a:graphicData>
        </a:graphic>
      </p:graphicFrame>
    </p:spTree>
    <p:extLst>
      <p:ext uri="{BB962C8B-B14F-4D97-AF65-F5344CB8AC3E}">
        <p14:creationId xmlns:p14="http://schemas.microsoft.com/office/powerpoint/2010/main" val="25240757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5776" y="959331"/>
            <a:ext cx="9577064" cy="6247864"/>
          </a:xfrm>
          <a:prstGeom prst="rect">
            <a:avLst/>
          </a:prstGeom>
        </p:spPr>
        <p:txBody>
          <a:bodyPr wrap="square">
            <a:spAutoFit/>
          </a:bodyPr>
          <a:lstStyle/>
          <a:p>
            <a:r>
              <a:rPr lang="ru-RU" sz="2000" b="1" i="1" dirty="0" smtClean="0">
                <a:latin typeface="+mn-lt"/>
              </a:rPr>
              <a:t>Технологии:</a:t>
            </a:r>
          </a:p>
          <a:p>
            <a:pPr marL="342900" indent="-342900">
              <a:buFont typeface="Arial" panose="020B0604020202020204" pitchFamily="34" charset="0"/>
              <a:buChar char="•"/>
            </a:pPr>
            <a:r>
              <a:rPr lang="ru-RU" sz="2000" i="1" dirty="0" smtClean="0">
                <a:latin typeface="+mn-lt"/>
              </a:rPr>
              <a:t> </a:t>
            </a:r>
            <a:r>
              <a:rPr lang="ru-RU" sz="2000" dirty="0">
                <a:latin typeface="+mn-lt"/>
              </a:rPr>
              <a:t>проблемно-ценностных дискуссий, </a:t>
            </a:r>
            <a:endParaRPr lang="ru-RU" sz="2000" dirty="0" smtClean="0">
              <a:latin typeface="+mn-lt"/>
            </a:endParaRPr>
          </a:p>
          <a:p>
            <a:pPr marL="342900" indent="-342900">
              <a:buFont typeface="Arial" panose="020B0604020202020204" pitchFamily="34" charset="0"/>
              <a:buChar char="•"/>
            </a:pPr>
            <a:r>
              <a:rPr lang="ru-RU" sz="2000" dirty="0" smtClean="0">
                <a:latin typeface="+mn-lt"/>
              </a:rPr>
              <a:t>социально-моделирующей </a:t>
            </a:r>
            <a:r>
              <a:rPr lang="ru-RU" sz="2000" dirty="0">
                <a:latin typeface="+mn-lt"/>
              </a:rPr>
              <a:t>игры, </a:t>
            </a:r>
            <a:endParaRPr lang="ru-RU" sz="2000" dirty="0" smtClean="0">
              <a:latin typeface="+mn-lt"/>
            </a:endParaRPr>
          </a:p>
          <a:p>
            <a:pPr marL="342900" indent="-342900">
              <a:buFont typeface="Arial" panose="020B0604020202020204" pitchFamily="34" charset="0"/>
              <a:buChar char="•"/>
            </a:pPr>
            <a:r>
              <a:rPr lang="ru-RU" sz="2000" dirty="0" smtClean="0">
                <a:latin typeface="+mn-lt"/>
              </a:rPr>
              <a:t>социально-образовательных </a:t>
            </a:r>
            <a:r>
              <a:rPr lang="ru-RU" sz="2000" dirty="0">
                <a:latin typeface="+mn-lt"/>
              </a:rPr>
              <a:t>проектов, </a:t>
            </a:r>
            <a:endParaRPr lang="ru-RU" sz="2000" dirty="0" smtClean="0">
              <a:latin typeface="+mn-lt"/>
            </a:endParaRPr>
          </a:p>
          <a:p>
            <a:pPr marL="342900" indent="-342900">
              <a:buFont typeface="Arial" panose="020B0604020202020204" pitchFamily="34" charset="0"/>
              <a:buChar char="•"/>
            </a:pPr>
            <a:r>
              <a:rPr lang="ru-RU" sz="2000" dirty="0" smtClean="0">
                <a:latin typeface="+mn-lt"/>
              </a:rPr>
              <a:t>детско-взрослого </a:t>
            </a:r>
            <a:r>
              <a:rPr lang="ru-RU" sz="2000" dirty="0">
                <a:latin typeface="+mn-lt"/>
              </a:rPr>
              <a:t>образовательного производства, </a:t>
            </a:r>
            <a:endParaRPr lang="ru-RU" sz="2000" dirty="0" smtClean="0">
              <a:latin typeface="+mn-lt"/>
            </a:endParaRPr>
          </a:p>
          <a:p>
            <a:pPr marL="342900" indent="-342900">
              <a:buFont typeface="Arial" panose="020B0604020202020204" pitchFamily="34" charset="0"/>
              <a:buChar char="•"/>
            </a:pPr>
            <a:r>
              <a:rPr lang="ru-RU" sz="2000" dirty="0" smtClean="0">
                <a:latin typeface="+mn-lt"/>
              </a:rPr>
              <a:t>мировоззренческого </a:t>
            </a:r>
            <a:r>
              <a:rPr lang="ru-RU" sz="2000" dirty="0">
                <a:latin typeface="+mn-lt"/>
              </a:rPr>
              <a:t>кино, </a:t>
            </a:r>
            <a:endParaRPr lang="ru-RU" sz="2000" dirty="0" smtClean="0">
              <a:latin typeface="+mn-lt"/>
            </a:endParaRPr>
          </a:p>
          <a:p>
            <a:pPr marL="342900" indent="-342900">
              <a:buFont typeface="Arial" panose="020B0604020202020204" pitchFamily="34" charset="0"/>
              <a:buChar char="•"/>
            </a:pPr>
            <a:r>
              <a:rPr lang="ru-RU" sz="2000" dirty="0" smtClean="0">
                <a:latin typeface="+mn-lt"/>
              </a:rPr>
              <a:t>молодежных </a:t>
            </a:r>
            <a:r>
              <a:rPr lang="ru-RU" sz="2000" dirty="0">
                <a:latin typeface="+mn-lt"/>
              </a:rPr>
              <a:t>переговорных площадок</a:t>
            </a:r>
            <a:r>
              <a:rPr lang="ru-RU" sz="2000" dirty="0" smtClean="0">
                <a:latin typeface="+mn-lt"/>
              </a:rPr>
              <a:t>,</a:t>
            </a:r>
          </a:p>
          <a:p>
            <a:pPr marL="342900" indent="-342900">
              <a:buFont typeface="Arial" panose="020B0604020202020204" pitchFamily="34" charset="0"/>
              <a:buChar char="•"/>
            </a:pPr>
            <a:r>
              <a:rPr lang="ru-RU" sz="2000" dirty="0" smtClean="0">
                <a:latin typeface="+mn-lt"/>
              </a:rPr>
              <a:t> </a:t>
            </a:r>
            <a:r>
              <a:rPr lang="ru-RU" sz="2000" dirty="0">
                <a:latin typeface="+mn-lt"/>
              </a:rPr>
              <a:t>центров социального проектирования, </a:t>
            </a:r>
            <a:endParaRPr lang="ru-RU" sz="2000" dirty="0" smtClean="0">
              <a:latin typeface="+mn-lt"/>
            </a:endParaRPr>
          </a:p>
          <a:p>
            <a:r>
              <a:rPr lang="ru-RU" sz="2000" b="1" i="1" dirty="0" smtClean="0">
                <a:latin typeface="+mn-lt"/>
              </a:rPr>
              <a:t>Практики:</a:t>
            </a:r>
          </a:p>
          <a:p>
            <a:pPr marL="342900" indent="-342900">
              <a:buFont typeface="Arial" panose="020B0604020202020204" pitchFamily="34" charset="0"/>
              <a:buChar char="•"/>
            </a:pPr>
            <a:r>
              <a:rPr lang="ru-RU" sz="2000" dirty="0" smtClean="0">
                <a:latin typeface="+mn-lt"/>
              </a:rPr>
              <a:t>школьных </a:t>
            </a:r>
            <a:r>
              <a:rPr lang="ru-RU" sz="2000" dirty="0">
                <a:latin typeface="+mn-lt"/>
              </a:rPr>
              <a:t>музеев-клубов краеведческой и военно-патриотической направленности, </a:t>
            </a:r>
            <a:endParaRPr lang="ru-RU" sz="2000" dirty="0" smtClean="0">
              <a:latin typeface="+mn-lt"/>
            </a:endParaRPr>
          </a:p>
          <a:p>
            <a:pPr marL="342900" indent="-342900">
              <a:buFont typeface="Arial" panose="020B0604020202020204" pitchFamily="34" charset="0"/>
              <a:buChar char="•"/>
            </a:pPr>
            <a:r>
              <a:rPr lang="ru-RU" sz="2000" dirty="0" smtClean="0">
                <a:latin typeface="+mn-lt"/>
              </a:rPr>
              <a:t>детско-взрослых </a:t>
            </a:r>
            <a:r>
              <a:rPr lang="ru-RU" sz="2000" dirty="0">
                <a:latin typeface="+mn-lt"/>
              </a:rPr>
              <a:t>поисковых отрядов, </a:t>
            </a:r>
            <a:endParaRPr lang="ru-RU" sz="2000" dirty="0" smtClean="0">
              <a:latin typeface="+mn-lt"/>
            </a:endParaRPr>
          </a:p>
          <a:p>
            <a:pPr marL="342900" indent="-342900">
              <a:buFont typeface="Arial" panose="020B0604020202020204" pitchFamily="34" charset="0"/>
              <a:buChar char="•"/>
            </a:pPr>
            <a:r>
              <a:rPr lang="ru-RU" sz="2000" dirty="0" smtClean="0">
                <a:latin typeface="+mn-lt"/>
              </a:rPr>
              <a:t>туристско-краеведческих </a:t>
            </a:r>
            <a:r>
              <a:rPr lang="ru-RU" sz="2000" dirty="0">
                <a:latin typeface="+mn-lt"/>
              </a:rPr>
              <a:t>экспедиций, </a:t>
            </a:r>
            <a:endParaRPr lang="ru-RU" sz="2000" dirty="0" smtClean="0">
              <a:latin typeface="+mn-lt"/>
            </a:endParaRPr>
          </a:p>
          <a:p>
            <a:pPr marL="342900" indent="-342900">
              <a:buFont typeface="Arial" panose="020B0604020202020204" pitchFamily="34" charset="0"/>
              <a:buChar char="•"/>
            </a:pPr>
            <a:r>
              <a:rPr lang="ru-RU" sz="2000" dirty="0" err="1" smtClean="0">
                <a:latin typeface="+mn-lt"/>
              </a:rPr>
              <a:t>неимитационного</a:t>
            </a:r>
            <a:r>
              <a:rPr lang="ru-RU" sz="2000" dirty="0" smtClean="0">
                <a:latin typeface="+mn-lt"/>
              </a:rPr>
              <a:t> </a:t>
            </a:r>
            <a:r>
              <a:rPr lang="ru-RU" sz="2000" dirty="0">
                <a:latin typeface="+mn-lt"/>
              </a:rPr>
              <a:t>детского самоуправления и детско-взрослого </a:t>
            </a:r>
            <a:r>
              <a:rPr lang="ru-RU" sz="2000" dirty="0" err="1">
                <a:latin typeface="+mn-lt"/>
              </a:rPr>
              <a:t>соуправления</a:t>
            </a:r>
            <a:r>
              <a:rPr lang="ru-RU" sz="2000" dirty="0">
                <a:latin typeface="+mn-lt"/>
              </a:rPr>
              <a:t>, </a:t>
            </a:r>
            <a:endParaRPr lang="ru-RU" sz="2000" dirty="0" smtClean="0">
              <a:latin typeface="+mn-lt"/>
            </a:endParaRPr>
          </a:p>
          <a:p>
            <a:pPr marL="342900" indent="-342900">
              <a:buFont typeface="Arial" panose="020B0604020202020204" pitchFamily="34" charset="0"/>
              <a:buChar char="•"/>
            </a:pPr>
            <a:r>
              <a:rPr lang="ru-RU" sz="2000" dirty="0" smtClean="0">
                <a:latin typeface="+mn-lt"/>
              </a:rPr>
              <a:t>школьных </a:t>
            </a:r>
            <a:r>
              <a:rPr lang="ru-RU" sz="2000" dirty="0">
                <a:latin typeface="+mn-lt"/>
              </a:rPr>
              <a:t>клубов и детских общественных объединений (организаций) с выраженной этнокультурной и гражданско-патриотической составляющей деятельности. </a:t>
            </a:r>
            <a:endParaRPr lang="ru-RU" sz="2000" dirty="0" smtClean="0">
              <a:latin typeface="+mn-lt"/>
            </a:endParaRPr>
          </a:p>
          <a:p>
            <a:r>
              <a:rPr lang="ru-RU" sz="2000" i="1" dirty="0" smtClean="0">
                <a:latin typeface="+mn-lt"/>
              </a:rPr>
              <a:t>Важным </a:t>
            </a:r>
            <a:r>
              <a:rPr lang="ru-RU" sz="2000" i="1" dirty="0">
                <a:latin typeface="+mn-lt"/>
              </a:rPr>
              <a:t>при этом представляется обеспечение субъектной активности обучающихся и использование конструктивных проектных форм работы</a:t>
            </a:r>
            <a:r>
              <a:rPr lang="ru-RU" sz="2000" dirty="0">
                <a:latin typeface="+mn-lt"/>
              </a:rPr>
              <a:t>. </a:t>
            </a:r>
          </a:p>
        </p:txBody>
      </p:sp>
      <p:sp>
        <p:nvSpPr>
          <p:cNvPr id="5" name="Прямоугольник 4"/>
          <p:cNvSpPr/>
          <p:nvPr/>
        </p:nvSpPr>
        <p:spPr>
          <a:xfrm>
            <a:off x="3499529" y="251445"/>
            <a:ext cx="5758805" cy="707886"/>
          </a:xfrm>
          <a:prstGeom prst="rect">
            <a:avLst/>
          </a:prstGeom>
        </p:spPr>
        <p:txBody>
          <a:bodyPr wrap="square">
            <a:spAutoFit/>
          </a:bodyPr>
          <a:lstStyle/>
          <a:p>
            <a:pPr algn="r"/>
            <a:r>
              <a:rPr lang="ru-RU" sz="2000" b="1" dirty="0" smtClean="0">
                <a:solidFill>
                  <a:srgbClr val="C00000"/>
                </a:solidFill>
                <a:latin typeface="+mn-lt"/>
              </a:rPr>
              <a:t>Эффективные </a:t>
            </a:r>
            <a:r>
              <a:rPr lang="ru-RU" sz="2000" b="1" dirty="0">
                <a:solidFill>
                  <a:srgbClr val="C00000"/>
                </a:solidFill>
                <a:latin typeface="+mn-lt"/>
              </a:rPr>
              <a:t>технологии и актуальные практики </a:t>
            </a:r>
            <a:r>
              <a:rPr lang="ru-RU" sz="2000" b="1" dirty="0" smtClean="0">
                <a:solidFill>
                  <a:srgbClr val="C00000"/>
                </a:solidFill>
                <a:latin typeface="+mn-lt"/>
              </a:rPr>
              <a:t>воспитания </a:t>
            </a:r>
            <a:endParaRPr lang="ru-RU" sz="2000" b="1" dirty="0">
              <a:solidFill>
                <a:srgbClr val="C00000"/>
              </a:solidFill>
              <a:latin typeface="+mn-lt"/>
            </a:endParaRPr>
          </a:p>
        </p:txBody>
      </p:sp>
    </p:spTree>
    <p:extLst>
      <p:ext uri="{BB962C8B-B14F-4D97-AF65-F5344CB8AC3E}">
        <p14:creationId xmlns:p14="http://schemas.microsoft.com/office/powerpoint/2010/main" val="13572021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9792" y="539477"/>
            <a:ext cx="9289032" cy="3477875"/>
          </a:xfrm>
          <a:prstGeom prst="rect">
            <a:avLst/>
          </a:prstGeom>
        </p:spPr>
        <p:txBody>
          <a:bodyPr wrap="square">
            <a:spAutoFit/>
          </a:bodyPr>
          <a:lstStyle/>
          <a:p>
            <a:r>
              <a:rPr lang="ru-RU" dirty="0"/>
              <a:t> </a:t>
            </a:r>
            <a:r>
              <a:rPr lang="ru-RU" sz="2000" dirty="0">
                <a:latin typeface="+mn-lt"/>
              </a:rPr>
              <a:t>Всего приняли участие 9 школ с татарским этнокультурным компонентом </a:t>
            </a:r>
            <a:r>
              <a:rPr lang="ru-RU" sz="2000" dirty="0" smtClean="0">
                <a:latin typeface="+mn-lt"/>
              </a:rPr>
              <a:t>образования: </a:t>
            </a:r>
          </a:p>
          <a:p>
            <a:r>
              <a:rPr lang="ru-RU" sz="2000" b="1" dirty="0" smtClean="0">
                <a:latin typeface="+mn-lt"/>
              </a:rPr>
              <a:t>МАОУ </a:t>
            </a:r>
            <a:r>
              <a:rPr lang="ru-RU" sz="2000" b="1" dirty="0">
                <a:latin typeface="+mn-lt"/>
              </a:rPr>
              <a:t>«</a:t>
            </a:r>
            <a:r>
              <a:rPr lang="ru-RU" sz="2000" b="1" dirty="0" err="1">
                <a:latin typeface="+mn-lt"/>
              </a:rPr>
              <a:t>Карагайская</a:t>
            </a:r>
            <a:r>
              <a:rPr lang="ru-RU" sz="2000" b="1" dirty="0">
                <a:latin typeface="+mn-lt"/>
              </a:rPr>
              <a:t> СОШ» </a:t>
            </a:r>
            <a:r>
              <a:rPr lang="ru-RU" sz="2000" b="1" dirty="0" err="1">
                <a:latin typeface="+mn-lt"/>
              </a:rPr>
              <a:t>Вагайского</a:t>
            </a:r>
            <a:r>
              <a:rPr lang="ru-RU" sz="2000" b="1" dirty="0">
                <a:latin typeface="+mn-lt"/>
              </a:rPr>
              <a:t> района</a:t>
            </a:r>
            <a:r>
              <a:rPr lang="ru-RU" sz="2000" dirty="0">
                <a:latin typeface="+mn-lt"/>
              </a:rPr>
              <a:t>, </a:t>
            </a:r>
            <a:endParaRPr lang="ru-RU" sz="2000" dirty="0" smtClean="0">
              <a:latin typeface="+mn-lt"/>
            </a:endParaRPr>
          </a:p>
          <a:p>
            <a:r>
              <a:rPr lang="ru-RU" sz="2000" b="1" dirty="0" smtClean="0">
                <a:latin typeface="+mn-lt"/>
              </a:rPr>
              <a:t>МАОУ </a:t>
            </a:r>
            <a:r>
              <a:rPr lang="ru-RU" sz="2000" b="1" dirty="0">
                <a:latin typeface="+mn-lt"/>
              </a:rPr>
              <a:t>«</a:t>
            </a:r>
            <a:r>
              <a:rPr lang="ru-RU" sz="2000" b="1" dirty="0" err="1">
                <a:latin typeface="+mn-lt"/>
              </a:rPr>
              <a:t>Новокаишкульская</a:t>
            </a:r>
            <a:r>
              <a:rPr lang="ru-RU" sz="2000" b="1" dirty="0">
                <a:latin typeface="+mn-lt"/>
              </a:rPr>
              <a:t> СОШ» </a:t>
            </a:r>
            <a:r>
              <a:rPr lang="ru-RU" sz="2000" b="1" dirty="0" err="1">
                <a:latin typeface="+mn-lt"/>
              </a:rPr>
              <a:t>Ярковского</a:t>
            </a:r>
            <a:r>
              <a:rPr lang="ru-RU" sz="2000" b="1" dirty="0">
                <a:latin typeface="+mn-lt"/>
              </a:rPr>
              <a:t> района, </a:t>
            </a:r>
            <a:endParaRPr lang="ru-RU" sz="2000" b="1" dirty="0" smtClean="0">
              <a:latin typeface="+mn-lt"/>
            </a:endParaRPr>
          </a:p>
          <a:p>
            <a:r>
              <a:rPr lang="ru-RU" sz="2000" dirty="0" smtClean="0">
                <a:latin typeface="+mn-lt"/>
              </a:rPr>
              <a:t>МАОУ </a:t>
            </a:r>
            <a:r>
              <a:rPr lang="ru-RU" sz="2000" dirty="0">
                <a:latin typeface="+mn-lt"/>
              </a:rPr>
              <a:t>«</a:t>
            </a:r>
            <a:r>
              <a:rPr lang="ru-RU" sz="2000" dirty="0" err="1">
                <a:latin typeface="+mn-lt"/>
              </a:rPr>
              <a:t>Яровская</a:t>
            </a:r>
            <a:r>
              <a:rPr lang="ru-RU" sz="2000" dirty="0">
                <a:latin typeface="+mn-lt"/>
              </a:rPr>
              <a:t> СОШ» имени Р.И. Алимбаева </a:t>
            </a:r>
            <a:r>
              <a:rPr lang="ru-RU" sz="2000" dirty="0" err="1">
                <a:latin typeface="+mn-lt"/>
              </a:rPr>
              <a:t>Ялуторовского</a:t>
            </a:r>
            <a:r>
              <a:rPr lang="ru-RU" sz="2000" dirty="0">
                <a:latin typeface="+mn-lt"/>
              </a:rPr>
              <a:t> района, </a:t>
            </a:r>
            <a:endParaRPr lang="ru-RU" sz="2000" dirty="0" smtClean="0">
              <a:latin typeface="+mn-lt"/>
            </a:endParaRPr>
          </a:p>
          <a:p>
            <a:r>
              <a:rPr lang="ru-RU" sz="2000" dirty="0" smtClean="0">
                <a:latin typeface="+mn-lt"/>
              </a:rPr>
              <a:t>МАОУ </a:t>
            </a:r>
            <a:r>
              <a:rPr lang="ru-RU" sz="2000" dirty="0">
                <a:latin typeface="+mn-lt"/>
              </a:rPr>
              <a:t>«</a:t>
            </a:r>
            <a:r>
              <a:rPr lang="ru-RU" sz="2000" dirty="0" err="1">
                <a:latin typeface="+mn-lt"/>
              </a:rPr>
              <a:t>Ачирская</a:t>
            </a:r>
            <a:r>
              <a:rPr lang="ru-RU" sz="2000" dirty="0">
                <a:latin typeface="+mn-lt"/>
              </a:rPr>
              <a:t> СОШ», </a:t>
            </a:r>
            <a:endParaRPr lang="ru-RU" sz="2000" dirty="0" smtClean="0">
              <a:latin typeface="+mn-lt"/>
            </a:endParaRPr>
          </a:p>
          <a:p>
            <a:r>
              <a:rPr lang="ru-RU" sz="2000" dirty="0" smtClean="0">
                <a:latin typeface="+mn-lt"/>
              </a:rPr>
              <a:t>МАОУ </a:t>
            </a:r>
            <a:r>
              <a:rPr lang="ru-RU" sz="2000" dirty="0">
                <a:latin typeface="+mn-lt"/>
              </a:rPr>
              <a:t>«</a:t>
            </a:r>
            <a:r>
              <a:rPr lang="ru-RU" sz="2000" dirty="0" err="1">
                <a:latin typeface="+mn-lt"/>
              </a:rPr>
              <a:t>Абаульская</a:t>
            </a:r>
            <a:r>
              <a:rPr lang="ru-RU" sz="2000" dirty="0">
                <a:latin typeface="+mn-lt"/>
              </a:rPr>
              <a:t> ООШ, </a:t>
            </a:r>
            <a:endParaRPr lang="ru-RU" sz="2000" dirty="0" smtClean="0">
              <a:latin typeface="+mn-lt"/>
            </a:endParaRPr>
          </a:p>
          <a:p>
            <a:r>
              <a:rPr lang="ru-RU" sz="2000" dirty="0" smtClean="0">
                <a:latin typeface="+mn-lt"/>
              </a:rPr>
              <a:t>МАОУ </a:t>
            </a:r>
            <a:r>
              <a:rPr lang="ru-RU" sz="2000" dirty="0">
                <a:latin typeface="+mn-lt"/>
              </a:rPr>
              <a:t>«</a:t>
            </a:r>
            <a:r>
              <a:rPr lang="ru-RU" sz="2000" dirty="0" err="1">
                <a:latin typeface="+mn-lt"/>
              </a:rPr>
              <a:t>Лайтамакская</a:t>
            </a:r>
            <a:r>
              <a:rPr lang="ru-RU" sz="2000" dirty="0">
                <a:latin typeface="+mn-lt"/>
              </a:rPr>
              <a:t> СОШ» Тобольского район, </a:t>
            </a:r>
            <a:endParaRPr lang="ru-RU" sz="2000" dirty="0" smtClean="0">
              <a:latin typeface="+mn-lt"/>
            </a:endParaRPr>
          </a:p>
          <a:p>
            <a:r>
              <a:rPr lang="ru-RU" sz="2000" b="1" dirty="0" smtClean="0">
                <a:latin typeface="+mn-lt"/>
              </a:rPr>
              <a:t>МАОУ </a:t>
            </a:r>
            <a:r>
              <a:rPr lang="ru-RU" sz="2000" b="1" dirty="0">
                <a:latin typeface="+mn-lt"/>
              </a:rPr>
              <a:t>«</a:t>
            </a:r>
            <a:r>
              <a:rPr lang="ru-RU" sz="2000" b="1" dirty="0" err="1">
                <a:latin typeface="+mn-lt"/>
              </a:rPr>
              <a:t>Киндерская</a:t>
            </a:r>
            <a:r>
              <a:rPr lang="ru-RU" sz="2000" b="1" dirty="0">
                <a:latin typeface="+mn-lt"/>
              </a:rPr>
              <a:t> СОШ» </a:t>
            </a:r>
            <a:r>
              <a:rPr lang="ru-RU" sz="2000" b="1" dirty="0" err="1">
                <a:latin typeface="+mn-lt"/>
              </a:rPr>
              <a:t>Нижнетавдинского</a:t>
            </a:r>
            <a:r>
              <a:rPr lang="ru-RU" sz="2000" b="1" dirty="0">
                <a:latin typeface="+mn-lt"/>
              </a:rPr>
              <a:t> </a:t>
            </a:r>
            <a:r>
              <a:rPr lang="ru-RU" sz="2000" b="1" dirty="0" smtClean="0">
                <a:latin typeface="+mn-lt"/>
              </a:rPr>
              <a:t>района,</a:t>
            </a:r>
          </a:p>
          <a:p>
            <a:r>
              <a:rPr lang="ru-RU" sz="2000" dirty="0" smtClean="0">
                <a:latin typeface="+mn-lt"/>
              </a:rPr>
              <a:t>МАОУ </a:t>
            </a:r>
            <a:r>
              <a:rPr lang="ru-RU" sz="2000" dirty="0">
                <a:latin typeface="+mn-lt"/>
              </a:rPr>
              <a:t>«</a:t>
            </a:r>
            <a:r>
              <a:rPr lang="ru-RU" sz="2000" dirty="0" err="1">
                <a:latin typeface="+mn-lt"/>
              </a:rPr>
              <a:t>Чикчинская</a:t>
            </a:r>
            <a:r>
              <a:rPr lang="ru-RU" sz="2000" dirty="0">
                <a:latin typeface="+mn-lt"/>
              </a:rPr>
              <a:t> СОШ» имени Х.Х. </a:t>
            </a:r>
            <a:r>
              <a:rPr lang="ru-RU" sz="2000" dirty="0" err="1">
                <a:latin typeface="+mn-lt"/>
              </a:rPr>
              <a:t>Якина</a:t>
            </a:r>
            <a:r>
              <a:rPr lang="ru-RU" sz="2000" dirty="0">
                <a:latin typeface="+mn-lt"/>
              </a:rPr>
              <a:t> Тюменского </a:t>
            </a:r>
            <a:r>
              <a:rPr lang="ru-RU" sz="2000" dirty="0" smtClean="0">
                <a:latin typeface="+mn-lt"/>
              </a:rPr>
              <a:t>района, </a:t>
            </a:r>
          </a:p>
          <a:p>
            <a:r>
              <a:rPr lang="ru-RU" sz="2000" dirty="0">
                <a:latin typeface="+mn-lt"/>
              </a:rPr>
              <a:t>МАОУ СОШ №52 города Тюмени</a:t>
            </a:r>
          </a:p>
        </p:txBody>
      </p:sp>
      <p:sp>
        <p:nvSpPr>
          <p:cNvPr id="5" name="Прямоугольник 4"/>
          <p:cNvSpPr/>
          <p:nvPr/>
        </p:nvSpPr>
        <p:spPr>
          <a:xfrm>
            <a:off x="208097" y="4643933"/>
            <a:ext cx="9433048" cy="2031325"/>
          </a:xfrm>
          <a:prstGeom prst="rect">
            <a:avLst/>
          </a:prstGeom>
        </p:spPr>
        <p:txBody>
          <a:bodyPr wrap="square">
            <a:spAutoFit/>
          </a:bodyPr>
          <a:lstStyle/>
          <a:p>
            <a:r>
              <a:rPr lang="ru-RU" dirty="0" smtClean="0"/>
              <a:t>Номинация «Лучшая школа с этнокультурным содержанием образования»</a:t>
            </a:r>
          </a:p>
          <a:p>
            <a:pPr marL="285750" indent="-285750">
              <a:buFont typeface="Arial" panose="020B0604020202020204" pitchFamily="34" charset="0"/>
              <a:buChar char="•"/>
            </a:pPr>
            <a:r>
              <a:rPr lang="ru-RU" dirty="0" smtClean="0"/>
              <a:t>1 место - МАОУ </a:t>
            </a:r>
            <a:r>
              <a:rPr lang="ru-RU" dirty="0"/>
              <a:t>«</a:t>
            </a:r>
            <a:r>
              <a:rPr lang="ru-RU" dirty="0" err="1"/>
              <a:t>Новокаишкульская</a:t>
            </a:r>
            <a:r>
              <a:rPr lang="ru-RU" dirty="0"/>
              <a:t> СОШ» </a:t>
            </a:r>
            <a:r>
              <a:rPr lang="ru-RU" dirty="0" err="1"/>
              <a:t>Ярковского</a:t>
            </a:r>
            <a:r>
              <a:rPr lang="ru-RU" dirty="0"/>
              <a:t> района</a:t>
            </a:r>
            <a:r>
              <a:rPr lang="ru-RU" dirty="0" smtClean="0"/>
              <a:t>,</a:t>
            </a:r>
          </a:p>
          <a:p>
            <a:pPr marL="285750" indent="-285750">
              <a:buFont typeface="Arial" panose="020B0604020202020204" pitchFamily="34" charset="0"/>
              <a:buChar char="•"/>
            </a:pPr>
            <a:r>
              <a:rPr lang="ru-RU" dirty="0" smtClean="0"/>
              <a:t>2 </a:t>
            </a:r>
            <a:r>
              <a:rPr lang="ru-RU" dirty="0"/>
              <a:t>место </a:t>
            </a:r>
            <a:r>
              <a:rPr lang="ru-RU" dirty="0" smtClean="0"/>
              <a:t>- МАОУ </a:t>
            </a:r>
            <a:r>
              <a:rPr lang="ru-RU" dirty="0"/>
              <a:t>«</a:t>
            </a:r>
            <a:r>
              <a:rPr lang="ru-RU" dirty="0" err="1"/>
              <a:t>Киндерская</a:t>
            </a:r>
            <a:r>
              <a:rPr lang="ru-RU" dirty="0"/>
              <a:t> СОШ» </a:t>
            </a:r>
            <a:r>
              <a:rPr lang="ru-RU" dirty="0" err="1"/>
              <a:t>Нижнетавдинского</a:t>
            </a:r>
            <a:r>
              <a:rPr lang="ru-RU" dirty="0"/>
              <a:t> района</a:t>
            </a:r>
            <a:r>
              <a:rPr lang="ru-RU" dirty="0" smtClean="0"/>
              <a:t>;</a:t>
            </a:r>
          </a:p>
          <a:p>
            <a:pPr marL="285750" indent="-285750">
              <a:buFont typeface="Arial" panose="020B0604020202020204" pitchFamily="34" charset="0"/>
              <a:buChar char="•"/>
            </a:pPr>
            <a:r>
              <a:rPr lang="ru-RU" dirty="0" smtClean="0"/>
              <a:t>3 </a:t>
            </a:r>
            <a:r>
              <a:rPr lang="ru-RU" dirty="0"/>
              <a:t>место - МАОУ «</a:t>
            </a:r>
            <a:r>
              <a:rPr lang="ru-RU" dirty="0" err="1"/>
              <a:t>Карагайская</a:t>
            </a:r>
            <a:r>
              <a:rPr lang="ru-RU" dirty="0"/>
              <a:t> СОШ» </a:t>
            </a:r>
            <a:r>
              <a:rPr lang="ru-RU" dirty="0" err="1"/>
              <a:t>Вагайского</a:t>
            </a:r>
            <a:r>
              <a:rPr lang="ru-RU" dirty="0"/>
              <a:t> района. </a:t>
            </a:r>
            <a:endParaRPr lang="ru-RU" dirty="0" smtClean="0"/>
          </a:p>
          <a:p>
            <a:endParaRPr lang="ru-RU" dirty="0"/>
          </a:p>
          <a:p>
            <a:pPr marL="285750" indent="-285750">
              <a:buFont typeface="Arial" panose="020B0604020202020204" pitchFamily="34" charset="0"/>
              <a:buChar char="•"/>
            </a:pPr>
            <a:r>
              <a:rPr lang="ru-RU" dirty="0" smtClean="0"/>
              <a:t>Номинация </a:t>
            </a:r>
            <a:r>
              <a:rPr lang="ru-RU" dirty="0"/>
              <a:t>«Лучшая городская школа с этнокультурным компонентом образования» </a:t>
            </a:r>
            <a:r>
              <a:rPr lang="ru-RU" dirty="0" smtClean="0"/>
              <a:t>МАОУ </a:t>
            </a:r>
            <a:r>
              <a:rPr lang="ru-RU" dirty="0"/>
              <a:t>СОШ №52 города Тюмени. </a:t>
            </a:r>
          </a:p>
        </p:txBody>
      </p:sp>
    </p:spTree>
    <p:extLst>
      <p:ext uri="{BB962C8B-B14F-4D97-AF65-F5344CB8AC3E}">
        <p14:creationId xmlns:p14="http://schemas.microsoft.com/office/powerpoint/2010/main" val="19297300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736056" y="251444"/>
            <a:ext cx="7056784" cy="646331"/>
          </a:xfrm>
          <a:prstGeom prst="rect">
            <a:avLst/>
          </a:prstGeom>
        </p:spPr>
        <p:txBody>
          <a:bodyPr wrap="square">
            <a:spAutoFit/>
          </a:bodyPr>
          <a:lstStyle/>
          <a:p>
            <a:pPr algn="r"/>
            <a:r>
              <a:rPr lang="ru-RU" b="1" dirty="0">
                <a:solidFill>
                  <a:srgbClr val="C00000"/>
                </a:solidFill>
              </a:rPr>
              <a:t>Р</a:t>
            </a:r>
            <a:r>
              <a:rPr lang="ru-RU" b="1" dirty="0" smtClean="0">
                <a:solidFill>
                  <a:srgbClr val="C00000"/>
                </a:solidFill>
              </a:rPr>
              <a:t>еализуемые </a:t>
            </a:r>
            <a:r>
              <a:rPr lang="ru-RU" b="1" dirty="0">
                <a:solidFill>
                  <a:srgbClr val="C00000"/>
                </a:solidFill>
              </a:rPr>
              <a:t>образовательные программы этнокультурного содержания</a:t>
            </a:r>
          </a:p>
        </p:txBody>
      </p:sp>
      <p:sp>
        <p:nvSpPr>
          <p:cNvPr id="5" name="Прямоугольник 4"/>
          <p:cNvSpPr/>
          <p:nvPr/>
        </p:nvSpPr>
        <p:spPr>
          <a:xfrm>
            <a:off x="215776" y="1259557"/>
            <a:ext cx="9577064" cy="4678204"/>
          </a:xfrm>
          <a:prstGeom prst="rect">
            <a:avLst/>
          </a:prstGeom>
        </p:spPr>
        <p:txBody>
          <a:bodyPr wrap="square">
            <a:spAutoFit/>
          </a:bodyPr>
          <a:lstStyle/>
          <a:p>
            <a:endParaRPr lang="ru-RU" sz="2000" dirty="0" smtClean="0">
              <a:latin typeface="+mn-lt"/>
            </a:endParaRPr>
          </a:p>
          <a:p>
            <a:pPr marL="285750" indent="-285750">
              <a:buFont typeface="Arial" panose="020B0604020202020204" pitchFamily="34" charset="0"/>
              <a:buChar char="•"/>
            </a:pPr>
            <a:r>
              <a:rPr lang="ru-RU" sz="2000" dirty="0" smtClean="0">
                <a:latin typeface="+mn-lt"/>
              </a:rPr>
              <a:t>кружок </a:t>
            </a:r>
            <a:r>
              <a:rPr lang="ru-RU" sz="2000" dirty="0">
                <a:latin typeface="+mn-lt"/>
              </a:rPr>
              <a:t>для начальных классов «Мой родной язык» («</a:t>
            </a:r>
            <a:r>
              <a:rPr lang="ru-RU" sz="2000" dirty="0" err="1">
                <a:latin typeface="+mn-lt"/>
              </a:rPr>
              <a:t>Туган</a:t>
            </a:r>
            <a:r>
              <a:rPr lang="ru-RU" sz="2000" dirty="0">
                <a:latin typeface="+mn-lt"/>
              </a:rPr>
              <a:t> </a:t>
            </a:r>
            <a:r>
              <a:rPr lang="ru-RU" sz="2000" dirty="0" err="1">
                <a:latin typeface="+mn-lt"/>
              </a:rPr>
              <a:t>телем</a:t>
            </a:r>
            <a:r>
              <a:rPr lang="ru-RU" sz="2000" dirty="0">
                <a:latin typeface="+mn-lt"/>
              </a:rPr>
              <a:t> минем»).                   </a:t>
            </a:r>
            <a:endParaRPr lang="ru-RU" sz="2000" dirty="0" smtClean="0">
              <a:latin typeface="+mn-lt"/>
            </a:endParaRPr>
          </a:p>
          <a:p>
            <a:pPr marL="285750" indent="-285750">
              <a:buFont typeface="Arial" panose="020B0604020202020204" pitchFamily="34" charset="0"/>
              <a:buChar char="•"/>
            </a:pPr>
            <a:r>
              <a:rPr lang="ru-RU" sz="2000" dirty="0" smtClean="0">
                <a:latin typeface="+mn-lt"/>
              </a:rPr>
              <a:t>Театральный </a:t>
            </a:r>
            <a:r>
              <a:rPr lang="ru-RU" sz="2000" dirty="0">
                <a:latin typeface="+mn-lt"/>
              </a:rPr>
              <a:t>кружок «В гостях у сказки» (на татарском языке</a:t>
            </a:r>
            <a:r>
              <a:rPr lang="ru-RU" sz="2000" dirty="0" smtClean="0">
                <a:latin typeface="+mn-lt"/>
              </a:rPr>
              <a:t>).</a:t>
            </a:r>
          </a:p>
          <a:p>
            <a:pPr marL="285750" indent="-285750">
              <a:buFont typeface="Arial" panose="020B0604020202020204" pitchFamily="34" charset="0"/>
              <a:buChar char="•"/>
            </a:pPr>
            <a:r>
              <a:rPr lang="ru-RU" sz="2000" dirty="0" smtClean="0">
                <a:latin typeface="+mn-lt"/>
              </a:rPr>
              <a:t>«</a:t>
            </a:r>
            <a:r>
              <a:rPr lang="ru-RU" sz="2000" dirty="0">
                <a:latin typeface="+mn-lt"/>
              </a:rPr>
              <a:t>Родное слово»– 1,2,3,5 классы (ФГОС</a:t>
            </a:r>
            <a:r>
              <a:rPr lang="ru-RU" sz="2000" dirty="0" smtClean="0">
                <a:latin typeface="+mn-lt"/>
              </a:rPr>
              <a:t>).</a:t>
            </a:r>
          </a:p>
          <a:p>
            <a:pPr marL="285750" indent="-285750">
              <a:buFont typeface="Arial" panose="020B0604020202020204" pitchFamily="34" charset="0"/>
              <a:buChar char="•"/>
            </a:pPr>
            <a:r>
              <a:rPr lang="ru-RU" sz="2000" dirty="0" smtClean="0">
                <a:latin typeface="+mn-lt"/>
              </a:rPr>
              <a:t>«</a:t>
            </a:r>
            <a:r>
              <a:rPr lang="ru-RU" sz="2000" dirty="0">
                <a:latin typeface="+mn-lt"/>
              </a:rPr>
              <a:t>Удивительный татарский язык» - 5- 8 </a:t>
            </a:r>
            <a:r>
              <a:rPr lang="ru-RU" sz="2000" dirty="0" smtClean="0">
                <a:latin typeface="+mn-lt"/>
              </a:rPr>
              <a:t>классы.</a:t>
            </a:r>
          </a:p>
          <a:p>
            <a:pPr marL="285750" indent="-285750">
              <a:buFont typeface="Arial" panose="020B0604020202020204" pitchFamily="34" charset="0"/>
              <a:buChar char="•"/>
            </a:pPr>
            <a:r>
              <a:rPr lang="ru-RU" sz="2000" dirty="0" smtClean="0">
                <a:latin typeface="+mn-lt"/>
              </a:rPr>
              <a:t>Историческое </a:t>
            </a:r>
            <a:r>
              <a:rPr lang="ru-RU" sz="2000" dirty="0">
                <a:latin typeface="+mn-lt"/>
              </a:rPr>
              <a:t>краеведение - «История моего народа» через школьный </a:t>
            </a:r>
            <a:r>
              <a:rPr lang="ru-RU" sz="2000" dirty="0" smtClean="0">
                <a:latin typeface="+mn-lt"/>
              </a:rPr>
              <a:t>музей.</a:t>
            </a:r>
          </a:p>
          <a:p>
            <a:pPr marL="285750" indent="-285750">
              <a:buFont typeface="Arial" panose="020B0604020202020204" pitchFamily="34" charset="0"/>
              <a:buChar char="•"/>
            </a:pPr>
            <a:r>
              <a:rPr lang="ru-RU" sz="2000" dirty="0" smtClean="0">
                <a:latin typeface="+mn-lt"/>
              </a:rPr>
              <a:t>Кружок </a:t>
            </a:r>
            <a:r>
              <a:rPr lang="ru-RU" sz="2000" dirty="0">
                <a:latin typeface="+mn-lt"/>
              </a:rPr>
              <a:t>«Умелые руки», «Столярное дело» (по национальным </a:t>
            </a:r>
            <a:r>
              <a:rPr lang="ru-RU" sz="2000" dirty="0" smtClean="0">
                <a:latin typeface="+mn-lt"/>
              </a:rPr>
              <a:t>традициям).</a:t>
            </a:r>
          </a:p>
          <a:p>
            <a:pPr marL="285750" indent="-285750">
              <a:buFont typeface="Arial" panose="020B0604020202020204" pitchFamily="34" charset="0"/>
              <a:buChar char="•"/>
            </a:pPr>
            <a:r>
              <a:rPr lang="ru-RU" sz="2000" dirty="0" smtClean="0">
                <a:latin typeface="+mn-lt"/>
              </a:rPr>
              <a:t>Танцевальный </a:t>
            </a:r>
            <a:r>
              <a:rPr lang="ru-RU" sz="2000" dirty="0">
                <a:latin typeface="+mn-lt"/>
              </a:rPr>
              <a:t>кружок, ансамбль «</a:t>
            </a:r>
            <a:r>
              <a:rPr lang="ru-RU" sz="2000" dirty="0" err="1">
                <a:latin typeface="+mn-lt"/>
              </a:rPr>
              <a:t>Кубалэк</a:t>
            </a:r>
            <a:r>
              <a:rPr lang="ru-RU" sz="2000" dirty="0">
                <a:latin typeface="+mn-lt"/>
              </a:rPr>
              <a:t>» </a:t>
            </a:r>
            <a:r>
              <a:rPr lang="ru-RU" sz="2000" dirty="0" smtClean="0">
                <a:latin typeface="+mn-lt"/>
              </a:rPr>
              <a:t>.</a:t>
            </a:r>
          </a:p>
          <a:p>
            <a:pPr marL="285750" indent="-285750">
              <a:buFont typeface="Arial" panose="020B0604020202020204" pitchFamily="34" charset="0"/>
              <a:buChar char="•"/>
            </a:pPr>
            <a:r>
              <a:rPr lang="ru-RU" sz="2000" dirty="0" smtClean="0">
                <a:latin typeface="+mn-lt"/>
              </a:rPr>
              <a:t>Хоровой </a:t>
            </a:r>
            <a:r>
              <a:rPr lang="ru-RU" sz="2000" dirty="0">
                <a:latin typeface="+mn-lt"/>
              </a:rPr>
              <a:t>кружок, ансамбль «</a:t>
            </a:r>
            <a:r>
              <a:rPr lang="ru-RU" sz="2000" dirty="0" err="1">
                <a:latin typeface="+mn-lt"/>
              </a:rPr>
              <a:t>Сыерчык</a:t>
            </a:r>
            <a:r>
              <a:rPr lang="ru-RU" sz="2000" dirty="0" smtClean="0">
                <a:latin typeface="+mn-lt"/>
              </a:rPr>
              <a:t>». </a:t>
            </a:r>
            <a:endParaRPr lang="ru-RU" sz="2000" dirty="0">
              <a:latin typeface="+mn-lt"/>
            </a:endParaRPr>
          </a:p>
          <a:p>
            <a:pPr marL="285750" indent="-285750">
              <a:buFont typeface="Arial" panose="020B0604020202020204" pitchFamily="34" charset="0"/>
              <a:buChar char="•"/>
            </a:pPr>
            <a:r>
              <a:rPr lang="ru-RU" sz="2000" dirty="0" smtClean="0">
                <a:latin typeface="+mn-lt"/>
              </a:rPr>
              <a:t>Программа </a:t>
            </a:r>
            <a:r>
              <a:rPr lang="ru-RU" sz="2000" dirty="0">
                <a:latin typeface="+mn-lt"/>
              </a:rPr>
              <a:t>работы школьного </a:t>
            </a:r>
            <a:r>
              <a:rPr lang="ru-RU" sz="2000" dirty="0" err="1">
                <a:latin typeface="+mn-lt"/>
              </a:rPr>
              <a:t>историко</a:t>
            </a:r>
            <a:r>
              <a:rPr lang="ru-RU" sz="2000" dirty="0">
                <a:latin typeface="+mn-lt"/>
              </a:rPr>
              <a:t> – краеведческого </a:t>
            </a:r>
            <a:r>
              <a:rPr lang="ru-RU" sz="2000" dirty="0" smtClean="0">
                <a:latin typeface="+mn-lt"/>
              </a:rPr>
              <a:t>музея. «Этнокультурный </a:t>
            </a:r>
            <a:r>
              <a:rPr lang="ru-RU" sz="2000" dirty="0">
                <a:latin typeface="+mn-lt"/>
              </a:rPr>
              <a:t>компонент  в системе работы МАОУ «</a:t>
            </a:r>
            <a:r>
              <a:rPr lang="ru-RU" sz="2000" dirty="0" err="1">
                <a:latin typeface="+mn-lt"/>
              </a:rPr>
              <a:t>Карагайская</a:t>
            </a:r>
            <a:r>
              <a:rPr lang="ru-RU" sz="2000" dirty="0">
                <a:latin typeface="+mn-lt"/>
              </a:rPr>
              <a:t> </a:t>
            </a:r>
            <a:r>
              <a:rPr lang="ru-RU" sz="2000" dirty="0" smtClean="0">
                <a:latin typeface="+mn-lt"/>
              </a:rPr>
              <a:t>СОШ»</a:t>
            </a:r>
          </a:p>
          <a:p>
            <a:pPr marL="285750" indent="-285750">
              <a:buFont typeface="Arial" panose="020B0604020202020204" pitchFamily="34" charset="0"/>
              <a:buChar char="•"/>
            </a:pPr>
            <a:r>
              <a:rPr lang="ru-RU" sz="2000" dirty="0" smtClean="0">
                <a:latin typeface="+mn-lt"/>
              </a:rPr>
              <a:t>Программа </a:t>
            </a:r>
            <a:r>
              <a:rPr lang="ru-RU" sz="2000" dirty="0">
                <a:latin typeface="+mn-lt"/>
              </a:rPr>
              <a:t>«Моя малая Родина</a:t>
            </a:r>
            <a:r>
              <a:rPr lang="ru-RU" sz="2000" dirty="0" smtClean="0">
                <a:latin typeface="+mn-lt"/>
              </a:rPr>
              <a:t>».</a:t>
            </a:r>
          </a:p>
          <a:p>
            <a:pPr marL="285750" indent="-285750">
              <a:buFont typeface="Arial" panose="020B0604020202020204" pitchFamily="34" charset="0"/>
              <a:buChar char="•"/>
            </a:pPr>
            <a:r>
              <a:rPr lang="ru-RU" sz="2000" dirty="0" smtClean="0">
                <a:latin typeface="+mn-lt"/>
              </a:rPr>
              <a:t>…</a:t>
            </a:r>
            <a:endParaRPr lang="ru-RU" sz="2000" dirty="0">
              <a:latin typeface="+mn-lt"/>
            </a:endParaRPr>
          </a:p>
          <a:p>
            <a:endParaRPr lang="ru-RU" dirty="0"/>
          </a:p>
        </p:txBody>
      </p:sp>
    </p:spTree>
    <p:extLst>
      <p:ext uri="{BB962C8B-B14F-4D97-AF65-F5344CB8AC3E}">
        <p14:creationId xmlns:p14="http://schemas.microsoft.com/office/powerpoint/2010/main" val="5845261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20950" y="395461"/>
            <a:ext cx="7343898" cy="707886"/>
          </a:xfrm>
          <a:prstGeom prst="rect">
            <a:avLst/>
          </a:prstGeom>
        </p:spPr>
        <p:txBody>
          <a:bodyPr wrap="square">
            <a:spAutoFit/>
          </a:bodyPr>
          <a:lstStyle/>
          <a:p>
            <a:pPr algn="r"/>
            <a:r>
              <a:rPr lang="ru-RU" sz="2000" b="1" dirty="0">
                <a:solidFill>
                  <a:srgbClr val="C00000"/>
                </a:solidFill>
                <a:latin typeface="+mn-lt"/>
              </a:rPr>
              <a:t>Р</a:t>
            </a:r>
            <a:r>
              <a:rPr lang="ru-RU" sz="2000" b="1" dirty="0" smtClean="0">
                <a:solidFill>
                  <a:srgbClr val="C00000"/>
                </a:solidFill>
                <a:latin typeface="+mn-lt"/>
              </a:rPr>
              <a:t>еализуемые </a:t>
            </a:r>
            <a:r>
              <a:rPr lang="ru-RU" sz="2000" b="1" dirty="0">
                <a:solidFill>
                  <a:srgbClr val="C00000"/>
                </a:solidFill>
                <a:latin typeface="+mn-lt"/>
              </a:rPr>
              <a:t>социальные проекты этнокультурного содержания </a:t>
            </a:r>
          </a:p>
        </p:txBody>
      </p:sp>
      <p:sp>
        <p:nvSpPr>
          <p:cNvPr id="5" name="Прямоугольник 4"/>
          <p:cNvSpPr/>
          <p:nvPr/>
        </p:nvSpPr>
        <p:spPr>
          <a:xfrm>
            <a:off x="143768" y="1259557"/>
            <a:ext cx="9755500" cy="5632311"/>
          </a:xfrm>
          <a:prstGeom prst="rect">
            <a:avLst/>
          </a:prstGeom>
        </p:spPr>
        <p:txBody>
          <a:bodyPr wrap="square">
            <a:spAutoFit/>
          </a:bodyPr>
          <a:lstStyle/>
          <a:p>
            <a:pPr marL="342900" indent="-342900">
              <a:buFont typeface="Arial" panose="020B0604020202020204" pitchFamily="34" charset="0"/>
              <a:buChar char="•"/>
            </a:pPr>
            <a:r>
              <a:rPr lang="ru-RU" sz="2000" dirty="0" smtClean="0">
                <a:latin typeface="+mn-lt"/>
              </a:rPr>
              <a:t>Тимуровский </a:t>
            </a:r>
            <a:r>
              <a:rPr lang="ru-RU" sz="2000" dirty="0">
                <a:latin typeface="+mn-lt"/>
              </a:rPr>
              <a:t>отряд: </a:t>
            </a:r>
            <a:r>
              <a:rPr lang="ru-RU" sz="2000" dirty="0" smtClean="0">
                <a:latin typeface="+mn-lt"/>
              </a:rPr>
              <a:t>проект «Мы </a:t>
            </a:r>
            <a:r>
              <a:rPr lang="ru-RU" sz="2000" dirty="0">
                <a:latin typeface="+mn-lt"/>
              </a:rPr>
              <a:t>звёздочки </a:t>
            </a:r>
            <a:r>
              <a:rPr lang="ru-RU" sz="2000" dirty="0" smtClean="0">
                <a:latin typeface="+mn-lt"/>
              </a:rPr>
              <a:t>Тукая».</a:t>
            </a:r>
          </a:p>
          <a:p>
            <a:pPr marL="342900" indent="-342900">
              <a:buFont typeface="Arial" panose="020B0604020202020204" pitchFamily="34" charset="0"/>
              <a:buChar char="•"/>
            </a:pPr>
            <a:r>
              <a:rPr lang="ru-RU" sz="2000" dirty="0" smtClean="0">
                <a:latin typeface="+mn-lt"/>
              </a:rPr>
              <a:t>Волонтёрский </a:t>
            </a:r>
            <a:r>
              <a:rPr lang="ru-RU" sz="2000" dirty="0">
                <a:latin typeface="+mn-lt"/>
              </a:rPr>
              <a:t>отряд: проект «Сохрани культуру своего </a:t>
            </a:r>
            <a:r>
              <a:rPr lang="ru-RU" sz="2000" dirty="0" smtClean="0">
                <a:latin typeface="+mn-lt"/>
              </a:rPr>
              <a:t>народа».</a:t>
            </a:r>
          </a:p>
          <a:p>
            <a:pPr marL="342900" indent="-342900">
              <a:buFont typeface="Arial" panose="020B0604020202020204" pitchFamily="34" charset="0"/>
              <a:buChar char="•"/>
            </a:pPr>
            <a:r>
              <a:rPr lang="ru-RU" sz="2000" dirty="0" smtClean="0">
                <a:latin typeface="+mn-lt"/>
              </a:rPr>
              <a:t>Проект </a:t>
            </a:r>
            <a:r>
              <a:rPr lang="ru-RU" sz="2000" dirty="0">
                <a:latin typeface="+mn-lt"/>
              </a:rPr>
              <a:t>с ДК - ансамбль «</a:t>
            </a:r>
            <a:r>
              <a:rPr lang="ru-RU" sz="2000" dirty="0" err="1">
                <a:latin typeface="+mn-lt"/>
              </a:rPr>
              <a:t>Кубалэк</a:t>
            </a:r>
            <a:r>
              <a:rPr lang="ru-RU" sz="2000" dirty="0">
                <a:latin typeface="+mn-lt"/>
              </a:rPr>
              <a:t>», ансамбль «</a:t>
            </a:r>
            <a:r>
              <a:rPr lang="ru-RU" sz="2000" dirty="0" err="1">
                <a:latin typeface="+mn-lt"/>
              </a:rPr>
              <a:t>Сыерчык</a:t>
            </a:r>
            <a:r>
              <a:rPr lang="ru-RU" sz="2000" dirty="0">
                <a:latin typeface="+mn-lt"/>
              </a:rPr>
              <a:t>», ансамбль «</a:t>
            </a:r>
            <a:r>
              <a:rPr lang="ru-RU" sz="2000" dirty="0" err="1" smtClean="0">
                <a:latin typeface="+mn-lt"/>
              </a:rPr>
              <a:t>Умырзая</a:t>
            </a:r>
            <a:r>
              <a:rPr lang="ru-RU" sz="2000" dirty="0" smtClean="0">
                <a:latin typeface="+mn-lt"/>
              </a:rPr>
              <a:t>».</a:t>
            </a:r>
          </a:p>
          <a:p>
            <a:pPr marL="342900" indent="-342900">
              <a:buFont typeface="Arial" panose="020B0604020202020204" pitchFamily="34" charset="0"/>
              <a:buChar char="•"/>
            </a:pPr>
            <a:r>
              <a:rPr lang="ru-RU" sz="2000" dirty="0" smtClean="0">
                <a:latin typeface="+mn-lt"/>
              </a:rPr>
              <a:t>Зал </a:t>
            </a:r>
            <a:r>
              <a:rPr lang="ru-RU" sz="2000" dirty="0">
                <a:latin typeface="+mn-lt"/>
              </a:rPr>
              <a:t>этнографии  «История моего </a:t>
            </a:r>
            <a:r>
              <a:rPr lang="ru-RU" sz="2000" dirty="0" smtClean="0">
                <a:latin typeface="+mn-lt"/>
              </a:rPr>
              <a:t>народа».</a:t>
            </a:r>
          </a:p>
          <a:p>
            <a:pPr marL="342900" indent="-342900">
              <a:buFont typeface="Arial" panose="020B0604020202020204" pitchFamily="34" charset="0"/>
              <a:buChar char="•"/>
            </a:pPr>
            <a:r>
              <a:rPr lang="ru-RU" sz="2000" dirty="0" smtClean="0">
                <a:latin typeface="+mn-lt"/>
              </a:rPr>
              <a:t>Проект </a:t>
            </a:r>
            <a:r>
              <a:rPr lang="ru-RU" sz="2000" dirty="0">
                <a:latin typeface="+mn-lt"/>
              </a:rPr>
              <a:t>с ветеранской организацией «Традиции моего </a:t>
            </a:r>
            <a:r>
              <a:rPr lang="ru-RU" sz="2000" dirty="0" err="1" smtClean="0">
                <a:latin typeface="+mn-lt"/>
              </a:rPr>
              <a:t>народа»э</a:t>
            </a:r>
            <a:endParaRPr lang="ru-RU" sz="2000" dirty="0" smtClean="0">
              <a:latin typeface="+mn-lt"/>
            </a:endParaRPr>
          </a:p>
          <a:p>
            <a:pPr marL="342900" indent="-342900">
              <a:buFont typeface="Arial" panose="020B0604020202020204" pitchFamily="34" charset="0"/>
              <a:buChar char="•"/>
            </a:pPr>
            <a:r>
              <a:rPr lang="ru-RU" sz="2000" dirty="0" smtClean="0">
                <a:latin typeface="+mn-lt"/>
              </a:rPr>
              <a:t>Кабинет </a:t>
            </a:r>
            <a:r>
              <a:rPr lang="ru-RU" sz="2000" dirty="0">
                <a:latin typeface="+mn-lt"/>
              </a:rPr>
              <a:t>татарского </a:t>
            </a:r>
            <a:r>
              <a:rPr lang="ru-RU" sz="2000" dirty="0" smtClean="0">
                <a:latin typeface="+mn-lt"/>
              </a:rPr>
              <a:t>языка.</a:t>
            </a:r>
          </a:p>
          <a:p>
            <a:pPr marL="342900" indent="-342900">
              <a:buFont typeface="Arial" panose="020B0604020202020204" pitchFamily="34" charset="0"/>
              <a:buChar char="•"/>
            </a:pPr>
            <a:r>
              <a:rPr lang="ru-RU" sz="2000" dirty="0" smtClean="0">
                <a:latin typeface="+mn-lt"/>
              </a:rPr>
              <a:t>Программа </a:t>
            </a:r>
            <a:r>
              <a:rPr lang="ru-RU" sz="2000" dirty="0">
                <a:latin typeface="+mn-lt"/>
              </a:rPr>
              <a:t>летнего отдыха и оздоровления детей в лагере дневного пребывания, в содержание которой внесён этнокультурный компонент:</a:t>
            </a:r>
          </a:p>
          <a:p>
            <a:pPr marL="342900" indent="-342900">
              <a:buFontTx/>
              <a:buChar char="-"/>
            </a:pPr>
            <a:r>
              <a:rPr lang="ru-RU" sz="2000" dirty="0" smtClean="0">
                <a:latin typeface="+mn-lt"/>
              </a:rPr>
              <a:t>исследовательские </a:t>
            </a:r>
            <a:r>
              <a:rPr lang="ru-RU" sz="2000" dirty="0">
                <a:latin typeface="+mn-lt"/>
              </a:rPr>
              <a:t>работы «Игры и игрушки наших бабушек и дедушек</a:t>
            </a:r>
            <a:r>
              <a:rPr lang="ru-RU" sz="2000" dirty="0" smtClean="0">
                <a:latin typeface="+mn-lt"/>
              </a:rPr>
              <a:t>»,</a:t>
            </a:r>
          </a:p>
          <a:p>
            <a:pPr marL="342900" indent="-342900">
              <a:buFontTx/>
              <a:buChar char="-"/>
            </a:pPr>
            <a:r>
              <a:rPr lang="ru-RU" sz="2000" dirty="0" smtClean="0">
                <a:latin typeface="+mn-lt"/>
              </a:rPr>
              <a:t>«</a:t>
            </a:r>
            <a:r>
              <a:rPr lang="ru-RU" sz="2000" dirty="0">
                <a:latin typeface="+mn-lt"/>
              </a:rPr>
              <a:t>История моего села</a:t>
            </a:r>
            <a:r>
              <a:rPr lang="ru-RU" sz="2000" dirty="0" smtClean="0">
                <a:latin typeface="+mn-lt"/>
              </a:rPr>
              <a:t>»,</a:t>
            </a:r>
          </a:p>
          <a:p>
            <a:pPr marL="342900" indent="-342900">
              <a:buFontTx/>
              <a:buChar char="-"/>
            </a:pPr>
            <a:r>
              <a:rPr lang="ru-RU" sz="2000" dirty="0" smtClean="0">
                <a:latin typeface="+mn-lt"/>
              </a:rPr>
              <a:t> </a:t>
            </a:r>
            <a:r>
              <a:rPr lang="ru-RU" sz="2000" dirty="0">
                <a:latin typeface="+mn-lt"/>
              </a:rPr>
              <a:t>«Улицы моего села», </a:t>
            </a:r>
            <a:endParaRPr lang="ru-RU" sz="2000" dirty="0" smtClean="0">
              <a:latin typeface="+mn-lt"/>
            </a:endParaRPr>
          </a:p>
          <a:p>
            <a:pPr marL="342900" indent="-342900">
              <a:buFontTx/>
              <a:buChar char="-"/>
            </a:pPr>
            <a:r>
              <a:rPr lang="ru-RU" sz="2000" dirty="0" smtClean="0">
                <a:latin typeface="+mn-lt"/>
              </a:rPr>
              <a:t>«</a:t>
            </a:r>
            <a:r>
              <a:rPr lang="ru-RU" sz="2000" dirty="0">
                <a:latin typeface="+mn-lt"/>
              </a:rPr>
              <a:t>Роль песни в жизни сибирских татар», </a:t>
            </a:r>
            <a:endParaRPr lang="ru-RU" sz="2000" dirty="0" smtClean="0">
              <a:latin typeface="+mn-lt"/>
            </a:endParaRPr>
          </a:p>
          <a:p>
            <a:pPr marL="342900" indent="-342900">
              <a:buFontTx/>
              <a:buChar char="-"/>
            </a:pPr>
            <a:r>
              <a:rPr lang="ru-RU" sz="2000" dirty="0" smtClean="0">
                <a:latin typeface="+mn-lt"/>
              </a:rPr>
              <a:t>«</a:t>
            </a:r>
            <a:r>
              <a:rPr lang="ru-RU" sz="2000" dirty="0">
                <a:latin typeface="+mn-lt"/>
              </a:rPr>
              <a:t>Гордость школы», «История моей школы», «Старожилы моего села», «История одного детского дома», «Деревья- старожилы села Карагай» и т.д.,</a:t>
            </a:r>
          </a:p>
          <a:p>
            <a:r>
              <a:rPr lang="ru-RU" sz="2000" dirty="0">
                <a:latin typeface="+mn-lt"/>
              </a:rPr>
              <a:t>- встреча с  ветеранами и  старожилами  села,</a:t>
            </a:r>
          </a:p>
          <a:p>
            <a:r>
              <a:rPr lang="ru-RU" sz="2000" dirty="0">
                <a:latin typeface="+mn-lt"/>
              </a:rPr>
              <a:t>-  сбор краеведческих экспонатов.</a:t>
            </a:r>
          </a:p>
        </p:txBody>
      </p:sp>
    </p:spTree>
    <p:extLst>
      <p:ext uri="{BB962C8B-B14F-4D97-AF65-F5344CB8AC3E}">
        <p14:creationId xmlns:p14="http://schemas.microsoft.com/office/powerpoint/2010/main" val="22335131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385992" y="123398"/>
            <a:ext cx="1414170" cy="400110"/>
          </a:xfrm>
          <a:prstGeom prst="rect">
            <a:avLst/>
          </a:prstGeom>
        </p:spPr>
        <p:txBody>
          <a:bodyPr wrap="none">
            <a:spAutoFit/>
          </a:bodyPr>
          <a:lstStyle/>
          <a:p>
            <a:pPr algn="r"/>
            <a:r>
              <a:rPr lang="ru-RU" sz="2000" b="1" dirty="0">
                <a:solidFill>
                  <a:srgbClr val="C00000"/>
                </a:solidFill>
                <a:latin typeface="+mn-lt"/>
              </a:rPr>
              <a:t>Т</a:t>
            </a:r>
            <a:r>
              <a:rPr lang="ru-RU" sz="2000" b="1" dirty="0" smtClean="0">
                <a:solidFill>
                  <a:srgbClr val="C00000"/>
                </a:solidFill>
                <a:latin typeface="+mn-lt"/>
              </a:rPr>
              <a:t>радиции</a:t>
            </a:r>
            <a:endParaRPr lang="ru-RU" sz="2000" b="1" dirty="0">
              <a:solidFill>
                <a:srgbClr val="C00000"/>
              </a:solidFill>
              <a:latin typeface="+mn-lt"/>
            </a:endParaRPr>
          </a:p>
        </p:txBody>
      </p:sp>
      <p:sp>
        <p:nvSpPr>
          <p:cNvPr id="5" name="Прямоугольник 4"/>
          <p:cNvSpPr/>
          <p:nvPr/>
        </p:nvSpPr>
        <p:spPr>
          <a:xfrm>
            <a:off x="71760" y="899517"/>
            <a:ext cx="4104456" cy="5355312"/>
          </a:xfrm>
          <a:prstGeom prst="rect">
            <a:avLst/>
          </a:prstGeom>
        </p:spPr>
        <p:txBody>
          <a:bodyPr wrap="square">
            <a:spAutoFit/>
          </a:bodyPr>
          <a:lstStyle/>
          <a:p>
            <a:pPr marL="285750" indent="-285750">
              <a:buFont typeface="Arial" panose="020B0604020202020204" pitchFamily="34" charset="0"/>
              <a:buChar char="•"/>
            </a:pPr>
            <a:r>
              <a:rPr lang="ru-RU" dirty="0" smtClean="0"/>
              <a:t>«</a:t>
            </a:r>
            <a:r>
              <a:rPr lang="ru-RU" dirty="0"/>
              <a:t>Сабантуй», </a:t>
            </a:r>
            <a:endParaRPr lang="ru-RU" dirty="0" smtClean="0"/>
          </a:p>
          <a:p>
            <a:pPr marL="285750" indent="-285750">
              <a:buFont typeface="Arial" panose="020B0604020202020204" pitchFamily="34" charset="0"/>
              <a:buChar char="•"/>
            </a:pPr>
            <a:r>
              <a:rPr lang="ru-RU" dirty="0" smtClean="0"/>
              <a:t>«</a:t>
            </a:r>
            <a:r>
              <a:rPr lang="ru-RU" dirty="0"/>
              <a:t>Звезда Пушкина – Звезда Тукая», </a:t>
            </a:r>
            <a:endParaRPr lang="ru-RU" dirty="0" smtClean="0"/>
          </a:p>
          <a:p>
            <a:pPr marL="285750" indent="-285750">
              <a:buFont typeface="Arial" panose="020B0604020202020204" pitchFamily="34" charset="0"/>
              <a:buChar char="•"/>
            </a:pPr>
            <a:r>
              <a:rPr lang="ru-RU" dirty="0" smtClean="0"/>
              <a:t>«</a:t>
            </a:r>
            <a:r>
              <a:rPr lang="ru-RU" dirty="0"/>
              <a:t>Мы едины – мы непобедимы» (День национальных культур), </a:t>
            </a:r>
            <a:endParaRPr lang="ru-RU" dirty="0" smtClean="0"/>
          </a:p>
          <a:p>
            <a:pPr marL="285750" indent="-285750">
              <a:buFont typeface="Arial" panose="020B0604020202020204" pitchFamily="34" charset="0"/>
              <a:buChar char="•"/>
            </a:pPr>
            <a:r>
              <a:rPr lang="ru-RU" dirty="0" smtClean="0"/>
              <a:t>«</a:t>
            </a:r>
            <a:r>
              <a:rPr lang="ru-RU" dirty="0"/>
              <a:t>Жемчужины родного края», </a:t>
            </a:r>
            <a:endParaRPr lang="ru-RU" dirty="0" smtClean="0"/>
          </a:p>
          <a:p>
            <a:pPr marL="285750" indent="-285750">
              <a:buFont typeface="Arial" panose="020B0604020202020204" pitchFamily="34" charset="0"/>
              <a:buChar char="•"/>
            </a:pPr>
            <a:r>
              <a:rPr lang="ru-RU" dirty="0" smtClean="0"/>
              <a:t>«</a:t>
            </a:r>
            <a:r>
              <a:rPr lang="ru-RU" dirty="0" err="1"/>
              <a:t>Нардуган</a:t>
            </a:r>
            <a:r>
              <a:rPr lang="ru-RU" dirty="0" smtClean="0"/>
              <a:t>»,</a:t>
            </a:r>
          </a:p>
          <a:p>
            <a:pPr marL="285750" indent="-285750">
              <a:buFont typeface="Arial" panose="020B0604020202020204" pitchFamily="34" charset="0"/>
              <a:buChar char="•"/>
            </a:pPr>
            <a:r>
              <a:rPr lang="ru-RU" dirty="0" smtClean="0"/>
              <a:t>«</a:t>
            </a:r>
            <a:r>
              <a:rPr lang="ru-RU" dirty="0"/>
              <a:t>Мой родной язык», </a:t>
            </a:r>
            <a:endParaRPr lang="ru-RU" dirty="0" smtClean="0"/>
          </a:p>
          <a:p>
            <a:pPr marL="285750" indent="-285750">
              <a:buFont typeface="Arial" panose="020B0604020202020204" pitchFamily="34" charset="0"/>
              <a:buChar char="•"/>
            </a:pPr>
            <a:r>
              <a:rPr lang="ru-RU" dirty="0" smtClean="0"/>
              <a:t>«</a:t>
            </a:r>
            <a:r>
              <a:rPr lang="ru-RU" dirty="0"/>
              <a:t>Вместе дружная семья», </a:t>
            </a:r>
            <a:endParaRPr lang="ru-RU" dirty="0" smtClean="0"/>
          </a:p>
          <a:p>
            <a:pPr marL="285750" indent="-285750">
              <a:buFont typeface="Arial" panose="020B0604020202020204" pitchFamily="34" charset="0"/>
              <a:buChar char="•"/>
            </a:pPr>
            <a:r>
              <a:rPr lang="ru-RU" dirty="0" smtClean="0"/>
              <a:t>«</a:t>
            </a:r>
            <a:r>
              <a:rPr lang="ru-RU" dirty="0"/>
              <a:t>Литература моего народа», </a:t>
            </a:r>
            <a:endParaRPr lang="ru-RU" dirty="0" smtClean="0"/>
          </a:p>
          <a:p>
            <a:pPr marL="285750" indent="-285750">
              <a:buFont typeface="Arial" panose="020B0604020202020204" pitchFamily="34" charset="0"/>
              <a:buChar char="•"/>
            </a:pPr>
            <a:r>
              <a:rPr lang="ru-RU" dirty="0" smtClean="0"/>
              <a:t>«</a:t>
            </a:r>
            <a:r>
              <a:rPr lang="ru-RU" dirty="0"/>
              <a:t>Писатели и поэты земли сибирской», </a:t>
            </a:r>
            <a:endParaRPr lang="ru-RU" dirty="0" smtClean="0"/>
          </a:p>
          <a:p>
            <a:pPr marL="285750" indent="-285750">
              <a:buFont typeface="Arial" panose="020B0604020202020204" pitchFamily="34" charset="0"/>
              <a:buChar char="•"/>
            </a:pPr>
            <a:r>
              <a:rPr lang="ru-RU" dirty="0" smtClean="0"/>
              <a:t>«</a:t>
            </a:r>
            <a:r>
              <a:rPr lang="ru-RU" dirty="0"/>
              <a:t>День матери»;</a:t>
            </a:r>
            <a:br>
              <a:rPr lang="ru-RU" dirty="0"/>
            </a:br>
            <a:r>
              <a:rPr lang="ru-RU" dirty="0"/>
              <a:t>«День пожилого человека»;</a:t>
            </a:r>
            <a:br>
              <a:rPr lang="ru-RU" dirty="0"/>
            </a:br>
            <a:r>
              <a:rPr lang="ru-RU" dirty="0"/>
              <a:t>«День Победы» ;</a:t>
            </a:r>
            <a:br>
              <a:rPr lang="ru-RU" dirty="0"/>
            </a:br>
            <a:r>
              <a:rPr lang="ru-RU" dirty="0"/>
              <a:t>«Неделя детской литературы»;</a:t>
            </a:r>
            <a:br>
              <a:rPr lang="ru-RU" dirty="0"/>
            </a:br>
            <a:r>
              <a:rPr lang="ru-RU" dirty="0"/>
              <a:t>«День родного языка»;</a:t>
            </a:r>
            <a:br>
              <a:rPr lang="ru-RU" dirty="0"/>
            </a:br>
            <a:r>
              <a:rPr lang="ru-RU" dirty="0"/>
              <a:t>«День народного единства»;</a:t>
            </a:r>
            <a:br>
              <a:rPr lang="ru-RU" dirty="0"/>
            </a:br>
            <a:r>
              <a:rPr lang="ru-RU" dirty="0"/>
              <a:t>«Неделя татарского языка» и т.д</a:t>
            </a:r>
            <a:r>
              <a:rPr lang="ru-RU" dirty="0" smtClean="0"/>
              <a:t>.</a:t>
            </a:r>
          </a:p>
        </p:txBody>
      </p:sp>
      <p:sp>
        <p:nvSpPr>
          <p:cNvPr id="6" name="Прямоугольник 5"/>
          <p:cNvSpPr/>
          <p:nvPr/>
        </p:nvSpPr>
        <p:spPr>
          <a:xfrm>
            <a:off x="4693407" y="1115541"/>
            <a:ext cx="5038725" cy="5078313"/>
          </a:xfrm>
          <a:prstGeom prst="rect">
            <a:avLst/>
          </a:prstGeom>
        </p:spPr>
        <p:txBody>
          <a:bodyPr>
            <a:spAutoFit/>
          </a:bodyPr>
          <a:lstStyle/>
          <a:p>
            <a:pPr marL="285750" indent="-285750">
              <a:buFont typeface="Arial" panose="020B0604020202020204" pitchFamily="34" charset="0"/>
              <a:buChar char="•"/>
            </a:pPr>
            <a:r>
              <a:rPr lang="ru-RU" dirty="0" smtClean="0"/>
              <a:t>Неделя </a:t>
            </a:r>
            <a:r>
              <a:rPr lang="ru-RU" dirty="0"/>
              <a:t>родного языка и </a:t>
            </a:r>
            <a:r>
              <a:rPr lang="ru-RU" dirty="0" smtClean="0"/>
              <a:t>литературы.</a:t>
            </a:r>
          </a:p>
          <a:p>
            <a:pPr marL="285750" indent="-285750">
              <a:buFont typeface="Arial" panose="020B0604020202020204" pitchFamily="34" charset="0"/>
              <a:buChar char="•"/>
            </a:pPr>
            <a:r>
              <a:rPr lang="ru-RU" dirty="0" smtClean="0"/>
              <a:t>Школьные </a:t>
            </a:r>
            <a:r>
              <a:rPr lang="ru-RU" dirty="0" err="1"/>
              <a:t>Сулеймановские</a:t>
            </a:r>
            <a:r>
              <a:rPr lang="ru-RU" dirty="0"/>
              <a:t> и </a:t>
            </a:r>
            <a:r>
              <a:rPr lang="ru-RU" dirty="0" err="1"/>
              <a:t>Занкиевские</a:t>
            </a:r>
            <a:r>
              <a:rPr lang="ru-RU" dirty="0"/>
              <a:t> </a:t>
            </a:r>
            <a:r>
              <a:rPr lang="ru-RU" dirty="0" smtClean="0"/>
              <a:t>чтения.</a:t>
            </a:r>
          </a:p>
          <a:p>
            <a:pPr marL="285750" indent="-285750">
              <a:buFont typeface="Arial" panose="020B0604020202020204" pitchFamily="34" charset="0"/>
              <a:buChar char="•"/>
            </a:pPr>
            <a:r>
              <a:rPr lang="ru-RU" dirty="0" smtClean="0"/>
              <a:t>Участие </a:t>
            </a:r>
            <a:r>
              <a:rPr lang="ru-RU" dirty="0"/>
              <a:t>на праздниках татарского народа, проводимых на территории сельского поселения. («Сабантуй», «Курбан–байрам», «Ураза–байрам», «</a:t>
            </a:r>
            <a:r>
              <a:rPr lang="ru-RU" dirty="0" err="1"/>
              <a:t>Амали</a:t>
            </a:r>
            <a:r>
              <a:rPr lang="ru-RU" dirty="0" smtClean="0"/>
              <a:t>»).</a:t>
            </a:r>
          </a:p>
          <a:p>
            <a:pPr marL="285750" indent="-285750">
              <a:buFont typeface="Arial" panose="020B0604020202020204" pitchFamily="34" charset="0"/>
              <a:buChar char="•"/>
            </a:pPr>
            <a:r>
              <a:rPr lang="ru-RU" dirty="0" smtClean="0"/>
              <a:t>Праздники </a:t>
            </a:r>
            <a:r>
              <a:rPr lang="ru-RU" dirty="0"/>
              <a:t>«Карга </a:t>
            </a:r>
            <a:r>
              <a:rPr lang="ru-RU" dirty="0" err="1"/>
              <a:t>боткасы</a:t>
            </a:r>
            <a:r>
              <a:rPr lang="ru-RU" dirty="0"/>
              <a:t>», «</a:t>
            </a:r>
            <a:r>
              <a:rPr lang="ru-RU" dirty="0" err="1"/>
              <a:t>Навруз</a:t>
            </a:r>
            <a:r>
              <a:rPr lang="ru-RU" dirty="0"/>
              <a:t>»,  «С</a:t>
            </a:r>
            <a:r>
              <a:rPr lang="tt-RU" dirty="0"/>
              <a:t>о</a:t>
            </a:r>
            <a:r>
              <a:rPr lang="ru-RU" dirty="0" err="1"/>
              <a:t>мбела</a:t>
            </a:r>
            <a:r>
              <a:rPr lang="ru-RU" dirty="0"/>
              <a:t>»</a:t>
            </a:r>
            <a:r>
              <a:rPr lang="tt-RU" dirty="0"/>
              <a:t>, </a:t>
            </a:r>
            <a:r>
              <a:rPr lang="ru-RU" dirty="0"/>
              <a:t> «Сабантуй», «</a:t>
            </a:r>
            <a:r>
              <a:rPr lang="ru-RU" dirty="0" err="1"/>
              <a:t>Каз</a:t>
            </a:r>
            <a:r>
              <a:rPr lang="ru-RU" dirty="0"/>
              <a:t> </a:t>
            </a:r>
            <a:r>
              <a:rPr lang="ru-RU" dirty="0" err="1"/>
              <a:t>омасе</a:t>
            </a:r>
            <a:r>
              <a:rPr lang="ru-RU" dirty="0" smtClean="0"/>
              <a:t>».</a:t>
            </a:r>
          </a:p>
          <a:p>
            <a:pPr marL="285750" indent="-285750">
              <a:buFont typeface="Arial" panose="020B0604020202020204" pitchFamily="34" charset="0"/>
              <a:buChar char="•"/>
            </a:pPr>
            <a:r>
              <a:rPr lang="ru-RU" dirty="0" smtClean="0"/>
              <a:t>Вечера</a:t>
            </a:r>
            <a:r>
              <a:rPr lang="ru-RU" dirty="0"/>
              <a:t>, посвященные татарским поэтам </a:t>
            </a:r>
            <a:r>
              <a:rPr lang="ru-RU" dirty="0" err="1"/>
              <a:t>Габдулле</a:t>
            </a:r>
            <a:r>
              <a:rPr lang="ru-RU" dirty="0"/>
              <a:t> Тукаю и Мусе </a:t>
            </a:r>
            <a:r>
              <a:rPr lang="ru-RU" dirty="0" err="1" smtClean="0"/>
              <a:t>Джалилю</a:t>
            </a:r>
            <a:endParaRPr lang="ru-RU" dirty="0" smtClean="0"/>
          </a:p>
          <a:p>
            <a:pPr marL="285750" indent="-285750">
              <a:buFont typeface="Arial" panose="020B0604020202020204" pitchFamily="34" charset="0"/>
              <a:buChar char="•"/>
            </a:pPr>
            <a:r>
              <a:rPr lang="ru-RU" dirty="0" smtClean="0"/>
              <a:t>День </a:t>
            </a:r>
            <a:r>
              <a:rPr lang="ru-RU" dirty="0"/>
              <a:t>Памяти </a:t>
            </a:r>
            <a:r>
              <a:rPr lang="ru-RU" dirty="0" err="1" smtClean="0"/>
              <a:t>Р.И.Алимбаева</a:t>
            </a:r>
            <a:r>
              <a:rPr lang="ru-RU" dirty="0" smtClean="0"/>
              <a:t>.</a:t>
            </a:r>
          </a:p>
          <a:p>
            <a:pPr marL="285750" indent="-285750">
              <a:buFont typeface="Arial" panose="020B0604020202020204" pitchFamily="34" charset="0"/>
              <a:buChar char="•"/>
            </a:pPr>
            <a:r>
              <a:rPr lang="ru-RU" dirty="0" smtClean="0"/>
              <a:t>Ежегодный </a:t>
            </a:r>
            <a:r>
              <a:rPr lang="ru-RU" dirty="0"/>
              <a:t>пробег «Яр» - «</a:t>
            </a:r>
            <a:r>
              <a:rPr lang="ru-RU" dirty="0" err="1" smtClean="0"/>
              <a:t>Сингуль</a:t>
            </a:r>
            <a:r>
              <a:rPr lang="ru-RU" dirty="0" smtClean="0"/>
              <a:t>».</a:t>
            </a:r>
          </a:p>
          <a:p>
            <a:pPr marL="285750" indent="-285750">
              <a:buFont typeface="Arial" panose="020B0604020202020204" pitchFamily="34" charset="0"/>
              <a:buChar char="•"/>
            </a:pPr>
            <a:r>
              <a:rPr lang="ru-RU" dirty="0" smtClean="0"/>
              <a:t>Карга </a:t>
            </a:r>
            <a:r>
              <a:rPr lang="ru-RU" dirty="0" err="1" smtClean="0"/>
              <a:t>боткасы</a:t>
            </a:r>
            <a:endParaRPr lang="ru-RU" dirty="0" smtClean="0"/>
          </a:p>
          <a:p>
            <a:pPr marL="285750" indent="-285750">
              <a:buFont typeface="Arial" panose="020B0604020202020204" pitchFamily="34" charset="0"/>
              <a:buChar char="•"/>
            </a:pPr>
            <a:r>
              <a:rPr lang="ru-RU" dirty="0" err="1" smtClean="0"/>
              <a:t>Нардуган</a:t>
            </a:r>
            <a:r>
              <a:rPr lang="ru-RU" dirty="0" smtClean="0"/>
              <a:t> байрамы.</a:t>
            </a:r>
          </a:p>
          <a:p>
            <a:pPr marL="285750" indent="-285750">
              <a:buFont typeface="Arial" panose="020B0604020202020204" pitchFamily="34" charset="0"/>
              <a:buChar char="•"/>
            </a:pPr>
            <a:r>
              <a:rPr lang="ru-RU" dirty="0" err="1" smtClean="0"/>
              <a:t>Сомбеля</a:t>
            </a:r>
            <a:r>
              <a:rPr lang="ru-RU" dirty="0" smtClean="0"/>
              <a:t> байрамы.</a:t>
            </a:r>
          </a:p>
          <a:p>
            <a:pPr marL="285750" indent="-285750">
              <a:buFont typeface="Arial" panose="020B0604020202020204" pitchFamily="34" charset="0"/>
              <a:buChar char="•"/>
            </a:pPr>
            <a:r>
              <a:rPr lang="ru-RU" dirty="0" err="1" smtClean="0"/>
              <a:t>Навруз</a:t>
            </a:r>
            <a:r>
              <a:rPr lang="ru-RU" dirty="0" smtClean="0"/>
              <a:t> </a:t>
            </a:r>
            <a:r>
              <a:rPr lang="ru-RU" dirty="0"/>
              <a:t>байрамы.</a:t>
            </a:r>
          </a:p>
          <a:p>
            <a:pPr marL="285750" indent="-285750">
              <a:buFont typeface="Arial" panose="020B0604020202020204" pitchFamily="34" charset="0"/>
              <a:buChar char="•"/>
            </a:pPr>
            <a:endParaRPr lang="ru-RU" dirty="0"/>
          </a:p>
        </p:txBody>
      </p:sp>
    </p:spTree>
    <p:extLst>
      <p:ext uri="{BB962C8B-B14F-4D97-AF65-F5344CB8AC3E}">
        <p14:creationId xmlns:p14="http://schemas.microsoft.com/office/powerpoint/2010/main" val="3110956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олилиния 1"/>
          <p:cNvSpPr>
            <a:spLocks noChangeArrowheads="1"/>
          </p:cNvSpPr>
          <p:nvPr/>
        </p:nvSpPr>
        <p:spPr bwMode="auto">
          <a:xfrm>
            <a:off x="863601" y="1331914"/>
            <a:ext cx="8640763" cy="56340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2800" b="1" dirty="0">
              <a:solidFill>
                <a:srgbClr val="0070C0"/>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2800" i="1" dirty="0" smtClean="0">
                <a:solidFill>
                  <a:srgbClr val="000000"/>
                </a:solidFill>
                <a:latin typeface="Times New Roman" pitchFamily="18" charset="0"/>
                <a:cs typeface="Lucida Sans Unicode" pitchFamily="34" charset="0"/>
              </a:rPr>
              <a:t> </a:t>
            </a:r>
            <a:endParaRPr lang="ru-RU" sz="2800" i="1" dirty="0">
              <a:solidFill>
                <a:srgbClr val="000000"/>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2800" b="1" dirty="0">
                <a:solidFill>
                  <a:srgbClr val="B80047"/>
                </a:solidFill>
                <a:latin typeface="Times New Roman" pitchFamily="18" charset="0"/>
                <a:cs typeface="Lucida Sans Unicode" pitchFamily="34" charset="0"/>
              </a:rPr>
              <a:t>Спасибо за внимание!</a:t>
            </a:r>
            <a:endParaRPr lang="en-US" sz="2800" b="1" dirty="0">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2800" b="1" dirty="0">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1600" b="1" dirty="0" smtClean="0">
              <a:solidFill>
                <a:srgbClr val="0070C0"/>
              </a:solidFill>
              <a:latin typeface="+mn-lt"/>
              <a:cs typeface="Lucida Sans Unicode" pitchFamily="34" charset="0"/>
            </a:endParaRPr>
          </a:p>
          <a:p>
            <a:pPr algn="just">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1600" b="1" dirty="0" smtClean="0">
                <a:latin typeface="+mn-lt"/>
                <a:cs typeface="Lucida Sans Unicode" pitchFamily="34" charset="0"/>
              </a:rPr>
              <a:t>Используемые литературные источники:</a:t>
            </a:r>
          </a:p>
          <a:p>
            <a:pPr marL="285750" indent="-285750" algn="just">
              <a:buFont typeface="Arial" panose="020B0604020202020204" pitchFamily="34" charset="0"/>
              <a:buChar cha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1600" dirty="0" smtClean="0">
                <a:latin typeface="+mn-lt"/>
                <a:cs typeface="Lucida Sans Unicode" pitchFamily="34" charset="0"/>
              </a:rPr>
              <a:t>Соломатин А. М. </a:t>
            </a:r>
            <a:r>
              <a:rPr lang="ru-RU" sz="1600" dirty="0">
                <a:latin typeface="+mn-lt"/>
                <a:cs typeface="Calibri" pitchFamily="34" charset="0"/>
              </a:rPr>
              <a:t>Программа развития и основная образовательная </a:t>
            </a:r>
            <a:r>
              <a:rPr lang="ru-RU" sz="1600" dirty="0" smtClean="0">
                <a:latin typeface="+mn-lt"/>
                <a:cs typeface="Calibri" pitchFamily="34" charset="0"/>
              </a:rPr>
              <a:t>программа: стратегия </a:t>
            </a:r>
            <a:r>
              <a:rPr lang="ru-RU" sz="1600" dirty="0">
                <a:latin typeface="+mn-lt"/>
                <a:cs typeface="Calibri" pitchFamily="34" charset="0"/>
              </a:rPr>
              <a:t>и тактика проектирования в условиях реализации </a:t>
            </a:r>
            <a:r>
              <a:rPr lang="ru-RU" sz="1600" dirty="0" smtClean="0">
                <a:latin typeface="+mn-lt"/>
                <a:cs typeface="Calibri" pitchFamily="34" charset="0"/>
              </a:rPr>
              <a:t>ФГОС. </a:t>
            </a:r>
            <a:r>
              <a:rPr lang="ru-RU" sz="1600" dirty="0" smtClean="0">
                <a:latin typeface="+mn-lt"/>
                <a:cs typeface="Lucida Sans Unicode" pitchFamily="34" charset="0"/>
              </a:rPr>
              <a:t>«Академкнига/Учебник».</a:t>
            </a:r>
          </a:p>
          <a:p>
            <a:pPr marL="285750" indent="-285750" algn="just">
              <a:buFont typeface="Arial" panose="020B0604020202020204" pitchFamily="34" charset="0"/>
              <a:buChar cha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1600" dirty="0" smtClean="0">
                <a:latin typeface="+mn-lt"/>
                <a:cs typeface="Lucida Sans Unicode" pitchFamily="34" charset="0"/>
              </a:rPr>
              <a:t>Проект </a:t>
            </a:r>
            <a:r>
              <a:rPr lang="ru-RU" sz="1600" dirty="0" smtClean="0">
                <a:latin typeface="+mn-lt"/>
              </a:rPr>
              <a:t>Концепции </a:t>
            </a:r>
            <a:r>
              <a:rPr lang="ru-RU" sz="1600" dirty="0">
                <a:latin typeface="+mn-lt"/>
              </a:rPr>
              <a:t>развития этнокультурного образования в Республике Коми </a:t>
            </a:r>
            <a:r>
              <a:rPr lang="ru-RU" sz="1600" dirty="0" smtClean="0">
                <a:latin typeface="+mn-lt"/>
              </a:rPr>
              <a:t>на </a:t>
            </a:r>
            <a:r>
              <a:rPr lang="ru-RU" sz="1600" dirty="0">
                <a:latin typeface="+mn-lt"/>
              </a:rPr>
              <a:t>2016-2021 </a:t>
            </a:r>
            <a:r>
              <a:rPr lang="ru-RU" sz="1600" dirty="0" smtClean="0">
                <a:latin typeface="+mn-lt"/>
              </a:rPr>
              <a:t>годы.</a:t>
            </a:r>
          </a:p>
          <a:p>
            <a:pPr marL="285750" indent="-285750" algn="just">
              <a:buFont typeface="Arial" panose="020B0604020202020204" pitchFamily="34" charset="0"/>
              <a:buChar cha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1600" dirty="0" smtClean="0">
                <a:latin typeface="+mn-lt"/>
              </a:rPr>
              <a:t>Стратегия </a:t>
            </a:r>
            <a:r>
              <a:rPr lang="ru-RU" sz="1600" dirty="0">
                <a:latin typeface="+mn-lt"/>
              </a:rPr>
              <a:t>формирования </a:t>
            </a:r>
            <a:r>
              <a:rPr lang="ru-RU" sz="1600" dirty="0" err="1">
                <a:latin typeface="+mn-lt"/>
              </a:rPr>
              <a:t>безбарьерной</a:t>
            </a:r>
            <a:r>
              <a:rPr lang="ru-RU" sz="1600" dirty="0">
                <a:latin typeface="+mn-lt"/>
              </a:rPr>
              <a:t> этнокультурной межэтнической образовательной среды в Томской области на 2015-2020 </a:t>
            </a:r>
            <a:r>
              <a:rPr lang="ru-RU" sz="1600" dirty="0" smtClean="0">
                <a:latin typeface="+mn-lt"/>
              </a:rPr>
              <a:t>годы.</a:t>
            </a:r>
          </a:p>
          <a:p>
            <a:pPr marL="285750" indent="-285750" algn="just">
              <a:buFont typeface="Arial" panose="020B0604020202020204" pitchFamily="34" charset="0"/>
              <a:buChar cha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1600" dirty="0" smtClean="0">
                <a:latin typeface="+mn-lt"/>
              </a:rPr>
              <a:t>Закон «Об образовании в РФ».</a:t>
            </a:r>
          </a:p>
          <a:p>
            <a:pPr marL="285750" indent="-285750" algn="just">
              <a:buFont typeface="Arial" panose="020B0604020202020204" pitchFamily="34" charset="0"/>
              <a:buChar cha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1600" dirty="0" smtClean="0">
                <a:latin typeface="+mn-lt"/>
              </a:rPr>
              <a:t>ФГОС.</a:t>
            </a:r>
          </a:p>
          <a:p>
            <a:pPr algn="just">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1600" dirty="0">
              <a:latin typeface="+mn-lt"/>
            </a:endParaRPr>
          </a:p>
          <a:p>
            <a:pPr algn="just">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1600" dirty="0" smtClean="0">
              <a:latin typeface="+mn-lt"/>
              <a:cs typeface="Lucida Sans Unicode" pitchFamily="34" charset="0"/>
            </a:endParaRPr>
          </a:p>
          <a:p>
            <a:pPr algn="just">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b="1" dirty="0">
              <a:latin typeface="Times New Roman" pitchFamily="18" charset="0"/>
              <a:cs typeface="Lucida Sans Unicode" pitchFamily="34" charset="0"/>
            </a:endParaRPr>
          </a:p>
          <a:p>
            <a:pPr algn="just">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b="1" dirty="0">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dirty="0">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dirty="0">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dirty="0">
                <a:solidFill>
                  <a:srgbClr val="000000"/>
                </a:solidFill>
                <a:latin typeface="Times New Roman" pitchFamily="18" charset="0"/>
                <a:cs typeface="Lucida Sans Unicode" pitchFamily="34" charset="0"/>
              </a:rPr>
              <a:t> </a:t>
            </a: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254000" y="279401"/>
            <a:ext cx="9610725" cy="68848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lnSpc>
                <a:spcPct val="95000"/>
              </a:lnSpc>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 pos="9409724" algn="l"/>
              </a:tabLst>
            </a:pPr>
            <a:r>
              <a:rPr lang="ru-RU" sz="2800" b="1" dirty="0">
                <a:solidFill>
                  <a:srgbClr val="C00000"/>
                </a:solidFill>
                <a:latin typeface="Times New Roman" pitchFamily="18" charset="0"/>
              </a:rPr>
              <a:t>Письмо Федеральной службы по надзору в сфере образования и науки </a:t>
            </a:r>
          </a:p>
          <a:p>
            <a:pPr algn="ctr">
              <a:lnSpc>
                <a:spcPct val="95000"/>
              </a:lnSpc>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 pos="9409724" algn="l"/>
              </a:tabLst>
            </a:pPr>
            <a:endParaRPr lang="ru-RU" sz="2800" b="1" dirty="0">
              <a:solidFill>
                <a:srgbClr val="C00000"/>
              </a:solidFill>
              <a:latin typeface="Times New Roman" pitchFamily="18" charset="0"/>
            </a:endParaRPr>
          </a:p>
          <a:p>
            <a:pPr algn="ctr">
              <a:lnSpc>
                <a:spcPct val="95000"/>
              </a:lnSpc>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 pos="9409724" algn="l"/>
              </a:tabLst>
            </a:pPr>
            <a:r>
              <a:rPr lang="ru-RU" b="1" i="1" dirty="0">
                <a:solidFill>
                  <a:srgbClr val="C00000"/>
                </a:solidFill>
                <a:latin typeface="Times New Roman" pitchFamily="18" charset="0"/>
              </a:rPr>
              <a:t>от 16.07.12 № 05-2680 </a:t>
            </a:r>
          </a:p>
          <a:p>
            <a:pPr algn="ctr">
              <a:lnSpc>
                <a:spcPct val="95000"/>
              </a:lnSpc>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 pos="9409724" algn="l"/>
              </a:tabLst>
            </a:pPr>
            <a:r>
              <a:rPr lang="ru-RU" b="1" i="1" dirty="0">
                <a:solidFill>
                  <a:srgbClr val="C00000"/>
                </a:solidFill>
                <a:latin typeface="Times New Roman" pitchFamily="18" charset="0"/>
              </a:rPr>
              <a:t>«Методические рекомендации по организации и проведению контроля…»</a:t>
            </a:r>
          </a:p>
          <a:p>
            <a:pPr algn="ctr"/>
            <a:endParaRPr lang="ru-RU" sz="2800" b="1" dirty="0">
              <a:solidFill>
                <a:srgbClr val="7030A0"/>
              </a:solidFill>
              <a:latin typeface="Times New Roman" pitchFamily="18" charset="0"/>
              <a:cs typeface="Times New Roman" pitchFamily="18" charset="0"/>
            </a:endParaRPr>
          </a:p>
          <a:p>
            <a:pPr algn="ctr"/>
            <a:r>
              <a:rPr lang="ru-RU" sz="2400" b="1" dirty="0">
                <a:solidFill>
                  <a:srgbClr val="002060"/>
                </a:solidFill>
                <a:latin typeface="Times New Roman" pitchFamily="18" charset="0"/>
                <a:cs typeface="Times New Roman" pitchFamily="18" charset="0"/>
              </a:rPr>
              <a:t>П.7. Типичные нарушения, допускаемые ОУ:</a:t>
            </a:r>
          </a:p>
          <a:p>
            <a:pPr algn="ctr"/>
            <a:endParaRPr lang="ru-RU" sz="2400" b="1" dirty="0">
              <a:solidFill>
                <a:srgbClr val="002060"/>
              </a:solidFill>
              <a:latin typeface="Times New Roman" pitchFamily="18" charset="0"/>
              <a:cs typeface="Times New Roman" pitchFamily="18" charset="0"/>
            </a:endParaRPr>
          </a:p>
          <a:p>
            <a:pPr marL="457152" indent="-457152" algn="just">
              <a:buFont typeface="+mj-lt"/>
              <a:buAutoNum type="arabicPeriod"/>
            </a:pPr>
            <a:r>
              <a:rPr lang="ru-RU" sz="2400" b="1" dirty="0">
                <a:solidFill>
                  <a:srgbClr val="7030A0"/>
                </a:solidFill>
                <a:latin typeface="Times New Roman" pitchFamily="18" charset="0"/>
                <a:cs typeface="Times New Roman" pitchFamily="18" charset="0"/>
              </a:rPr>
              <a:t>Отсутствие самостоятельно разработанной и утверждённой ООП.</a:t>
            </a:r>
          </a:p>
          <a:p>
            <a:pPr marL="457152" indent="-457152" algn="just">
              <a:buFont typeface="+mj-lt"/>
              <a:buAutoNum type="arabicPeriod"/>
            </a:pPr>
            <a:r>
              <a:rPr lang="ru-RU" sz="2400" b="1" dirty="0">
                <a:solidFill>
                  <a:srgbClr val="F79646">
                    <a:lumMod val="50000"/>
                  </a:srgbClr>
                </a:solidFill>
                <a:latin typeface="Times New Roman" pitchFamily="18" charset="0"/>
                <a:cs typeface="Times New Roman" pitchFamily="18" charset="0"/>
              </a:rPr>
              <a:t>Несоответствие учебного плана.</a:t>
            </a:r>
          </a:p>
          <a:p>
            <a:pPr marL="457152" indent="-457152" algn="just">
              <a:buFont typeface="+mj-lt"/>
              <a:buAutoNum type="arabicPeriod"/>
            </a:pPr>
            <a:r>
              <a:rPr lang="ru-RU" sz="2400" b="1" dirty="0">
                <a:solidFill>
                  <a:srgbClr val="00B050"/>
                </a:solidFill>
                <a:latin typeface="Times New Roman" pitchFamily="18" charset="0"/>
                <a:cs typeface="Times New Roman" pitchFamily="18" charset="0"/>
              </a:rPr>
              <a:t>Отсутствие (несоответствие) рабочих программ учебных предметов.</a:t>
            </a:r>
          </a:p>
          <a:p>
            <a:pPr marL="457152" indent="-457152" algn="just">
              <a:buFont typeface="+mj-lt"/>
              <a:buAutoNum type="arabicPeriod"/>
            </a:pPr>
            <a:r>
              <a:rPr lang="ru-RU" sz="2400" b="1" dirty="0">
                <a:solidFill>
                  <a:srgbClr val="C00000"/>
                </a:solidFill>
                <a:latin typeface="Times New Roman" pitchFamily="18" charset="0"/>
                <a:cs typeface="Times New Roman" pitchFamily="18" charset="0"/>
              </a:rPr>
              <a:t>Несоответствие ООП требованиям ФГОС.</a:t>
            </a:r>
          </a:p>
          <a:p>
            <a:pPr marL="457152" indent="-457152" algn="just">
              <a:buFont typeface="+mj-lt"/>
              <a:buAutoNum type="arabicPeriod"/>
            </a:pPr>
            <a:r>
              <a:rPr lang="ru-RU" sz="2400" b="1" dirty="0">
                <a:solidFill>
                  <a:srgbClr val="7030A0"/>
                </a:solidFill>
                <a:latin typeface="Times New Roman" pitchFamily="18" charset="0"/>
                <a:cs typeface="Times New Roman" pitchFamily="18" charset="0"/>
              </a:rPr>
              <a:t>Несоответствие перечня учебников и учебных пособий федеральному перечню.</a:t>
            </a:r>
          </a:p>
          <a:p>
            <a:pPr marL="457152" indent="-457152" algn="just">
              <a:buFont typeface="+mj-lt"/>
              <a:buAutoNum type="arabicPeriod"/>
            </a:pPr>
            <a:r>
              <a:rPr lang="ru-RU" sz="2400" b="1" dirty="0">
                <a:solidFill>
                  <a:srgbClr val="9BBB59">
                    <a:lumMod val="50000"/>
                  </a:srgbClr>
                </a:solidFill>
                <a:latin typeface="Times New Roman" pitchFamily="18" charset="0"/>
                <a:cs typeface="Times New Roman" pitchFamily="18" charset="0"/>
              </a:rPr>
              <a:t>Отсутствие системы внутреннего мониторинга качества образования.</a:t>
            </a:r>
          </a:p>
          <a:p>
            <a:pPr algn="ctr">
              <a:lnSpc>
                <a:spcPct val="95000"/>
              </a:lnSpc>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 pos="9409724" algn="l"/>
              </a:tabLst>
            </a:pPr>
            <a:endParaRPr lang="ru-RU" sz="3200" b="1" dirty="0">
              <a:solidFill>
                <a:srgbClr val="C00000"/>
              </a:solidFill>
              <a:latin typeface="Times New Roman" pitchFamily="18" charset="0"/>
            </a:endParaRPr>
          </a:p>
          <a:p>
            <a:pPr algn="ctr">
              <a:lnSpc>
                <a:spcPct val="95000"/>
              </a:lnSpc>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 pos="9409724" algn="l"/>
              </a:tabLst>
            </a:pPr>
            <a:endParaRPr lang="ru-RU" sz="3200" b="1" dirty="0">
              <a:solidFill>
                <a:srgbClr val="C00000"/>
              </a:solidFill>
              <a:latin typeface="Times New Roman" pitchFamily="18" charset="0"/>
            </a:endParaRPr>
          </a:p>
          <a:p>
            <a:pPr algn="ctr">
              <a:lnSpc>
                <a:spcPct val="95000"/>
              </a:lnSpc>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 pos="9409724" algn="l"/>
              </a:tabLst>
            </a:pPr>
            <a:endParaRPr lang="ru-RU" sz="3200" b="1" dirty="0">
              <a:solidFill>
                <a:srgbClr val="C00000"/>
              </a:solidFill>
              <a:latin typeface="Times New Roman" pitchFamily="18" charset="0"/>
            </a:endParaRPr>
          </a:p>
        </p:txBody>
      </p:sp>
    </p:spTree>
    <p:extLst>
      <p:ext uri="{BB962C8B-B14F-4D97-AF65-F5344CB8AC3E}">
        <p14:creationId xmlns:p14="http://schemas.microsoft.com/office/powerpoint/2010/main" val="37553901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6687" y="41719"/>
            <a:ext cx="8424936" cy="461665"/>
          </a:xfrm>
          <a:prstGeom prst="rect">
            <a:avLst/>
          </a:prstGeom>
          <a:noFill/>
        </p:spPr>
        <p:txBody>
          <a:bodyPr wrap="square" lIns="91430" tIns="45716" rIns="91430" bIns="45716" rtlCol="0">
            <a:spAutoFit/>
          </a:bodyPr>
          <a:lstStyle/>
          <a:p>
            <a:pPr algn="ctr"/>
            <a:r>
              <a:rPr lang="ru-RU" sz="2400" b="1" dirty="0">
                <a:solidFill>
                  <a:srgbClr val="C00000"/>
                </a:solidFill>
                <a:latin typeface="+mn-lt"/>
              </a:rPr>
              <a:t>Сравнение программы развития и ООП</a:t>
            </a:r>
          </a:p>
        </p:txBody>
      </p:sp>
      <p:graphicFrame>
        <p:nvGraphicFramePr>
          <p:cNvPr id="3" name="Таблица 2"/>
          <p:cNvGraphicFramePr>
            <a:graphicFrameLocks noGrp="1"/>
          </p:cNvGraphicFramePr>
          <p:nvPr>
            <p:extLst>
              <p:ext uri="{D42A27DB-BD31-4B8C-83A1-F6EECF244321}">
                <p14:modId xmlns:p14="http://schemas.microsoft.com/office/powerpoint/2010/main" val="2202494380"/>
              </p:ext>
            </p:extLst>
          </p:nvPr>
        </p:nvGraphicFramePr>
        <p:xfrm>
          <a:off x="215777" y="503384"/>
          <a:ext cx="9505058" cy="4431183"/>
        </p:xfrm>
        <a:graphic>
          <a:graphicData uri="http://schemas.openxmlformats.org/drawingml/2006/table">
            <a:tbl>
              <a:tblPr firstRow="1" bandRow="1">
                <a:tableStyleId>{5C22544A-7EE6-4342-B048-85BDC9FD1C3A}</a:tableStyleId>
              </a:tblPr>
              <a:tblGrid>
                <a:gridCol w="4752529"/>
                <a:gridCol w="4752529"/>
              </a:tblGrid>
              <a:tr h="461023">
                <a:tc>
                  <a:txBody>
                    <a:bodyPr/>
                    <a:lstStyle/>
                    <a:p>
                      <a:pPr algn="ctr"/>
                      <a:r>
                        <a:rPr lang="ru-RU" sz="2400" dirty="0" smtClean="0">
                          <a:solidFill>
                            <a:srgbClr val="FFFF00"/>
                          </a:solidFill>
                          <a:latin typeface="+mn-lt"/>
                        </a:rPr>
                        <a:t>Программа развития</a:t>
                      </a:r>
                      <a:endParaRPr lang="ru-RU" sz="2400" dirty="0">
                        <a:solidFill>
                          <a:srgbClr val="FFFF00"/>
                        </a:solidFill>
                        <a:latin typeface="+mn-lt"/>
                      </a:endParaRPr>
                    </a:p>
                  </a:txBody>
                  <a:tcPr/>
                </a:tc>
                <a:tc>
                  <a:txBody>
                    <a:bodyPr/>
                    <a:lstStyle/>
                    <a:p>
                      <a:pPr algn="ctr"/>
                      <a:r>
                        <a:rPr lang="ru-RU" sz="2400" dirty="0" smtClean="0">
                          <a:solidFill>
                            <a:srgbClr val="FFFF00"/>
                          </a:solidFill>
                          <a:latin typeface="+mn-lt"/>
                        </a:rPr>
                        <a:t>ООП</a:t>
                      </a:r>
                      <a:endParaRPr lang="ru-RU" sz="2400" dirty="0">
                        <a:solidFill>
                          <a:srgbClr val="FFFF00"/>
                        </a:solidFill>
                        <a:latin typeface="+mn-lt"/>
                      </a:endParaRPr>
                    </a:p>
                  </a:txBody>
                  <a:tcPr/>
                </a:tc>
              </a:tr>
              <a:tr h="1569776">
                <a:tc>
                  <a:txBody>
                    <a:bodyPr/>
                    <a:lstStyle/>
                    <a:p>
                      <a:r>
                        <a:rPr lang="ru-RU" sz="2400" dirty="0" smtClean="0">
                          <a:latin typeface="+mn-lt"/>
                          <a:ea typeface="Times New Roman"/>
                        </a:rPr>
                        <a:t>имеет </a:t>
                      </a:r>
                      <a:r>
                        <a:rPr lang="ru-RU" sz="2400" b="1" dirty="0" smtClean="0">
                          <a:solidFill>
                            <a:srgbClr val="C00000"/>
                          </a:solidFill>
                          <a:latin typeface="+mn-lt"/>
                          <a:ea typeface="Times New Roman"/>
                        </a:rPr>
                        <a:t>стратегический характер,</a:t>
                      </a:r>
                      <a:r>
                        <a:rPr lang="ru-RU" sz="2400" dirty="0" smtClean="0">
                          <a:solidFill>
                            <a:srgbClr val="C00000"/>
                          </a:solidFill>
                          <a:latin typeface="+mn-lt"/>
                          <a:ea typeface="Times New Roman"/>
                        </a:rPr>
                        <a:t> </a:t>
                      </a:r>
                      <a:r>
                        <a:rPr lang="ru-RU" sz="2400" dirty="0" smtClean="0">
                          <a:latin typeface="+mn-lt"/>
                          <a:ea typeface="Times New Roman"/>
                        </a:rPr>
                        <a:t>является приоритетной по отношению к ООП </a:t>
                      </a:r>
                      <a:endParaRPr lang="ru-RU" sz="2400" dirty="0">
                        <a:latin typeface="+mn-lt"/>
                      </a:endParaRPr>
                    </a:p>
                  </a:txBody>
                  <a:tcPr/>
                </a:tc>
                <a:tc>
                  <a:txBody>
                    <a:bodyPr/>
                    <a:lstStyle/>
                    <a:p>
                      <a:r>
                        <a:rPr lang="ru-RU" sz="2400" dirty="0" smtClean="0">
                          <a:latin typeface="+mn-lt"/>
                        </a:rPr>
                        <a:t>ООП – документ тактического уровня</a:t>
                      </a:r>
                      <a:endParaRPr lang="ru-RU" sz="2400" dirty="0">
                        <a:latin typeface="+mn-lt"/>
                      </a:endParaRPr>
                    </a:p>
                  </a:txBody>
                  <a:tcPr/>
                </a:tc>
              </a:tr>
              <a:tr h="1200192">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400" dirty="0" smtClean="0">
                          <a:latin typeface="+mn-lt"/>
                          <a:ea typeface="Times New Roman"/>
                        </a:rPr>
                        <a:t>показывает </a:t>
                      </a:r>
                      <a:r>
                        <a:rPr lang="ru-RU" sz="2400" b="1" dirty="0" smtClean="0">
                          <a:solidFill>
                            <a:srgbClr val="C00000"/>
                          </a:solidFill>
                          <a:latin typeface="+mn-lt"/>
                          <a:ea typeface="Times New Roman"/>
                        </a:rPr>
                        <a:t>наиболее общие способы</a:t>
                      </a:r>
                      <a:r>
                        <a:rPr lang="ru-RU" sz="2400" b="1" dirty="0" smtClean="0">
                          <a:latin typeface="+mn-lt"/>
                          <a:ea typeface="Times New Roman"/>
                        </a:rPr>
                        <a:t> </a:t>
                      </a:r>
                      <a:r>
                        <a:rPr lang="ru-RU" sz="2400" dirty="0" smtClean="0">
                          <a:latin typeface="+mn-lt"/>
                          <a:ea typeface="Times New Roman"/>
                        </a:rPr>
                        <a:t>реализации инновационных идей</a:t>
                      </a:r>
                      <a:endParaRPr lang="ru-RU" sz="2400" dirty="0">
                        <a:latin typeface="+mn-lt"/>
                      </a:endParaRPr>
                    </a:p>
                  </a:txBody>
                  <a:tcPr/>
                </a:tc>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400" dirty="0" smtClean="0">
                          <a:latin typeface="+mn-lt"/>
                          <a:ea typeface="Times New Roman"/>
                        </a:rPr>
                        <a:t>ООП</a:t>
                      </a:r>
                      <a:r>
                        <a:rPr lang="ru-RU" sz="2400" baseline="0" dirty="0" smtClean="0">
                          <a:latin typeface="+mn-lt"/>
                          <a:ea typeface="Times New Roman"/>
                        </a:rPr>
                        <a:t> </a:t>
                      </a:r>
                      <a:r>
                        <a:rPr lang="ru-RU" sz="2400" dirty="0" smtClean="0">
                          <a:latin typeface="+mn-lt"/>
                          <a:ea typeface="Times New Roman"/>
                        </a:rPr>
                        <a:t>показывает конкретные механизмы достижения планируемых результатов</a:t>
                      </a:r>
                    </a:p>
                  </a:txBody>
                  <a:tcPr/>
                </a:tc>
              </a:tr>
              <a:tr h="1200192">
                <a:tc>
                  <a:txBody>
                    <a:bodyPr/>
                    <a:lstStyle/>
                    <a:p>
                      <a:pPr marL="0" marR="0" indent="0" algn="l" defTabSz="1007943" rtl="0" eaLnBrk="1" fontAlgn="auto" latinLnBrk="0" hangingPunct="1">
                        <a:lnSpc>
                          <a:spcPct val="100000"/>
                        </a:lnSpc>
                        <a:spcBef>
                          <a:spcPts val="0"/>
                        </a:spcBef>
                        <a:spcAft>
                          <a:spcPts val="0"/>
                        </a:spcAft>
                        <a:buClrTx/>
                        <a:buSzTx/>
                        <a:buFontTx/>
                        <a:buNone/>
                        <a:tabLst/>
                        <a:defRPr/>
                      </a:pPr>
                      <a:r>
                        <a:rPr lang="ru-RU" sz="2400" dirty="0" smtClean="0">
                          <a:latin typeface="+mn-lt"/>
                          <a:ea typeface="Times New Roman"/>
                        </a:rPr>
                        <a:t>имеет </a:t>
                      </a:r>
                      <a:r>
                        <a:rPr lang="ru-RU" sz="2400" b="1" dirty="0" smtClean="0">
                          <a:solidFill>
                            <a:srgbClr val="C00000"/>
                          </a:solidFill>
                          <a:latin typeface="+mn-lt"/>
                          <a:ea typeface="Times New Roman"/>
                        </a:rPr>
                        <a:t>план мероприятий,</a:t>
                      </a:r>
                      <a:r>
                        <a:rPr lang="ru-RU" sz="2400" dirty="0" smtClean="0">
                          <a:solidFill>
                            <a:srgbClr val="C00000"/>
                          </a:solidFill>
                          <a:latin typeface="+mn-lt"/>
                          <a:ea typeface="Times New Roman"/>
                        </a:rPr>
                        <a:t> </a:t>
                      </a:r>
                      <a:r>
                        <a:rPr lang="ru-RU" sz="2400" dirty="0" smtClean="0">
                          <a:latin typeface="+mn-lt"/>
                          <a:ea typeface="Times New Roman"/>
                        </a:rPr>
                        <a:t>касающихся </a:t>
                      </a:r>
                      <a:r>
                        <a:rPr lang="ru-RU" sz="2400" b="1" dirty="0" smtClean="0">
                          <a:solidFill>
                            <a:srgbClr val="C00000"/>
                          </a:solidFill>
                          <a:latin typeface="+mn-lt"/>
                          <a:ea typeface="Times New Roman"/>
                        </a:rPr>
                        <a:t>всего </a:t>
                      </a:r>
                      <a:r>
                        <a:rPr lang="ru-RU" sz="2400" dirty="0" smtClean="0">
                          <a:latin typeface="+mn-lt"/>
                          <a:ea typeface="Times New Roman"/>
                        </a:rPr>
                        <a:t>учреждения</a:t>
                      </a:r>
                    </a:p>
                  </a:txBody>
                  <a:tcPr/>
                </a:tc>
                <a:tc>
                  <a:txBody>
                    <a:bodyPr/>
                    <a:lstStyle/>
                    <a:p>
                      <a:r>
                        <a:rPr lang="ru-RU" sz="2400" dirty="0" smtClean="0">
                          <a:latin typeface="+mn-lt"/>
                        </a:rPr>
                        <a:t>ООП имеет план мероприятий, касающихся </a:t>
                      </a:r>
                      <a:r>
                        <a:rPr lang="ru-RU" sz="2400" b="1" dirty="0" smtClean="0">
                          <a:solidFill>
                            <a:srgbClr val="C00000"/>
                          </a:solidFill>
                          <a:latin typeface="+mn-lt"/>
                        </a:rPr>
                        <a:t>ступеней образования</a:t>
                      </a:r>
                      <a:endParaRPr lang="ru-RU" sz="2400" b="1" dirty="0">
                        <a:solidFill>
                          <a:srgbClr val="C00000"/>
                        </a:solidFill>
                        <a:latin typeface="+mn-lt"/>
                      </a:endParaRPr>
                    </a:p>
                  </a:txBody>
                  <a:tcPr/>
                </a:tc>
              </a:tr>
            </a:tbl>
          </a:graphicData>
        </a:graphic>
      </p:graphicFrame>
      <p:sp>
        <p:nvSpPr>
          <p:cNvPr id="4" name="Прямоугольник 3"/>
          <p:cNvSpPr/>
          <p:nvPr/>
        </p:nvSpPr>
        <p:spPr>
          <a:xfrm>
            <a:off x="143767" y="5147989"/>
            <a:ext cx="9001002" cy="1846651"/>
          </a:xfrm>
          <a:prstGeom prst="rect">
            <a:avLst/>
          </a:prstGeom>
        </p:spPr>
        <p:txBody>
          <a:bodyPr wrap="square" lIns="91430" tIns="45716" rIns="91430" bIns="45716">
            <a:spAutoFit/>
          </a:bodyPr>
          <a:lstStyle/>
          <a:p>
            <a:pPr algn="just">
              <a:spcAft>
                <a:spcPts val="0"/>
              </a:spcAft>
            </a:pPr>
            <a:r>
              <a:rPr lang="ru-RU" sz="2400" b="1" dirty="0">
                <a:solidFill>
                  <a:srgbClr val="C00000"/>
                </a:solidFill>
                <a:latin typeface="Times New Roman"/>
                <a:ea typeface="Calibri"/>
              </a:rPr>
              <a:t>                   функционирование                   развитие</a:t>
            </a:r>
          </a:p>
          <a:p>
            <a:pPr algn="just">
              <a:spcAft>
                <a:spcPts val="0"/>
              </a:spcAft>
            </a:pPr>
            <a:endParaRPr lang="ru-RU" sz="2400" b="1" dirty="0">
              <a:solidFill>
                <a:srgbClr val="7030A0"/>
              </a:solidFill>
              <a:latin typeface="Times New Roman"/>
              <a:ea typeface="Calibri"/>
            </a:endParaRPr>
          </a:p>
          <a:p>
            <a:pPr algn="just">
              <a:spcAft>
                <a:spcPts val="0"/>
              </a:spcAft>
            </a:pPr>
            <a:r>
              <a:rPr lang="ru-RU" sz="2400" b="1" dirty="0">
                <a:solidFill>
                  <a:srgbClr val="7030A0"/>
                </a:solidFill>
                <a:latin typeface="Times New Roman"/>
                <a:ea typeface="Calibri"/>
              </a:rPr>
              <a:t>     Основная образовательная                     Программа развития</a:t>
            </a:r>
            <a:r>
              <a:rPr lang="ru-RU" sz="2400" b="1" dirty="0">
                <a:solidFill>
                  <a:srgbClr val="C00000"/>
                </a:solidFill>
                <a:latin typeface="Times New Roman"/>
                <a:ea typeface="Calibri"/>
              </a:rPr>
              <a:t>	</a:t>
            </a:r>
            <a:r>
              <a:rPr lang="ru-RU" sz="2400" b="1" dirty="0">
                <a:solidFill>
                  <a:srgbClr val="7030A0"/>
                </a:solidFill>
                <a:latin typeface="Times New Roman"/>
                <a:ea typeface="Calibri"/>
              </a:rPr>
              <a:t>           программа     </a:t>
            </a:r>
            <a:r>
              <a:rPr lang="ru-RU" sz="2400" b="1" dirty="0">
                <a:solidFill>
                  <a:srgbClr val="C00000"/>
                </a:solidFill>
                <a:latin typeface="Times New Roman"/>
                <a:ea typeface="Calibri"/>
              </a:rPr>
              <a:t>				</a:t>
            </a:r>
            <a:r>
              <a:rPr lang="ru-RU" b="1" dirty="0">
                <a:solidFill>
                  <a:srgbClr val="C00000"/>
                </a:solidFill>
                <a:latin typeface="Times New Roman"/>
                <a:ea typeface="Calibri"/>
              </a:rPr>
              <a:t>		</a:t>
            </a:r>
            <a:endParaRPr lang="ru-RU" dirty="0"/>
          </a:p>
        </p:txBody>
      </p:sp>
      <p:sp>
        <p:nvSpPr>
          <p:cNvPr id="5" name="Двойная стрелка влево/вправо 4"/>
          <p:cNvSpPr/>
          <p:nvPr/>
        </p:nvSpPr>
        <p:spPr>
          <a:xfrm>
            <a:off x="4536256" y="5364013"/>
            <a:ext cx="108012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spcCol="0" rtlCol="0" anchor="ctr"/>
          <a:lstStyle/>
          <a:p>
            <a:pPr algn="ctr"/>
            <a:endParaRPr lang="ru-RU"/>
          </a:p>
        </p:txBody>
      </p:sp>
      <p:sp>
        <p:nvSpPr>
          <p:cNvPr id="6" name="Стрелка вниз 5"/>
          <p:cNvSpPr/>
          <p:nvPr/>
        </p:nvSpPr>
        <p:spPr>
          <a:xfrm>
            <a:off x="2664049" y="5652046"/>
            <a:ext cx="216023"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spcCol="0" rtlCol="0" anchor="ctr"/>
          <a:lstStyle/>
          <a:p>
            <a:pPr algn="ctr"/>
            <a:endParaRPr lang="ru-RU"/>
          </a:p>
        </p:txBody>
      </p:sp>
      <p:sp>
        <p:nvSpPr>
          <p:cNvPr id="7" name="Стрелка вниз 6"/>
          <p:cNvSpPr/>
          <p:nvPr/>
        </p:nvSpPr>
        <p:spPr>
          <a:xfrm>
            <a:off x="6768505" y="5615343"/>
            <a:ext cx="216023"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0" tIns="45716" rIns="91430" bIns="45716" spcCol="0" rtlCol="0" anchor="ctr"/>
          <a:lstStyle/>
          <a:p>
            <a:pPr algn="ctr"/>
            <a:endParaRPr lang="ru-RU"/>
          </a:p>
        </p:txBody>
      </p:sp>
    </p:spTree>
    <p:extLst>
      <p:ext uri="{BB962C8B-B14F-4D97-AF65-F5344CB8AC3E}">
        <p14:creationId xmlns:p14="http://schemas.microsoft.com/office/powerpoint/2010/main" val="1123285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4"/>
          <p:cNvSpPr>
            <a:spLocks noChangeArrowheads="1"/>
          </p:cNvSpPr>
          <p:nvPr/>
        </p:nvSpPr>
        <p:spPr bwMode="auto">
          <a:xfrm>
            <a:off x="215777" y="104024"/>
            <a:ext cx="9750067" cy="5878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30" tIns="45716" rIns="91430" bIns="45716">
            <a:spAutoFit/>
          </a:bodyPr>
          <a:lstStyle/>
          <a:p>
            <a:pPr algn="ctr">
              <a:lnSpc>
                <a:spcPct val="115000"/>
              </a:lnSpc>
            </a:pPr>
            <a:r>
              <a:rPr lang="ru-RU" sz="2800" b="1" dirty="0">
                <a:solidFill>
                  <a:srgbClr val="C00000"/>
                </a:solidFill>
                <a:latin typeface="Times New Roman" pitchFamily="18" charset="0"/>
                <a:cs typeface="Calibri" pitchFamily="34" charset="0"/>
              </a:rPr>
              <a:t>Ориентировочная схема программы развития</a:t>
            </a:r>
            <a:endParaRPr lang="ru-RU" sz="2800" b="1" dirty="0">
              <a:solidFill>
                <a:srgbClr val="7030A0"/>
              </a:solidFill>
              <a:latin typeface="Times New Roman" pitchFamily="18" charset="0"/>
              <a:cs typeface="Calibri" pitchFamily="34" charset="0"/>
            </a:endParaRPr>
          </a:p>
        </p:txBody>
      </p:sp>
      <p:pic>
        <p:nvPicPr>
          <p:cNvPr id="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1801" y="1041764"/>
            <a:ext cx="9361041" cy="2378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2501383" y="3713723"/>
            <a:ext cx="5056321" cy="587853"/>
          </a:xfrm>
          <a:prstGeom prst="rect">
            <a:avLst/>
          </a:prstGeom>
        </p:spPr>
        <p:txBody>
          <a:bodyPr wrap="none" lIns="91430" tIns="45716" rIns="91430" bIns="45716">
            <a:spAutoFit/>
          </a:bodyPr>
          <a:lstStyle/>
          <a:p>
            <a:pPr algn="ctr">
              <a:lnSpc>
                <a:spcPct val="115000"/>
              </a:lnSpc>
            </a:pPr>
            <a:r>
              <a:rPr lang="ru-RU" sz="2800" b="1" dirty="0">
                <a:solidFill>
                  <a:srgbClr val="C00000"/>
                </a:solidFill>
                <a:latin typeface="Times New Roman" pitchFamily="18" charset="0"/>
                <a:cs typeface="Calibri" pitchFamily="34" charset="0"/>
              </a:rPr>
              <a:t>Ориентировочная схема ООП</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1800" y="4643933"/>
            <a:ext cx="9534043"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9207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Полилиния 1"/>
          <p:cNvSpPr>
            <a:spLocks noChangeArrowheads="1"/>
          </p:cNvSpPr>
          <p:nvPr/>
        </p:nvSpPr>
        <p:spPr bwMode="auto">
          <a:xfrm>
            <a:off x="1079501" y="360363"/>
            <a:ext cx="8640763" cy="56340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4400" i="1">
                <a:solidFill>
                  <a:srgbClr val="000000"/>
                </a:solidFill>
                <a:latin typeface="Times New Roman" pitchFamily="18" charset="0"/>
                <a:cs typeface="Lucida Sans Unicode" pitchFamily="34" charset="0"/>
              </a:rPr>
              <a:t> </a:t>
            </a: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a:solidFill>
                  <a:srgbClr val="000000"/>
                </a:solidFill>
                <a:latin typeface="Times New Roman" pitchFamily="18" charset="0"/>
                <a:cs typeface="Lucida Sans Unicode" pitchFamily="34" charset="0"/>
              </a:rPr>
              <a:t> </a:t>
            </a:r>
          </a:p>
        </p:txBody>
      </p:sp>
      <p:sp>
        <p:nvSpPr>
          <p:cNvPr id="10243" name="Прямоугольник 4"/>
          <p:cNvSpPr>
            <a:spLocks noChangeArrowheads="1"/>
          </p:cNvSpPr>
          <p:nvPr/>
        </p:nvSpPr>
        <p:spPr bwMode="auto">
          <a:xfrm>
            <a:off x="322264" y="250825"/>
            <a:ext cx="9432925" cy="615758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6" rIns="91430" bIns="45716">
            <a:spAutoFit/>
          </a:bodyPr>
          <a:lstStyle/>
          <a:p>
            <a:pPr algn="ctr">
              <a:lnSpc>
                <a:spcPct val="115000"/>
              </a:lnSpc>
              <a:spcAft>
                <a:spcPts val="1000"/>
              </a:spcAft>
            </a:pPr>
            <a:r>
              <a:rPr lang="ru-RU" sz="2800" b="1" dirty="0">
                <a:solidFill>
                  <a:srgbClr val="FF0000"/>
                </a:solidFill>
                <a:latin typeface="Times New Roman" pitchFamily="18" charset="0"/>
                <a:cs typeface="Times New Roman" pitchFamily="18" charset="0"/>
              </a:rPr>
              <a:t>Компетенция ОУ по разработке документов</a:t>
            </a:r>
          </a:p>
          <a:p>
            <a:pPr algn="ctr">
              <a:lnSpc>
                <a:spcPct val="115000"/>
              </a:lnSpc>
              <a:spcAft>
                <a:spcPts val="1000"/>
              </a:spcAft>
            </a:pPr>
            <a:r>
              <a:rPr lang="ru-RU" sz="2400" b="1" i="1" dirty="0">
                <a:solidFill>
                  <a:srgbClr val="7030A0"/>
                </a:solidFill>
                <a:latin typeface="Times New Roman" pitchFamily="18" charset="0"/>
                <a:cs typeface="Times New Roman" pitchFamily="18" charset="0"/>
              </a:rPr>
              <a:t>ФЗ от 29.12.2012 № 273-ФЗ «Об образовании в РФ»</a:t>
            </a:r>
          </a:p>
          <a:p>
            <a:pPr algn="ctr">
              <a:lnSpc>
                <a:spcPct val="115000"/>
              </a:lnSpc>
              <a:spcAft>
                <a:spcPts val="1000"/>
              </a:spcAft>
            </a:pPr>
            <a:endParaRPr lang="ru-RU" sz="2400" b="1" i="1" dirty="0">
              <a:solidFill>
                <a:srgbClr val="7030A0"/>
              </a:solidFill>
              <a:latin typeface="Times New Roman" pitchFamily="18" charset="0"/>
              <a:cs typeface="Calibri" pitchFamily="34" charset="0"/>
            </a:endParaRPr>
          </a:p>
          <a:p>
            <a:pPr algn="just">
              <a:lnSpc>
                <a:spcPct val="115000"/>
              </a:lnSpc>
              <a:spcAft>
                <a:spcPts val="1000"/>
              </a:spcAft>
            </a:pPr>
            <a:r>
              <a:rPr lang="ru-RU" sz="2400" dirty="0">
                <a:solidFill>
                  <a:srgbClr val="000000"/>
                </a:solidFill>
                <a:latin typeface="Times New Roman" pitchFamily="18" charset="0"/>
                <a:cs typeface="Times New Roman" pitchFamily="18" charset="0"/>
              </a:rPr>
              <a:t>Ст. 28 (П.3). </a:t>
            </a:r>
            <a:r>
              <a:rPr lang="ru-RU" sz="2400" b="1" dirty="0">
                <a:solidFill>
                  <a:srgbClr val="000000"/>
                </a:solidFill>
                <a:latin typeface="Times New Roman" pitchFamily="18" charset="0"/>
                <a:cs typeface="Times New Roman" pitchFamily="18" charset="0"/>
              </a:rPr>
              <a:t>К компетенции образовательной организации </a:t>
            </a:r>
            <a:r>
              <a:rPr lang="ru-RU" sz="2400" dirty="0">
                <a:solidFill>
                  <a:srgbClr val="000000"/>
                </a:solidFill>
                <a:latin typeface="Times New Roman" pitchFamily="18" charset="0"/>
                <a:cs typeface="Times New Roman" pitchFamily="18" charset="0"/>
              </a:rPr>
              <a:t>относится:</a:t>
            </a:r>
            <a:endParaRPr lang="ru-RU" sz="2800" dirty="0">
              <a:solidFill>
                <a:srgbClr val="000000"/>
              </a:solidFill>
              <a:latin typeface="Times New Roman" pitchFamily="18" charset="0"/>
              <a:cs typeface="Calibri" pitchFamily="34" charset="0"/>
            </a:endParaRPr>
          </a:p>
          <a:p>
            <a:pPr algn="just">
              <a:lnSpc>
                <a:spcPct val="115000"/>
              </a:lnSpc>
              <a:spcAft>
                <a:spcPts val="1000"/>
              </a:spcAft>
            </a:pPr>
            <a:r>
              <a:rPr lang="ru-RU" sz="2400" dirty="0">
                <a:solidFill>
                  <a:srgbClr val="000000"/>
                </a:solidFill>
                <a:latin typeface="Times New Roman" pitchFamily="18" charset="0"/>
                <a:cs typeface="Times New Roman" pitchFamily="18" charset="0"/>
              </a:rPr>
              <a:t>7) </a:t>
            </a:r>
            <a:r>
              <a:rPr lang="ru-RU" sz="2400" b="1" dirty="0">
                <a:solidFill>
                  <a:srgbClr val="000000"/>
                </a:solidFill>
                <a:latin typeface="Times New Roman" pitchFamily="18" charset="0"/>
                <a:cs typeface="Times New Roman" pitchFamily="18" charset="0"/>
              </a:rPr>
              <a:t>разработка и утверждение </a:t>
            </a:r>
            <a:r>
              <a:rPr lang="ru-RU" sz="2400" b="1" dirty="0">
                <a:solidFill>
                  <a:srgbClr val="0070C0"/>
                </a:solidFill>
                <a:latin typeface="Times New Roman" pitchFamily="18" charset="0"/>
                <a:cs typeface="Times New Roman" pitchFamily="18" charset="0"/>
              </a:rPr>
              <a:t>по согласованию с учредителем </a:t>
            </a:r>
            <a:r>
              <a:rPr lang="ru-RU" sz="2400" b="1" dirty="0">
                <a:solidFill>
                  <a:srgbClr val="C00000"/>
                </a:solidFill>
                <a:latin typeface="Times New Roman" pitchFamily="18" charset="0"/>
                <a:cs typeface="Times New Roman" pitchFamily="18" charset="0"/>
              </a:rPr>
              <a:t>программы развития </a:t>
            </a:r>
            <a:r>
              <a:rPr lang="ru-RU" sz="2400" b="1" dirty="0">
                <a:solidFill>
                  <a:srgbClr val="000000"/>
                </a:solidFill>
                <a:latin typeface="Times New Roman" pitchFamily="18" charset="0"/>
                <a:cs typeface="Times New Roman" pitchFamily="18" charset="0"/>
              </a:rPr>
              <a:t>образовательной организации.</a:t>
            </a:r>
          </a:p>
          <a:p>
            <a:pPr algn="just">
              <a:lnSpc>
                <a:spcPct val="115000"/>
              </a:lnSpc>
              <a:spcAft>
                <a:spcPts val="1000"/>
              </a:spcAft>
            </a:pPr>
            <a:endParaRPr lang="ru-RU" sz="2400" dirty="0">
              <a:solidFill>
                <a:srgbClr val="000000"/>
              </a:solidFill>
              <a:latin typeface="Times New Roman" pitchFamily="18" charset="0"/>
              <a:cs typeface="Times New Roman" pitchFamily="18" charset="0"/>
            </a:endParaRPr>
          </a:p>
          <a:p>
            <a:pPr algn="just">
              <a:lnSpc>
                <a:spcPct val="115000"/>
              </a:lnSpc>
              <a:spcAft>
                <a:spcPts val="1000"/>
              </a:spcAft>
            </a:pPr>
            <a:r>
              <a:rPr lang="ru-RU" sz="2400" dirty="0">
                <a:solidFill>
                  <a:srgbClr val="000000"/>
                </a:solidFill>
                <a:latin typeface="Times New Roman" pitchFamily="18" charset="0"/>
                <a:cs typeface="Times New Roman" pitchFamily="18" charset="0"/>
              </a:rPr>
              <a:t>Ст. 28 (П.3). </a:t>
            </a:r>
            <a:r>
              <a:rPr lang="ru-RU" sz="2400" b="1" dirty="0">
                <a:solidFill>
                  <a:srgbClr val="000000"/>
                </a:solidFill>
                <a:latin typeface="Times New Roman" pitchFamily="18" charset="0"/>
                <a:cs typeface="Times New Roman" pitchFamily="18" charset="0"/>
              </a:rPr>
              <a:t>К компетенции образовательной организации </a:t>
            </a:r>
            <a:r>
              <a:rPr lang="ru-RU" sz="2400" dirty="0">
                <a:solidFill>
                  <a:srgbClr val="000000"/>
                </a:solidFill>
                <a:latin typeface="Times New Roman" pitchFamily="18" charset="0"/>
                <a:cs typeface="Times New Roman" pitchFamily="18" charset="0"/>
              </a:rPr>
              <a:t>относится:</a:t>
            </a:r>
            <a:endParaRPr lang="ru-RU" sz="2800" dirty="0">
              <a:solidFill>
                <a:srgbClr val="000000"/>
              </a:solidFill>
              <a:latin typeface="Times New Roman" pitchFamily="18" charset="0"/>
              <a:cs typeface="Calibri" pitchFamily="34" charset="0"/>
            </a:endParaRPr>
          </a:p>
          <a:p>
            <a:pPr algn="just">
              <a:lnSpc>
                <a:spcPct val="115000"/>
              </a:lnSpc>
              <a:spcAft>
                <a:spcPts val="1000"/>
              </a:spcAft>
            </a:pPr>
            <a:r>
              <a:rPr lang="ru-RU" sz="2400" dirty="0">
                <a:latin typeface="Times New Roman" pitchFamily="18" charset="0"/>
                <a:cs typeface="Times New Roman" pitchFamily="18" charset="0"/>
              </a:rPr>
              <a:t>6) </a:t>
            </a:r>
            <a:r>
              <a:rPr lang="ru-RU" sz="2400" b="1" dirty="0">
                <a:latin typeface="Times New Roman" pitchFamily="18" charset="0"/>
                <a:cs typeface="Times New Roman" pitchFamily="18" charset="0"/>
              </a:rPr>
              <a:t>разработка и утверждение </a:t>
            </a:r>
            <a:r>
              <a:rPr lang="ru-RU" sz="2400" b="1" dirty="0">
                <a:solidFill>
                  <a:srgbClr val="C00000"/>
                </a:solidFill>
                <a:latin typeface="Times New Roman" pitchFamily="18" charset="0"/>
                <a:cs typeface="Times New Roman" pitchFamily="18" charset="0"/>
              </a:rPr>
              <a:t>образовательных программ </a:t>
            </a:r>
            <a:r>
              <a:rPr lang="ru-RU" sz="2400" dirty="0">
                <a:latin typeface="Times New Roman" pitchFamily="18" charset="0"/>
                <a:cs typeface="Times New Roman" pitchFamily="18" charset="0"/>
              </a:rPr>
              <a:t>образовательной организации.</a:t>
            </a:r>
            <a:endParaRPr lang="ru-RU" sz="2800" dirty="0">
              <a:solidFill>
                <a:srgbClr val="000000"/>
              </a:solidFill>
              <a:latin typeface="Times New Roman" pitchFamily="18" charset="0"/>
              <a:cs typeface="Calibri"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Полилиния 1"/>
          <p:cNvSpPr>
            <a:spLocks noChangeArrowheads="1"/>
          </p:cNvSpPr>
          <p:nvPr/>
        </p:nvSpPr>
        <p:spPr bwMode="auto">
          <a:xfrm>
            <a:off x="1079501" y="360363"/>
            <a:ext cx="8640763" cy="563403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91" tIns="44996" rIns="89991" bIns="44996"/>
          <a:lstStyle/>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sz="4400" i="1">
                <a:solidFill>
                  <a:srgbClr val="000000"/>
                </a:solidFill>
                <a:latin typeface="Times New Roman" pitchFamily="18" charset="0"/>
                <a:cs typeface="Lucida Sans Unicode" pitchFamily="34" charset="0"/>
              </a:rPr>
              <a:t> </a:t>
            </a: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endParaRPr lang="ru-RU" sz="4900" b="1">
              <a:solidFill>
                <a:srgbClr val="B80047"/>
              </a:solidFill>
              <a:latin typeface="Times New Roman" pitchFamily="18" charset="0"/>
              <a:cs typeface="Lucida Sans Unicode" pitchFamily="34" charset="0"/>
            </a:endParaRPr>
          </a:p>
          <a:p>
            <a:pPr algn="ctr">
              <a:tabLst>
                <a:tab pos="0" algn="l"/>
                <a:tab pos="447629" algn="l"/>
                <a:tab pos="896845" algn="l"/>
                <a:tab pos="1346060" algn="l"/>
                <a:tab pos="1795276" algn="l"/>
                <a:tab pos="2244492" algn="l"/>
                <a:tab pos="2693709" algn="l"/>
                <a:tab pos="3142924" algn="l"/>
                <a:tab pos="3592141" algn="l"/>
                <a:tab pos="4041356" algn="l"/>
                <a:tab pos="4490573" algn="l"/>
                <a:tab pos="4939788" algn="l"/>
                <a:tab pos="5389005" algn="l"/>
                <a:tab pos="5838220" algn="l"/>
                <a:tab pos="6287437" algn="l"/>
                <a:tab pos="6736651" algn="l"/>
                <a:tab pos="7185868" algn="l"/>
                <a:tab pos="7635083" algn="l"/>
                <a:tab pos="8084300" algn="l"/>
                <a:tab pos="8533515" algn="l"/>
                <a:tab pos="8982732" algn="l"/>
              </a:tabLst>
            </a:pPr>
            <a:r>
              <a:rPr lang="ru-RU">
                <a:solidFill>
                  <a:srgbClr val="000000"/>
                </a:solidFill>
                <a:latin typeface="Times New Roman" pitchFamily="18" charset="0"/>
                <a:cs typeface="Lucida Sans Unicode" pitchFamily="34" charset="0"/>
              </a:rPr>
              <a:t> </a:t>
            </a:r>
          </a:p>
        </p:txBody>
      </p:sp>
      <p:sp>
        <p:nvSpPr>
          <p:cNvPr id="12291" name="Прямоугольник 7"/>
          <p:cNvSpPr>
            <a:spLocks noChangeArrowheads="1"/>
          </p:cNvSpPr>
          <p:nvPr/>
        </p:nvSpPr>
        <p:spPr bwMode="auto">
          <a:xfrm>
            <a:off x="422275" y="466726"/>
            <a:ext cx="9432925" cy="5878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6" rIns="91430" bIns="45716">
            <a:spAutoFit/>
          </a:bodyPr>
          <a:lstStyle/>
          <a:p>
            <a:pPr indent="449216" algn="ctr">
              <a:lnSpc>
                <a:spcPct val="115000"/>
              </a:lnSpc>
            </a:pPr>
            <a:r>
              <a:rPr lang="ru-RU" sz="2800" b="1" dirty="0">
                <a:solidFill>
                  <a:srgbClr val="FF0000"/>
                </a:solidFill>
                <a:latin typeface="Times New Roman" pitchFamily="18" charset="0"/>
                <a:cs typeface="Times New Roman" pitchFamily="18" charset="0"/>
              </a:rPr>
              <a:t>Структура программы развития </a:t>
            </a:r>
            <a:endParaRPr lang="ru-RU" sz="2800" b="1" dirty="0">
              <a:solidFill>
                <a:srgbClr val="FF0000"/>
              </a:solidFill>
              <a:latin typeface="Times New Roman" pitchFamily="18" charset="0"/>
              <a:cs typeface="Calibri" pitchFamily="34" charset="0"/>
            </a:endParaRPr>
          </a:p>
        </p:txBody>
      </p:sp>
      <p:sp>
        <p:nvSpPr>
          <p:cNvPr id="12292" name="Прямоугольник 4"/>
          <p:cNvSpPr>
            <a:spLocks noChangeArrowheads="1"/>
          </p:cNvSpPr>
          <p:nvPr/>
        </p:nvSpPr>
        <p:spPr bwMode="auto">
          <a:xfrm>
            <a:off x="449264" y="1331565"/>
            <a:ext cx="9432925" cy="61007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6" rIns="91430" bIns="45716">
            <a:spAutoFit/>
          </a:bodyPr>
          <a:lstStyle/>
          <a:p>
            <a:pPr indent="449216" algn="just">
              <a:lnSpc>
                <a:spcPct val="115000"/>
              </a:lnSpc>
            </a:pPr>
            <a:r>
              <a:rPr lang="ru-RU" sz="2400" b="1" dirty="0">
                <a:solidFill>
                  <a:srgbClr val="7030A0"/>
                </a:solidFill>
                <a:latin typeface="Times New Roman" pitchFamily="18" charset="0"/>
                <a:cs typeface="Times New Roman" pitchFamily="18" charset="0"/>
              </a:rPr>
              <a:t>- краткая аннотация (</a:t>
            </a:r>
            <a:r>
              <a:rPr lang="ru-RU" sz="2400" b="1" dirty="0">
                <a:solidFill>
                  <a:srgbClr val="C00000"/>
                </a:solidFill>
                <a:latin typeface="Times New Roman" pitchFamily="18" charset="0"/>
                <a:cs typeface="Times New Roman" pitchFamily="18" charset="0"/>
              </a:rPr>
              <a:t>паспорт</a:t>
            </a:r>
            <a:r>
              <a:rPr lang="ru-RU" sz="2400" b="1" dirty="0">
                <a:solidFill>
                  <a:srgbClr val="7030A0"/>
                </a:solidFill>
                <a:latin typeface="Times New Roman" pitchFamily="18" charset="0"/>
                <a:cs typeface="Times New Roman" pitchFamily="18" charset="0"/>
              </a:rPr>
              <a:t>) программы;</a:t>
            </a:r>
          </a:p>
          <a:p>
            <a:pPr indent="449216" algn="just">
              <a:lnSpc>
                <a:spcPct val="115000"/>
              </a:lnSpc>
            </a:pPr>
            <a:r>
              <a:rPr lang="ru-RU" sz="2400" b="1" dirty="0">
                <a:solidFill>
                  <a:srgbClr val="7030A0"/>
                </a:solidFill>
                <a:latin typeface="Times New Roman" pitchFamily="18" charset="0"/>
                <a:cs typeface="Times New Roman" pitchFamily="18" charset="0"/>
              </a:rPr>
              <a:t>- информационная </a:t>
            </a:r>
            <a:r>
              <a:rPr lang="ru-RU" sz="2400" b="1" dirty="0">
                <a:solidFill>
                  <a:srgbClr val="C00000"/>
                </a:solidFill>
                <a:latin typeface="Times New Roman" pitchFamily="18" charset="0"/>
                <a:cs typeface="Times New Roman" pitchFamily="18" charset="0"/>
              </a:rPr>
              <a:t>справка</a:t>
            </a:r>
            <a:r>
              <a:rPr lang="ru-RU" sz="2400" b="1" dirty="0">
                <a:solidFill>
                  <a:srgbClr val="7030A0"/>
                </a:solidFill>
                <a:latin typeface="Times New Roman" pitchFamily="18" charset="0"/>
                <a:cs typeface="Times New Roman" pitchFamily="18" charset="0"/>
              </a:rPr>
              <a:t>;</a:t>
            </a:r>
            <a:endParaRPr lang="ru-RU" sz="2400" b="1" dirty="0">
              <a:solidFill>
                <a:srgbClr val="7030A0"/>
              </a:solidFill>
              <a:latin typeface="Times New Roman" pitchFamily="18" charset="0"/>
              <a:cs typeface="Calibri" pitchFamily="34" charset="0"/>
            </a:endParaRPr>
          </a:p>
          <a:p>
            <a:pPr indent="449216" algn="just">
              <a:lnSpc>
                <a:spcPct val="115000"/>
              </a:lnSpc>
            </a:pPr>
            <a:r>
              <a:rPr lang="ru-RU" sz="2400" b="1" dirty="0">
                <a:solidFill>
                  <a:srgbClr val="7030A0"/>
                </a:solidFill>
                <a:latin typeface="Times New Roman" pitchFamily="18" charset="0"/>
                <a:cs typeface="Times New Roman" pitchFamily="18" charset="0"/>
              </a:rPr>
              <a:t>- </a:t>
            </a:r>
            <a:r>
              <a:rPr lang="ru-RU" sz="2400" b="1" dirty="0">
                <a:solidFill>
                  <a:srgbClr val="C00000"/>
                </a:solidFill>
                <a:latin typeface="Times New Roman" pitchFamily="18" charset="0"/>
                <a:cs typeface="Times New Roman" pitchFamily="18" charset="0"/>
              </a:rPr>
              <a:t>проблемно-ориентированный анализ, </a:t>
            </a:r>
            <a:r>
              <a:rPr lang="ru-RU" sz="2400" b="1" dirty="0">
                <a:solidFill>
                  <a:srgbClr val="7030A0"/>
                </a:solidFill>
                <a:latin typeface="Times New Roman" pitchFamily="18" charset="0"/>
                <a:cs typeface="Times New Roman" pitchFamily="18" charset="0"/>
              </a:rPr>
              <a:t>включая оценку достижений, конкурентных преимуществ;</a:t>
            </a:r>
            <a:endParaRPr lang="ru-RU" sz="2400" b="1" dirty="0">
              <a:solidFill>
                <a:srgbClr val="7030A0"/>
              </a:solidFill>
              <a:latin typeface="Times New Roman" pitchFamily="18" charset="0"/>
              <a:cs typeface="Calibri" pitchFamily="34" charset="0"/>
            </a:endParaRPr>
          </a:p>
          <a:p>
            <a:pPr indent="449216" algn="just">
              <a:lnSpc>
                <a:spcPct val="115000"/>
              </a:lnSpc>
            </a:pPr>
            <a:r>
              <a:rPr lang="ru-RU" sz="2400" b="1" dirty="0">
                <a:solidFill>
                  <a:srgbClr val="7030A0"/>
                </a:solidFill>
                <a:latin typeface="Times New Roman" pitchFamily="18" charset="0"/>
                <a:cs typeface="Times New Roman" pitchFamily="18" charset="0"/>
              </a:rPr>
              <a:t>- </a:t>
            </a:r>
            <a:r>
              <a:rPr lang="ru-RU" sz="2400" b="1" dirty="0">
                <a:solidFill>
                  <a:srgbClr val="C00000"/>
                </a:solidFill>
                <a:latin typeface="Times New Roman" pitchFamily="18" charset="0"/>
                <a:cs typeface="Times New Roman" pitchFamily="18" charset="0"/>
              </a:rPr>
              <a:t>концепция</a:t>
            </a:r>
            <a:r>
              <a:rPr lang="ru-RU" sz="2400" b="1" dirty="0">
                <a:solidFill>
                  <a:srgbClr val="7030A0"/>
                </a:solidFill>
                <a:latin typeface="Times New Roman" pitchFamily="18" charset="0"/>
                <a:cs typeface="Times New Roman" pitchFamily="18" charset="0"/>
              </a:rPr>
              <a:t> будущего состояния, включая цели и задачи;</a:t>
            </a:r>
            <a:endParaRPr lang="ru-RU" sz="2400" b="1" dirty="0">
              <a:solidFill>
                <a:srgbClr val="7030A0"/>
              </a:solidFill>
              <a:latin typeface="Times New Roman" pitchFamily="18" charset="0"/>
              <a:cs typeface="Calibri" pitchFamily="34" charset="0"/>
            </a:endParaRPr>
          </a:p>
          <a:p>
            <a:pPr indent="449216" algn="just">
              <a:lnSpc>
                <a:spcPct val="115000"/>
              </a:lnSpc>
            </a:pPr>
            <a:r>
              <a:rPr lang="ru-RU" sz="2400" b="1" dirty="0">
                <a:solidFill>
                  <a:srgbClr val="7030A0"/>
                </a:solidFill>
                <a:latin typeface="Times New Roman" pitchFamily="18" charset="0"/>
                <a:cs typeface="Times New Roman" pitchFamily="18" charset="0"/>
              </a:rPr>
              <a:t>- </a:t>
            </a:r>
            <a:r>
              <a:rPr lang="ru-RU" sz="2400" b="1" dirty="0">
                <a:solidFill>
                  <a:srgbClr val="C00000"/>
                </a:solidFill>
                <a:latin typeface="Times New Roman" pitchFamily="18" charset="0"/>
                <a:cs typeface="Times New Roman" pitchFamily="18" charset="0"/>
              </a:rPr>
              <a:t>стратегия и тактика перехода </a:t>
            </a:r>
            <a:r>
              <a:rPr lang="ru-RU" sz="2400" b="1" dirty="0">
                <a:solidFill>
                  <a:srgbClr val="7030A0"/>
                </a:solidFill>
                <a:latin typeface="Times New Roman" pitchFamily="18" charset="0"/>
                <a:cs typeface="Times New Roman" pitchFamily="18" charset="0"/>
              </a:rPr>
              <a:t>учреждения в новое состояние;</a:t>
            </a:r>
            <a:endParaRPr lang="ru-RU" sz="2400" b="1" dirty="0">
              <a:solidFill>
                <a:srgbClr val="7030A0"/>
              </a:solidFill>
              <a:latin typeface="Times New Roman" pitchFamily="18" charset="0"/>
              <a:cs typeface="Calibri" pitchFamily="34" charset="0"/>
            </a:endParaRPr>
          </a:p>
          <a:p>
            <a:pPr indent="449216" algn="just">
              <a:lnSpc>
                <a:spcPct val="115000"/>
              </a:lnSpc>
            </a:pPr>
            <a:r>
              <a:rPr lang="ru-RU" sz="2400" b="1" dirty="0">
                <a:solidFill>
                  <a:srgbClr val="7030A0"/>
                </a:solidFill>
                <a:latin typeface="Times New Roman" pitchFamily="18" charset="0"/>
                <a:cs typeface="Times New Roman" pitchFamily="18" charset="0"/>
              </a:rPr>
              <a:t>- конкретный (тактический, оперативный) </a:t>
            </a:r>
            <a:r>
              <a:rPr lang="ru-RU" sz="2400" b="1" dirty="0">
                <a:solidFill>
                  <a:srgbClr val="C00000"/>
                </a:solidFill>
                <a:latin typeface="Times New Roman" pitchFamily="18" charset="0"/>
                <a:cs typeface="Times New Roman" pitchFamily="18" charset="0"/>
              </a:rPr>
              <a:t>план действий </a:t>
            </a:r>
            <a:r>
              <a:rPr lang="ru-RU" sz="2400" b="1" dirty="0">
                <a:solidFill>
                  <a:srgbClr val="7030A0"/>
                </a:solidFill>
                <a:latin typeface="Times New Roman" pitchFamily="18" charset="0"/>
                <a:cs typeface="Times New Roman" pitchFamily="18" charset="0"/>
              </a:rPr>
              <a:t>по реализации программы развития.</a:t>
            </a:r>
          </a:p>
          <a:p>
            <a:pPr indent="449216" algn="just">
              <a:lnSpc>
                <a:spcPct val="115000"/>
              </a:lnSpc>
            </a:pPr>
            <a:endParaRPr lang="ru-RU" sz="2400" b="1" dirty="0">
              <a:solidFill>
                <a:srgbClr val="7030A0"/>
              </a:solidFill>
              <a:latin typeface="Times New Roman" pitchFamily="18" charset="0"/>
              <a:cs typeface="Times New Roman" pitchFamily="18" charset="0"/>
            </a:endParaRPr>
          </a:p>
          <a:p>
            <a:pPr indent="449216" algn="just">
              <a:lnSpc>
                <a:spcPct val="115000"/>
              </a:lnSpc>
            </a:pPr>
            <a:r>
              <a:rPr lang="ru-RU" sz="2400" b="1" i="1" dirty="0">
                <a:solidFill>
                  <a:srgbClr val="C00000"/>
                </a:solidFill>
                <a:latin typeface="Times New Roman"/>
                <a:ea typeface="Calibri"/>
              </a:rPr>
              <a:t>Дополнительные разделы (современные требования): </a:t>
            </a:r>
            <a:r>
              <a:rPr lang="ru-RU" sz="2400" dirty="0">
                <a:latin typeface="Times New Roman"/>
                <a:ea typeface="Calibri"/>
              </a:rPr>
              <a:t>перечень целевых индикаторов и показателей; ресурсное обеспечение; меры регулирования и управления рисками; методика оценки эффективности программы.</a:t>
            </a:r>
            <a:endParaRPr lang="ru-RU" sz="2400" b="1" dirty="0">
              <a:solidFill>
                <a:srgbClr val="7030A0"/>
              </a:solidFill>
              <a:latin typeface="Times New Roman" pitchFamily="18" charset="0"/>
              <a:cs typeface="Times New Roman" pitchFamily="18" charset="0"/>
            </a:endParaRPr>
          </a:p>
          <a:p>
            <a:pPr indent="449216" algn="just">
              <a:lnSpc>
                <a:spcPct val="115000"/>
              </a:lnSpc>
            </a:pPr>
            <a:endParaRPr lang="ru-RU" sz="2400" b="1" dirty="0">
              <a:solidFill>
                <a:srgbClr val="7030A0"/>
              </a:solidFill>
              <a:latin typeface="Times New Roman" pitchFamily="18" charset="0"/>
              <a:cs typeface="Calibri"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1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4195</TotalTime>
  <Words>3870</Words>
  <Application>Microsoft Office PowerPoint</Application>
  <PresentationFormat>Произвольный</PresentationFormat>
  <Paragraphs>564</Paragraphs>
  <Slides>49</Slides>
  <Notes>18</Notes>
  <HiddenSlides>0</HiddenSlides>
  <MMClips>0</MMClips>
  <ScaleCrop>false</ScaleCrop>
  <HeadingPairs>
    <vt:vector size="4" baseType="variant">
      <vt:variant>
        <vt:lpstr>Тема</vt:lpstr>
      </vt:variant>
      <vt:variant>
        <vt:i4>2</vt:i4>
      </vt:variant>
      <vt:variant>
        <vt:lpstr>Заголовки слайдов</vt:lpstr>
      </vt:variant>
      <vt:variant>
        <vt:i4>49</vt:i4>
      </vt:variant>
    </vt:vector>
  </HeadingPairs>
  <TitlesOfParts>
    <vt:vector size="51" baseType="lpstr">
      <vt:lpstr>Воздушный поток</vt:lpstr>
      <vt:lpstr>1_Воздушный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дл</cp:lastModifiedBy>
  <cp:revision>286</cp:revision>
  <dcterms:created xsi:type="dcterms:W3CDTF">2012-05-12T16:16:45Z</dcterms:created>
  <dcterms:modified xsi:type="dcterms:W3CDTF">2016-07-26T17:41:15Z</dcterms:modified>
</cp:coreProperties>
</file>