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 id="2147483724" r:id="rId3"/>
    <p:sldMasterId id="2147483737" r:id="rId4"/>
    <p:sldMasterId id="2147483750" r:id="rId5"/>
  </p:sldMasterIdLst>
  <p:notesMasterIdLst>
    <p:notesMasterId r:id="rId20"/>
  </p:notesMasterIdLst>
  <p:sldIdLst>
    <p:sldId id="256" r:id="rId6"/>
    <p:sldId id="297" r:id="rId7"/>
    <p:sldId id="299" r:id="rId8"/>
    <p:sldId id="257" r:id="rId9"/>
    <p:sldId id="258" r:id="rId10"/>
    <p:sldId id="296" r:id="rId11"/>
    <p:sldId id="298" r:id="rId12"/>
    <p:sldId id="302" r:id="rId13"/>
    <p:sldId id="324" r:id="rId14"/>
    <p:sldId id="300" r:id="rId15"/>
    <p:sldId id="307" r:id="rId16"/>
    <p:sldId id="309" r:id="rId17"/>
    <p:sldId id="316" r:id="rId18"/>
    <p:sldId id="32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4EBDB-0FAE-49E6-A475-0A1EB199388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27D29810-CD21-4CC6-841B-2B4E247F3EA6}">
      <dgm:prSet phldrT="[Текст]" custT="1"/>
      <dgm:spPr>
        <a:solidFill>
          <a:srgbClr val="7030A0"/>
        </a:solidFill>
      </dgm:spPr>
      <dgm:t>
        <a:bodyPr/>
        <a:lstStyle/>
        <a:p>
          <a:pPr algn="ctr"/>
          <a:r>
            <a:rPr lang="ru-RU" sz="1600" b="1" dirty="0" smtClean="0"/>
            <a:t>Федеральные государственные образовательные стандарты</a:t>
          </a:r>
          <a:endParaRPr lang="ru-RU" sz="1600" b="1" dirty="0"/>
        </a:p>
      </dgm:t>
    </dgm:pt>
    <dgm:pt modelId="{8DD51A60-E489-4969-8D2F-F9D357A04823}" type="parTrans" cxnId="{AF812C73-BBE7-48F4-AE30-018DACE5A5C2}">
      <dgm:prSet/>
      <dgm:spPr/>
      <dgm:t>
        <a:bodyPr/>
        <a:lstStyle/>
        <a:p>
          <a:endParaRPr lang="ru-RU" sz="2400" b="0"/>
        </a:p>
      </dgm:t>
    </dgm:pt>
    <dgm:pt modelId="{64FA1DD0-ABF1-457E-AE62-699C2DF515B2}" type="sibTrans" cxnId="{AF812C73-BBE7-48F4-AE30-018DACE5A5C2}">
      <dgm:prSet/>
      <dgm:spPr/>
      <dgm:t>
        <a:bodyPr/>
        <a:lstStyle/>
        <a:p>
          <a:endParaRPr lang="ru-RU" sz="2400" b="0"/>
        </a:p>
      </dgm:t>
    </dgm:pt>
    <dgm:pt modelId="{D29956A7-A5DA-492B-9621-50494C7AC045}">
      <dgm:prSet phldrT="[Текст]" custT="1"/>
      <dgm:spPr>
        <a:solidFill>
          <a:srgbClr val="002060"/>
        </a:solidFill>
      </dgm:spPr>
      <dgm:t>
        <a:bodyPr/>
        <a:lstStyle/>
        <a:p>
          <a:pPr algn="ctr"/>
          <a:r>
            <a:rPr lang="ru-RU" sz="1400" b="1" dirty="0" smtClean="0"/>
            <a:t>Комплекс мер по реализации Концепции общенациональной системы выявления и развития молодых талантов на 2015 – 2020 годы</a:t>
          </a:r>
          <a:endParaRPr lang="ru-RU" sz="1400" b="1" dirty="0"/>
        </a:p>
      </dgm:t>
    </dgm:pt>
    <dgm:pt modelId="{45CFAAE8-66FE-4408-987F-4EEA06FDB554}" type="parTrans" cxnId="{4064AE96-10A8-49D8-A51E-16CA68CF08BF}">
      <dgm:prSet/>
      <dgm:spPr/>
      <dgm:t>
        <a:bodyPr/>
        <a:lstStyle/>
        <a:p>
          <a:endParaRPr lang="ru-RU" sz="2400" b="0"/>
        </a:p>
      </dgm:t>
    </dgm:pt>
    <dgm:pt modelId="{1FB99F70-7BA8-43CA-9FBA-FE7E8D0DC057}" type="sibTrans" cxnId="{4064AE96-10A8-49D8-A51E-16CA68CF08BF}">
      <dgm:prSet/>
      <dgm:spPr/>
      <dgm:t>
        <a:bodyPr/>
        <a:lstStyle/>
        <a:p>
          <a:endParaRPr lang="ru-RU" sz="2400" b="0"/>
        </a:p>
      </dgm:t>
    </dgm:pt>
    <dgm:pt modelId="{29D115AF-85E8-4EA9-9B96-F4F87B524A24}">
      <dgm:prSet custT="1"/>
      <dgm:spPr/>
      <dgm:t>
        <a:bodyPr/>
        <a:lstStyle/>
        <a:p>
          <a:pPr algn="ctr"/>
          <a:r>
            <a:rPr lang="ru-RU" sz="1600" b="1" dirty="0" smtClean="0"/>
            <a:t>Федеральный закон «Об образовании </a:t>
          </a:r>
          <a:br>
            <a:rPr lang="ru-RU" sz="1600" b="1" dirty="0" smtClean="0"/>
          </a:br>
          <a:r>
            <a:rPr lang="ru-RU" sz="1600" b="1" dirty="0" smtClean="0"/>
            <a:t>в Российской Федерации»</a:t>
          </a:r>
          <a:endParaRPr lang="ru-RU" sz="1600" b="1" dirty="0"/>
        </a:p>
      </dgm:t>
    </dgm:pt>
    <dgm:pt modelId="{1CF4523A-F4B9-4FFB-80D7-9B7B72FAA7BE}" type="parTrans" cxnId="{53C42A20-3791-4C09-8738-535BCB5325B8}">
      <dgm:prSet/>
      <dgm:spPr/>
      <dgm:t>
        <a:bodyPr/>
        <a:lstStyle/>
        <a:p>
          <a:endParaRPr lang="ru-RU" sz="2400" b="0"/>
        </a:p>
      </dgm:t>
    </dgm:pt>
    <dgm:pt modelId="{560F7372-4F43-44BA-BAE3-81B611547B5D}" type="sibTrans" cxnId="{53C42A20-3791-4C09-8738-535BCB5325B8}">
      <dgm:prSet/>
      <dgm:spPr/>
      <dgm:t>
        <a:bodyPr/>
        <a:lstStyle/>
        <a:p>
          <a:endParaRPr lang="ru-RU" sz="2400" b="0"/>
        </a:p>
      </dgm:t>
    </dgm:pt>
    <dgm:pt modelId="{C7EB5FB1-E4B2-47DA-BAFB-5E5D8CE96EB1}">
      <dgm:prSet custT="1"/>
      <dgm:spPr>
        <a:solidFill>
          <a:schemeClr val="accent3">
            <a:lumMod val="75000"/>
          </a:schemeClr>
        </a:solidFill>
      </dgm:spPr>
      <dgm:t>
        <a:bodyPr/>
        <a:lstStyle/>
        <a:p>
          <a:pPr algn="ctr"/>
          <a:r>
            <a:rPr lang="ru-RU" sz="1400" b="1" dirty="0" smtClean="0"/>
            <a:t>Концепция общенациональной системы выявления и развития молодых талантов</a:t>
          </a:r>
          <a:endParaRPr lang="ru-RU" sz="1400" b="1" dirty="0"/>
        </a:p>
      </dgm:t>
    </dgm:pt>
    <dgm:pt modelId="{DB278852-F5D6-44B7-9E4C-247BC14A9500}" type="parTrans" cxnId="{DFBB2C09-00F1-444F-BBB3-D44156DB9DD5}">
      <dgm:prSet/>
      <dgm:spPr/>
      <dgm:t>
        <a:bodyPr/>
        <a:lstStyle/>
        <a:p>
          <a:endParaRPr lang="ru-RU" sz="2400" b="0"/>
        </a:p>
      </dgm:t>
    </dgm:pt>
    <dgm:pt modelId="{60073A97-5517-4931-9621-7ECE7FB5A5D4}" type="sibTrans" cxnId="{DFBB2C09-00F1-444F-BBB3-D44156DB9DD5}">
      <dgm:prSet/>
      <dgm:spPr/>
      <dgm:t>
        <a:bodyPr/>
        <a:lstStyle/>
        <a:p>
          <a:endParaRPr lang="ru-RU" sz="2400" b="0"/>
        </a:p>
      </dgm:t>
    </dgm:pt>
    <dgm:pt modelId="{F63B004E-712B-4971-8576-60CD6B1247AD}">
      <dgm:prSet custT="1"/>
      <dgm:spPr>
        <a:solidFill>
          <a:schemeClr val="accent6">
            <a:lumMod val="50000"/>
          </a:schemeClr>
        </a:solidFill>
      </dgm:spPr>
      <dgm:t>
        <a:bodyPr/>
        <a:lstStyle/>
        <a:p>
          <a:pPr algn="ctr"/>
          <a:r>
            <a:rPr lang="ru-RU" sz="1600" b="1" dirty="0" smtClean="0"/>
            <a:t>Правила выявления детей, проявивших выдающиеся способности, сопровождения и мониторинга их дальнейшего развития</a:t>
          </a:r>
          <a:endParaRPr lang="ru-RU" sz="1600" b="1" dirty="0"/>
        </a:p>
      </dgm:t>
    </dgm:pt>
    <dgm:pt modelId="{6780D97E-3E42-440F-A28E-031046124467}" type="parTrans" cxnId="{E6492AE6-ADE2-4CA3-A4B6-06B94A2BD084}">
      <dgm:prSet/>
      <dgm:spPr/>
      <dgm:t>
        <a:bodyPr/>
        <a:lstStyle/>
        <a:p>
          <a:endParaRPr lang="ru-RU" sz="2400" b="0"/>
        </a:p>
      </dgm:t>
    </dgm:pt>
    <dgm:pt modelId="{B31AB3A5-C483-4A91-8ECC-DAA60BAD55EC}" type="sibTrans" cxnId="{E6492AE6-ADE2-4CA3-A4B6-06B94A2BD084}">
      <dgm:prSet/>
      <dgm:spPr/>
      <dgm:t>
        <a:bodyPr/>
        <a:lstStyle/>
        <a:p>
          <a:endParaRPr lang="ru-RU" sz="2400" b="0"/>
        </a:p>
      </dgm:t>
    </dgm:pt>
    <dgm:pt modelId="{D95E8A48-9293-4571-B75A-97910485B662}">
      <dgm:prSet custT="1"/>
      <dgm:spPr>
        <a:solidFill>
          <a:srgbClr val="0070C0"/>
        </a:solidFill>
      </dgm:spPr>
      <dgm:t>
        <a:bodyPr/>
        <a:lstStyle/>
        <a:p>
          <a:pPr algn="ctr"/>
          <a:r>
            <a:rPr lang="ru-RU" sz="1400" b="1" dirty="0" smtClean="0"/>
            <a:t>Указ Президента Российской Федерации </a:t>
          </a:r>
          <a:br>
            <a:rPr lang="ru-RU" sz="1400" b="1" dirty="0" smtClean="0"/>
          </a:br>
          <a:r>
            <a:rPr lang="ru-RU" sz="1400" b="1" dirty="0" smtClean="0"/>
            <a:t>«О мерах государственной поддержки лиц, проявивших выдающиеся способности»</a:t>
          </a:r>
          <a:endParaRPr lang="ru-RU" sz="1400" b="1" dirty="0"/>
        </a:p>
      </dgm:t>
    </dgm:pt>
    <dgm:pt modelId="{173C0874-B2C0-4960-A3BB-7CB92614B15F}" type="parTrans" cxnId="{0B56A3B0-A818-4EA2-B3D0-D03B496F716D}">
      <dgm:prSet/>
      <dgm:spPr/>
      <dgm:t>
        <a:bodyPr/>
        <a:lstStyle/>
        <a:p>
          <a:endParaRPr lang="ru-RU"/>
        </a:p>
      </dgm:t>
    </dgm:pt>
    <dgm:pt modelId="{ED10A74E-DBFC-4FD4-991D-8EBD2DFFB4B7}" type="sibTrans" cxnId="{0B56A3B0-A818-4EA2-B3D0-D03B496F716D}">
      <dgm:prSet/>
      <dgm:spPr/>
      <dgm:t>
        <a:bodyPr/>
        <a:lstStyle/>
        <a:p>
          <a:endParaRPr lang="ru-RU"/>
        </a:p>
      </dgm:t>
    </dgm:pt>
    <dgm:pt modelId="{F4BC93D2-C412-40CF-A10E-A350954801D8}" type="pres">
      <dgm:prSet presAssocID="{86D4EBDB-0FAE-49E6-A475-0A1EB1993882}" presName="Name0" presStyleCnt="0">
        <dgm:presLayoutVars>
          <dgm:chMax val="7"/>
          <dgm:chPref val="7"/>
          <dgm:dir/>
        </dgm:presLayoutVars>
      </dgm:prSet>
      <dgm:spPr/>
      <dgm:t>
        <a:bodyPr/>
        <a:lstStyle/>
        <a:p>
          <a:endParaRPr lang="ru-RU"/>
        </a:p>
      </dgm:t>
    </dgm:pt>
    <dgm:pt modelId="{5F3CFFC0-F369-444F-B527-69C74283C088}" type="pres">
      <dgm:prSet presAssocID="{86D4EBDB-0FAE-49E6-A475-0A1EB1993882}" presName="Name1" presStyleCnt="0"/>
      <dgm:spPr/>
      <dgm:t>
        <a:bodyPr/>
        <a:lstStyle/>
        <a:p>
          <a:endParaRPr lang="ru-RU"/>
        </a:p>
      </dgm:t>
    </dgm:pt>
    <dgm:pt modelId="{BEF3430C-874A-470F-B9E7-961C900DB385}" type="pres">
      <dgm:prSet presAssocID="{86D4EBDB-0FAE-49E6-A475-0A1EB1993882}" presName="cycle" presStyleCnt="0"/>
      <dgm:spPr/>
      <dgm:t>
        <a:bodyPr/>
        <a:lstStyle/>
        <a:p>
          <a:endParaRPr lang="ru-RU"/>
        </a:p>
      </dgm:t>
    </dgm:pt>
    <dgm:pt modelId="{F78FBF0F-9318-4AED-9746-FF459D7D5A8B}" type="pres">
      <dgm:prSet presAssocID="{86D4EBDB-0FAE-49E6-A475-0A1EB1993882}" presName="srcNode" presStyleLbl="node1" presStyleIdx="0" presStyleCnt="6"/>
      <dgm:spPr/>
      <dgm:t>
        <a:bodyPr/>
        <a:lstStyle/>
        <a:p>
          <a:endParaRPr lang="ru-RU"/>
        </a:p>
      </dgm:t>
    </dgm:pt>
    <dgm:pt modelId="{DCE16F63-1F56-4D89-863B-1AE589C404A4}" type="pres">
      <dgm:prSet presAssocID="{86D4EBDB-0FAE-49E6-A475-0A1EB1993882}" presName="conn" presStyleLbl="parChTrans1D2" presStyleIdx="0" presStyleCnt="1"/>
      <dgm:spPr/>
      <dgm:t>
        <a:bodyPr/>
        <a:lstStyle/>
        <a:p>
          <a:endParaRPr lang="ru-RU"/>
        </a:p>
      </dgm:t>
    </dgm:pt>
    <dgm:pt modelId="{161E28E1-D61F-49A0-B04F-354282841C3E}" type="pres">
      <dgm:prSet presAssocID="{86D4EBDB-0FAE-49E6-A475-0A1EB1993882}" presName="extraNode" presStyleLbl="node1" presStyleIdx="0" presStyleCnt="6"/>
      <dgm:spPr/>
      <dgm:t>
        <a:bodyPr/>
        <a:lstStyle/>
        <a:p>
          <a:endParaRPr lang="ru-RU"/>
        </a:p>
      </dgm:t>
    </dgm:pt>
    <dgm:pt modelId="{B08F141A-2226-4E90-BB08-D2A02341D167}" type="pres">
      <dgm:prSet presAssocID="{86D4EBDB-0FAE-49E6-A475-0A1EB1993882}" presName="dstNode" presStyleLbl="node1" presStyleIdx="0" presStyleCnt="6"/>
      <dgm:spPr/>
      <dgm:t>
        <a:bodyPr/>
        <a:lstStyle/>
        <a:p>
          <a:endParaRPr lang="ru-RU"/>
        </a:p>
      </dgm:t>
    </dgm:pt>
    <dgm:pt modelId="{C7643843-398C-48DC-BCD2-4B14D1BCA524}" type="pres">
      <dgm:prSet presAssocID="{29D115AF-85E8-4EA9-9B96-F4F87B524A24}" presName="text_1" presStyleLbl="node1" presStyleIdx="0" presStyleCnt="6">
        <dgm:presLayoutVars>
          <dgm:bulletEnabled val="1"/>
        </dgm:presLayoutVars>
      </dgm:prSet>
      <dgm:spPr/>
      <dgm:t>
        <a:bodyPr/>
        <a:lstStyle/>
        <a:p>
          <a:endParaRPr lang="ru-RU"/>
        </a:p>
      </dgm:t>
    </dgm:pt>
    <dgm:pt modelId="{8453D0B0-B173-4F84-9DC3-C68D84CA8C7B}" type="pres">
      <dgm:prSet presAssocID="{29D115AF-85E8-4EA9-9B96-F4F87B524A24}" presName="accent_1" presStyleCnt="0"/>
      <dgm:spPr/>
      <dgm:t>
        <a:bodyPr/>
        <a:lstStyle/>
        <a:p>
          <a:endParaRPr lang="ru-RU"/>
        </a:p>
      </dgm:t>
    </dgm:pt>
    <dgm:pt modelId="{FE7CEE7A-EB85-44BC-BA04-597FD2DEE472}" type="pres">
      <dgm:prSet presAssocID="{29D115AF-85E8-4EA9-9B96-F4F87B524A24}" presName="accentRepeatNode" presStyleLbl="solidFgAcc1" presStyleIdx="0" presStyleCnt="6"/>
      <dgm:spPr/>
      <dgm:t>
        <a:bodyPr/>
        <a:lstStyle/>
        <a:p>
          <a:endParaRPr lang="ru-RU"/>
        </a:p>
      </dgm:t>
    </dgm:pt>
    <dgm:pt modelId="{AE5A449C-D6DB-4D00-B7D6-2469D1E63BCC}" type="pres">
      <dgm:prSet presAssocID="{C7EB5FB1-E4B2-47DA-BAFB-5E5D8CE96EB1}" presName="text_2" presStyleLbl="node1" presStyleIdx="1" presStyleCnt="6">
        <dgm:presLayoutVars>
          <dgm:bulletEnabled val="1"/>
        </dgm:presLayoutVars>
      </dgm:prSet>
      <dgm:spPr/>
      <dgm:t>
        <a:bodyPr/>
        <a:lstStyle/>
        <a:p>
          <a:endParaRPr lang="ru-RU"/>
        </a:p>
      </dgm:t>
    </dgm:pt>
    <dgm:pt modelId="{99A253FD-6D35-415D-9CDA-10DE341D23E3}" type="pres">
      <dgm:prSet presAssocID="{C7EB5FB1-E4B2-47DA-BAFB-5E5D8CE96EB1}" presName="accent_2" presStyleCnt="0"/>
      <dgm:spPr/>
      <dgm:t>
        <a:bodyPr/>
        <a:lstStyle/>
        <a:p>
          <a:endParaRPr lang="ru-RU"/>
        </a:p>
      </dgm:t>
    </dgm:pt>
    <dgm:pt modelId="{B2F84D1A-520F-4FB3-B068-E2694A3AD441}" type="pres">
      <dgm:prSet presAssocID="{C7EB5FB1-E4B2-47DA-BAFB-5E5D8CE96EB1}" presName="accentRepeatNode" presStyleLbl="solidFgAcc1" presStyleIdx="1" presStyleCnt="6"/>
      <dgm:spPr/>
      <dgm:t>
        <a:bodyPr/>
        <a:lstStyle/>
        <a:p>
          <a:endParaRPr lang="ru-RU"/>
        </a:p>
      </dgm:t>
    </dgm:pt>
    <dgm:pt modelId="{0DDA0CBF-3ECD-46C8-ACBE-14FEB73573D0}" type="pres">
      <dgm:prSet presAssocID="{D29956A7-A5DA-492B-9621-50494C7AC045}" presName="text_3" presStyleLbl="node1" presStyleIdx="2" presStyleCnt="6" custScaleY="153137">
        <dgm:presLayoutVars>
          <dgm:bulletEnabled val="1"/>
        </dgm:presLayoutVars>
      </dgm:prSet>
      <dgm:spPr/>
      <dgm:t>
        <a:bodyPr/>
        <a:lstStyle/>
        <a:p>
          <a:endParaRPr lang="ru-RU"/>
        </a:p>
      </dgm:t>
    </dgm:pt>
    <dgm:pt modelId="{4702DE55-AFFF-458A-BB82-DED008E7F8D1}" type="pres">
      <dgm:prSet presAssocID="{D29956A7-A5DA-492B-9621-50494C7AC045}" presName="accent_3" presStyleCnt="0"/>
      <dgm:spPr/>
      <dgm:t>
        <a:bodyPr/>
        <a:lstStyle/>
        <a:p>
          <a:endParaRPr lang="ru-RU"/>
        </a:p>
      </dgm:t>
    </dgm:pt>
    <dgm:pt modelId="{959ECD42-5A2E-4422-836C-2E3FB08DB678}" type="pres">
      <dgm:prSet presAssocID="{D29956A7-A5DA-492B-9621-50494C7AC045}" presName="accentRepeatNode" presStyleLbl="solidFgAcc1" presStyleIdx="2" presStyleCnt="6"/>
      <dgm:spPr/>
      <dgm:t>
        <a:bodyPr/>
        <a:lstStyle/>
        <a:p>
          <a:endParaRPr lang="ru-RU"/>
        </a:p>
      </dgm:t>
    </dgm:pt>
    <dgm:pt modelId="{4C46D3E7-4DF5-438D-9571-2A9F01D90923}" type="pres">
      <dgm:prSet presAssocID="{D95E8A48-9293-4571-B75A-97910485B662}" presName="text_4" presStyleLbl="node1" presStyleIdx="3" presStyleCnt="6" custScaleY="119207">
        <dgm:presLayoutVars>
          <dgm:bulletEnabled val="1"/>
        </dgm:presLayoutVars>
      </dgm:prSet>
      <dgm:spPr/>
      <dgm:t>
        <a:bodyPr/>
        <a:lstStyle/>
        <a:p>
          <a:endParaRPr lang="ru-RU"/>
        </a:p>
      </dgm:t>
    </dgm:pt>
    <dgm:pt modelId="{95AECAAC-846E-4C1E-A09C-A3117033F5C8}" type="pres">
      <dgm:prSet presAssocID="{D95E8A48-9293-4571-B75A-97910485B662}" presName="accent_4" presStyleCnt="0"/>
      <dgm:spPr/>
    </dgm:pt>
    <dgm:pt modelId="{058EBAC5-1D7B-4D23-AEF7-F654A527AB50}" type="pres">
      <dgm:prSet presAssocID="{D95E8A48-9293-4571-B75A-97910485B662}" presName="accentRepeatNode" presStyleLbl="solidFgAcc1" presStyleIdx="3" presStyleCnt="6"/>
      <dgm:spPr/>
    </dgm:pt>
    <dgm:pt modelId="{B7F7B585-DEAF-4076-AA76-2F1D1E224566}" type="pres">
      <dgm:prSet presAssocID="{27D29810-CD21-4CC6-841B-2B4E247F3EA6}" presName="text_5" presStyleLbl="node1" presStyleIdx="4" presStyleCnt="6">
        <dgm:presLayoutVars>
          <dgm:bulletEnabled val="1"/>
        </dgm:presLayoutVars>
      </dgm:prSet>
      <dgm:spPr/>
      <dgm:t>
        <a:bodyPr/>
        <a:lstStyle/>
        <a:p>
          <a:endParaRPr lang="ru-RU"/>
        </a:p>
      </dgm:t>
    </dgm:pt>
    <dgm:pt modelId="{3F9D03BF-8377-41F9-82F0-345FA50C61DB}" type="pres">
      <dgm:prSet presAssocID="{27D29810-CD21-4CC6-841B-2B4E247F3EA6}" presName="accent_5" presStyleCnt="0"/>
      <dgm:spPr/>
    </dgm:pt>
    <dgm:pt modelId="{F240303F-160B-45AE-AA2C-291B991A501F}" type="pres">
      <dgm:prSet presAssocID="{27D29810-CD21-4CC6-841B-2B4E247F3EA6}" presName="accentRepeatNode" presStyleLbl="solidFgAcc1" presStyleIdx="4" presStyleCnt="6"/>
      <dgm:spPr/>
      <dgm:t>
        <a:bodyPr/>
        <a:lstStyle/>
        <a:p>
          <a:endParaRPr lang="ru-RU"/>
        </a:p>
      </dgm:t>
    </dgm:pt>
    <dgm:pt modelId="{BD5FBF22-D9B7-4731-83A3-3022208B6552}" type="pres">
      <dgm:prSet presAssocID="{F63B004E-712B-4971-8576-60CD6B1247AD}" presName="text_6" presStyleLbl="node1" presStyleIdx="5" presStyleCnt="6" custScaleY="122205">
        <dgm:presLayoutVars>
          <dgm:bulletEnabled val="1"/>
        </dgm:presLayoutVars>
      </dgm:prSet>
      <dgm:spPr/>
      <dgm:t>
        <a:bodyPr/>
        <a:lstStyle/>
        <a:p>
          <a:endParaRPr lang="ru-RU"/>
        </a:p>
      </dgm:t>
    </dgm:pt>
    <dgm:pt modelId="{A27BE915-F6AC-4933-A662-ECEA7586DEF9}" type="pres">
      <dgm:prSet presAssocID="{F63B004E-712B-4971-8576-60CD6B1247AD}" presName="accent_6" presStyleCnt="0"/>
      <dgm:spPr/>
    </dgm:pt>
    <dgm:pt modelId="{25669239-5D14-421F-BCAB-9289DD0D0D06}" type="pres">
      <dgm:prSet presAssocID="{F63B004E-712B-4971-8576-60CD6B1247AD}" presName="accentRepeatNode" presStyleLbl="solidFgAcc1" presStyleIdx="5" presStyleCnt="6"/>
      <dgm:spPr/>
      <dgm:t>
        <a:bodyPr/>
        <a:lstStyle/>
        <a:p>
          <a:endParaRPr lang="ru-RU"/>
        </a:p>
      </dgm:t>
    </dgm:pt>
  </dgm:ptLst>
  <dgm:cxnLst>
    <dgm:cxn modelId="{45126A04-B1AE-4C68-9F12-1CA742B2D467}" type="presOf" srcId="{560F7372-4F43-44BA-BAE3-81B611547B5D}" destId="{DCE16F63-1F56-4D89-863B-1AE589C404A4}" srcOrd="0" destOrd="0" presId="urn:microsoft.com/office/officeart/2008/layout/VerticalCurvedList"/>
    <dgm:cxn modelId="{AF812C73-BBE7-48F4-AE30-018DACE5A5C2}" srcId="{86D4EBDB-0FAE-49E6-A475-0A1EB1993882}" destId="{27D29810-CD21-4CC6-841B-2B4E247F3EA6}" srcOrd="4" destOrd="0" parTransId="{8DD51A60-E489-4969-8D2F-F9D357A04823}" sibTransId="{64FA1DD0-ABF1-457E-AE62-699C2DF515B2}"/>
    <dgm:cxn modelId="{DFBB2C09-00F1-444F-BBB3-D44156DB9DD5}" srcId="{86D4EBDB-0FAE-49E6-A475-0A1EB1993882}" destId="{C7EB5FB1-E4B2-47DA-BAFB-5E5D8CE96EB1}" srcOrd="1" destOrd="0" parTransId="{DB278852-F5D6-44B7-9E4C-247BC14A9500}" sibTransId="{60073A97-5517-4931-9621-7ECE7FB5A5D4}"/>
    <dgm:cxn modelId="{52EDF0EC-2D4F-439F-88F2-5E0092314085}" type="presOf" srcId="{29D115AF-85E8-4EA9-9B96-F4F87B524A24}" destId="{C7643843-398C-48DC-BCD2-4B14D1BCA524}" srcOrd="0" destOrd="0" presId="urn:microsoft.com/office/officeart/2008/layout/VerticalCurvedList"/>
    <dgm:cxn modelId="{EE4402B5-C3E1-43F1-978C-D61B49C93E48}" type="presOf" srcId="{D29956A7-A5DA-492B-9621-50494C7AC045}" destId="{0DDA0CBF-3ECD-46C8-ACBE-14FEB73573D0}" srcOrd="0" destOrd="0" presId="urn:microsoft.com/office/officeart/2008/layout/VerticalCurvedList"/>
    <dgm:cxn modelId="{41C178D3-05F1-4DE6-9B54-2910B3AA2867}" type="presOf" srcId="{C7EB5FB1-E4B2-47DA-BAFB-5E5D8CE96EB1}" destId="{AE5A449C-D6DB-4D00-B7D6-2469D1E63BCC}" srcOrd="0" destOrd="0" presId="urn:microsoft.com/office/officeart/2008/layout/VerticalCurvedList"/>
    <dgm:cxn modelId="{4038B8C3-D06A-4FBF-8384-6078CAED2A00}" type="presOf" srcId="{27D29810-CD21-4CC6-841B-2B4E247F3EA6}" destId="{B7F7B585-DEAF-4076-AA76-2F1D1E224566}" srcOrd="0" destOrd="0" presId="urn:microsoft.com/office/officeart/2008/layout/VerticalCurvedList"/>
    <dgm:cxn modelId="{E6492AE6-ADE2-4CA3-A4B6-06B94A2BD084}" srcId="{86D4EBDB-0FAE-49E6-A475-0A1EB1993882}" destId="{F63B004E-712B-4971-8576-60CD6B1247AD}" srcOrd="5" destOrd="0" parTransId="{6780D97E-3E42-440F-A28E-031046124467}" sibTransId="{B31AB3A5-C483-4A91-8ECC-DAA60BAD55EC}"/>
    <dgm:cxn modelId="{0B56A3B0-A818-4EA2-B3D0-D03B496F716D}" srcId="{86D4EBDB-0FAE-49E6-A475-0A1EB1993882}" destId="{D95E8A48-9293-4571-B75A-97910485B662}" srcOrd="3" destOrd="0" parTransId="{173C0874-B2C0-4960-A3BB-7CB92614B15F}" sibTransId="{ED10A74E-DBFC-4FD4-991D-8EBD2DFFB4B7}"/>
    <dgm:cxn modelId="{53C42A20-3791-4C09-8738-535BCB5325B8}" srcId="{86D4EBDB-0FAE-49E6-A475-0A1EB1993882}" destId="{29D115AF-85E8-4EA9-9B96-F4F87B524A24}" srcOrd="0" destOrd="0" parTransId="{1CF4523A-F4B9-4FFB-80D7-9B7B72FAA7BE}" sibTransId="{560F7372-4F43-44BA-BAE3-81B611547B5D}"/>
    <dgm:cxn modelId="{4064AE96-10A8-49D8-A51E-16CA68CF08BF}" srcId="{86D4EBDB-0FAE-49E6-A475-0A1EB1993882}" destId="{D29956A7-A5DA-492B-9621-50494C7AC045}" srcOrd="2" destOrd="0" parTransId="{45CFAAE8-66FE-4408-987F-4EEA06FDB554}" sibTransId="{1FB99F70-7BA8-43CA-9FBA-FE7E8D0DC057}"/>
    <dgm:cxn modelId="{E4281415-82FD-43C1-821D-295756B8ABC5}" type="presOf" srcId="{D95E8A48-9293-4571-B75A-97910485B662}" destId="{4C46D3E7-4DF5-438D-9571-2A9F01D90923}" srcOrd="0" destOrd="0" presId="urn:microsoft.com/office/officeart/2008/layout/VerticalCurvedList"/>
    <dgm:cxn modelId="{585DA9BF-F6D1-47F1-9C56-50AD0996AB23}" type="presOf" srcId="{86D4EBDB-0FAE-49E6-A475-0A1EB1993882}" destId="{F4BC93D2-C412-40CF-A10E-A350954801D8}" srcOrd="0" destOrd="0" presId="urn:microsoft.com/office/officeart/2008/layout/VerticalCurvedList"/>
    <dgm:cxn modelId="{D8E1A550-FC51-4184-BE65-FB3049657579}" type="presOf" srcId="{F63B004E-712B-4971-8576-60CD6B1247AD}" destId="{BD5FBF22-D9B7-4731-83A3-3022208B6552}" srcOrd="0" destOrd="0" presId="urn:microsoft.com/office/officeart/2008/layout/VerticalCurvedList"/>
    <dgm:cxn modelId="{5EF3341A-4BF2-498A-BBE9-3239B83C861D}" type="presParOf" srcId="{F4BC93D2-C412-40CF-A10E-A350954801D8}" destId="{5F3CFFC0-F369-444F-B527-69C74283C088}" srcOrd="0" destOrd="0" presId="urn:microsoft.com/office/officeart/2008/layout/VerticalCurvedList"/>
    <dgm:cxn modelId="{65F25098-C1C6-404F-95FA-2780A5681F70}" type="presParOf" srcId="{5F3CFFC0-F369-444F-B527-69C74283C088}" destId="{BEF3430C-874A-470F-B9E7-961C900DB385}" srcOrd="0" destOrd="0" presId="urn:microsoft.com/office/officeart/2008/layout/VerticalCurvedList"/>
    <dgm:cxn modelId="{67C53827-8A23-49C2-924A-067693581C3F}" type="presParOf" srcId="{BEF3430C-874A-470F-B9E7-961C900DB385}" destId="{F78FBF0F-9318-4AED-9746-FF459D7D5A8B}" srcOrd="0" destOrd="0" presId="urn:microsoft.com/office/officeart/2008/layout/VerticalCurvedList"/>
    <dgm:cxn modelId="{BC2B1938-6FF5-4331-9C83-A006BD42B7FC}" type="presParOf" srcId="{BEF3430C-874A-470F-B9E7-961C900DB385}" destId="{DCE16F63-1F56-4D89-863B-1AE589C404A4}" srcOrd="1" destOrd="0" presId="urn:microsoft.com/office/officeart/2008/layout/VerticalCurvedList"/>
    <dgm:cxn modelId="{03CB9908-9B0F-453A-B3A1-53AC3F4480D6}" type="presParOf" srcId="{BEF3430C-874A-470F-B9E7-961C900DB385}" destId="{161E28E1-D61F-49A0-B04F-354282841C3E}" srcOrd="2" destOrd="0" presId="urn:microsoft.com/office/officeart/2008/layout/VerticalCurvedList"/>
    <dgm:cxn modelId="{F6A7C78F-B525-4A92-925E-628839496386}" type="presParOf" srcId="{BEF3430C-874A-470F-B9E7-961C900DB385}" destId="{B08F141A-2226-4E90-BB08-D2A02341D167}" srcOrd="3" destOrd="0" presId="urn:microsoft.com/office/officeart/2008/layout/VerticalCurvedList"/>
    <dgm:cxn modelId="{2ED26713-EB00-4EDA-B484-89A8C91BBAAB}" type="presParOf" srcId="{5F3CFFC0-F369-444F-B527-69C74283C088}" destId="{C7643843-398C-48DC-BCD2-4B14D1BCA524}" srcOrd="1" destOrd="0" presId="urn:microsoft.com/office/officeart/2008/layout/VerticalCurvedList"/>
    <dgm:cxn modelId="{E778C013-457A-4B88-9901-44CF8A6D4FF3}" type="presParOf" srcId="{5F3CFFC0-F369-444F-B527-69C74283C088}" destId="{8453D0B0-B173-4F84-9DC3-C68D84CA8C7B}" srcOrd="2" destOrd="0" presId="urn:microsoft.com/office/officeart/2008/layout/VerticalCurvedList"/>
    <dgm:cxn modelId="{B135CD20-6A51-4F73-B31E-02E3DFE54AAC}" type="presParOf" srcId="{8453D0B0-B173-4F84-9DC3-C68D84CA8C7B}" destId="{FE7CEE7A-EB85-44BC-BA04-597FD2DEE472}" srcOrd="0" destOrd="0" presId="urn:microsoft.com/office/officeart/2008/layout/VerticalCurvedList"/>
    <dgm:cxn modelId="{FD10B77B-E9D7-4B37-8CE9-EF34FE6F81D7}" type="presParOf" srcId="{5F3CFFC0-F369-444F-B527-69C74283C088}" destId="{AE5A449C-D6DB-4D00-B7D6-2469D1E63BCC}" srcOrd="3" destOrd="0" presId="urn:microsoft.com/office/officeart/2008/layout/VerticalCurvedList"/>
    <dgm:cxn modelId="{7FE47A14-4778-44AD-85BE-A2D3458139DC}" type="presParOf" srcId="{5F3CFFC0-F369-444F-B527-69C74283C088}" destId="{99A253FD-6D35-415D-9CDA-10DE341D23E3}" srcOrd="4" destOrd="0" presId="urn:microsoft.com/office/officeart/2008/layout/VerticalCurvedList"/>
    <dgm:cxn modelId="{6693556E-A860-4114-89A2-CBAA2016983C}" type="presParOf" srcId="{99A253FD-6D35-415D-9CDA-10DE341D23E3}" destId="{B2F84D1A-520F-4FB3-B068-E2694A3AD441}" srcOrd="0" destOrd="0" presId="urn:microsoft.com/office/officeart/2008/layout/VerticalCurvedList"/>
    <dgm:cxn modelId="{80AE1C91-B681-45F1-89AC-0F77554AF9BC}" type="presParOf" srcId="{5F3CFFC0-F369-444F-B527-69C74283C088}" destId="{0DDA0CBF-3ECD-46C8-ACBE-14FEB73573D0}" srcOrd="5" destOrd="0" presId="urn:microsoft.com/office/officeart/2008/layout/VerticalCurvedList"/>
    <dgm:cxn modelId="{6BC3BF0B-4209-47E7-81C8-4DA51446CB25}" type="presParOf" srcId="{5F3CFFC0-F369-444F-B527-69C74283C088}" destId="{4702DE55-AFFF-458A-BB82-DED008E7F8D1}" srcOrd="6" destOrd="0" presId="urn:microsoft.com/office/officeart/2008/layout/VerticalCurvedList"/>
    <dgm:cxn modelId="{A07DC924-620B-4EED-AE39-B1DF640C84BD}" type="presParOf" srcId="{4702DE55-AFFF-458A-BB82-DED008E7F8D1}" destId="{959ECD42-5A2E-4422-836C-2E3FB08DB678}" srcOrd="0" destOrd="0" presId="urn:microsoft.com/office/officeart/2008/layout/VerticalCurvedList"/>
    <dgm:cxn modelId="{49764006-BB05-487B-A6A4-572F9E2DE872}" type="presParOf" srcId="{5F3CFFC0-F369-444F-B527-69C74283C088}" destId="{4C46D3E7-4DF5-438D-9571-2A9F01D90923}" srcOrd="7" destOrd="0" presId="urn:microsoft.com/office/officeart/2008/layout/VerticalCurvedList"/>
    <dgm:cxn modelId="{95DC398B-7211-4A77-9E34-1BCC2F28E993}" type="presParOf" srcId="{5F3CFFC0-F369-444F-B527-69C74283C088}" destId="{95AECAAC-846E-4C1E-A09C-A3117033F5C8}" srcOrd="8" destOrd="0" presId="urn:microsoft.com/office/officeart/2008/layout/VerticalCurvedList"/>
    <dgm:cxn modelId="{4DF77C93-95BC-4F8D-88D3-4EBDF189267C}" type="presParOf" srcId="{95AECAAC-846E-4C1E-A09C-A3117033F5C8}" destId="{058EBAC5-1D7B-4D23-AEF7-F654A527AB50}" srcOrd="0" destOrd="0" presId="urn:microsoft.com/office/officeart/2008/layout/VerticalCurvedList"/>
    <dgm:cxn modelId="{3719FA71-3DB0-4D95-8EDC-5DE05B74B23D}" type="presParOf" srcId="{5F3CFFC0-F369-444F-B527-69C74283C088}" destId="{B7F7B585-DEAF-4076-AA76-2F1D1E224566}" srcOrd="9" destOrd="0" presId="urn:microsoft.com/office/officeart/2008/layout/VerticalCurvedList"/>
    <dgm:cxn modelId="{9EE21C82-DB6A-4703-BA5D-7005ECD9F969}" type="presParOf" srcId="{5F3CFFC0-F369-444F-B527-69C74283C088}" destId="{3F9D03BF-8377-41F9-82F0-345FA50C61DB}" srcOrd="10" destOrd="0" presId="urn:microsoft.com/office/officeart/2008/layout/VerticalCurvedList"/>
    <dgm:cxn modelId="{B41ECB47-DFA3-47DD-9292-EC54A287FE8E}" type="presParOf" srcId="{3F9D03BF-8377-41F9-82F0-345FA50C61DB}" destId="{F240303F-160B-45AE-AA2C-291B991A501F}" srcOrd="0" destOrd="0" presId="urn:microsoft.com/office/officeart/2008/layout/VerticalCurvedList"/>
    <dgm:cxn modelId="{03B579F1-BE25-485F-9BFC-865ED76AEC2A}" type="presParOf" srcId="{5F3CFFC0-F369-444F-B527-69C74283C088}" destId="{BD5FBF22-D9B7-4731-83A3-3022208B6552}" srcOrd="11" destOrd="0" presId="urn:microsoft.com/office/officeart/2008/layout/VerticalCurvedList"/>
    <dgm:cxn modelId="{6465BAEA-625C-4AA9-9C46-08DAEFC8E95C}" type="presParOf" srcId="{5F3CFFC0-F369-444F-B527-69C74283C088}" destId="{A27BE915-F6AC-4933-A662-ECEA7586DEF9}" srcOrd="12" destOrd="0" presId="urn:microsoft.com/office/officeart/2008/layout/VerticalCurvedList"/>
    <dgm:cxn modelId="{B2A4F44D-9FB5-4068-BBFC-A55238BCB7F7}" type="presParOf" srcId="{A27BE915-F6AC-4933-A662-ECEA7586DEF9}" destId="{25669239-5D14-421F-BCAB-9289DD0D0D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24C00-B641-40DC-990C-FDFC20863705}" type="doc">
      <dgm:prSet loTypeId="urn:microsoft.com/office/officeart/2005/8/layout/lProcess3" loCatId="process" qsTypeId="urn:microsoft.com/office/officeart/2005/8/quickstyle/3d3" qsCatId="3D" csTypeId="urn:microsoft.com/office/officeart/2005/8/colors/colorful2" csCatId="colorful" phldr="1"/>
      <dgm:spPr/>
      <dgm:t>
        <a:bodyPr/>
        <a:lstStyle/>
        <a:p>
          <a:endParaRPr lang="ru-RU"/>
        </a:p>
      </dgm:t>
    </dgm:pt>
    <dgm:pt modelId="{2AD960A6-03FA-4526-A8E2-501E206FDE99}">
      <dgm:prSet phldrT="[Текст]" custT="1"/>
      <dgm:spPr>
        <a:solidFill>
          <a:srgbClr val="F6623A"/>
        </a:solidFill>
      </dgm:spPr>
      <dgm:t>
        <a:bodyPr/>
        <a:lstStyle/>
        <a:p>
          <a:r>
            <a:rPr lang="ru-RU" sz="2800" b="1" dirty="0" smtClean="0">
              <a:latin typeface="Arial Narrow" panose="020B0606020202030204" pitchFamily="34" charset="0"/>
            </a:rPr>
            <a:t>Конструирование образовательного пространства, обеспечивающего высокий уровень работы с одаренными детьми и талантливой молодежью</a:t>
          </a:r>
          <a:endParaRPr lang="ru-RU" sz="2800" b="1" dirty="0"/>
        </a:p>
      </dgm:t>
    </dgm:pt>
    <dgm:pt modelId="{409848EE-8E0A-4B90-8B4D-A503002C714E}" type="parTrans" cxnId="{B9DDFAE5-4D79-4997-A542-E6BD46132368}">
      <dgm:prSet/>
      <dgm:spPr/>
      <dgm:t>
        <a:bodyPr/>
        <a:lstStyle/>
        <a:p>
          <a:endParaRPr lang="ru-RU"/>
        </a:p>
      </dgm:t>
    </dgm:pt>
    <dgm:pt modelId="{F118946E-C667-4656-A025-1270AD77761A}" type="sibTrans" cxnId="{B9DDFAE5-4D79-4997-A542-E6BD46132368}">
      <dgm:prSet/>
      <dgm:spPr/>
      <dgm:t>
        <a:bodyPr/>
        <a:lstStyle/>
        <a:p>
          <a:endParaRPr lang="ru-RU"/>
        </a:p>
      </dgm:t>
    </dgm:pt>
    <dgm:pt modelId="{D54941A1-9344-477F-96EC-BDF2F6820A29}">
      <dgm:prSet phldrT="[Текст]" custT="1"/>
      <dgm:spPr>
        <a:solidFill>
          <a:srgbClr val="0070C0"/>
        </a:solidFill>
      </dgm:spPr>
      <dgm:t>
        <a:bodyPr/>
        <a:lstStyle/>
        <a:p>
          <a:r>
            <a:rPr lang="ru-RU" sz="3200" b="1" dirty="0" smtClean="0">
              <a:latin typeface="Arial Narrow" panose="020B0606020202030204" pitchFamily="34" charset="0"/>
            </a:rPr>
            <a:t>Создание среды возможностей, доброжелательной к таланту</a:t>
          </a:r>
          <a:endParaRPr lang="ru-RU" sz="3200" b="1" dirty="0">
            <a:latin typeface="Arial Narrow" panose="020B0606020202030204" pitchFamily="34" charset="0"/>
          </a:endParaRPr>
        </a:p>
      </dgm:t>
    </dgm:pt>
    <dgm:pt modelId="{EBE72FF2-5C37-4FD4-9DA9-F3BF9328D60E}" type="parTrans" cxnId="{B65CFC56-039A-4B03-B81D-236184B9E2FE}">
      <dgm:prSet/>
      <dgm:spPr/>
      <dgm:t>
        <a:bodyPr/>
        <a:lstStyle/>
        <a:p>
          <a:endParaRPr lang="ru-RU"/>
        </a:p>
      </dgm:t>
    </dgm:pt>
    <dgm:pt modelId="{EF4AF136-DC90-47B9-8E8B-EEC5713627F7}" type="sibTrans" cxnId="{B65CFC56-039A-4B03-B81D-236184B9E2FE}">
      <dgm:prSet/>
      <dgm:spPr/>
      <dgm:t>
        <a:bodyPr/>
        <a:lstStyle/>
        <a:p>
          <a:endParaRPr lang="ru-RU"/>
        </a:p>
      </dgm:t>
    </dgm:pt>
    <dgm:pt modelId="{FD2D3908-2099-44AF-8C4C-82AB159114AC}" type="pres">
      <dgm:prSet presAssocID="{0C224C00-B641-40DC-990C-FDFC20863705}" presName="Name0" presStyleCnt="0">
        <dgm:presLayoutVars>
          <dgm:chPref val="3"/>
          <dgm:dir/>
          <dgm:animLvl val="lvl"/>
          <dgm:resizeHandles/>
        </dgm:presLayoutVars>
      </dgm:prSet>
      <dgm:spPr/>
      <dgm:t>
        <a:bodyPr/>
        <a:lstStyle/>
        <a:p>
          <a:endParaRPr lang="ru-RU"/>
        </a:p>
      </dgm:t>
    </dgm:pt>
    <dgm:pt modelId="{D2B5CCA1-A94B-4426-98C7-FC7EEA7C065E}" type="pres">
      <dgm:prSet presAssocID="{2AD960A6-03FA-4526-A8E2-501E206FDE99}" presName="horFlow" presStyleCnt="0"/>
      <dgm:spPr/>
      <dgm:t>
        <a:bodyPr/>
        <a:lstStyle/>
        <a:p>
          <a:endParaRPr lang="ru-RU"/>
        </a:p>
      </dgm:t>
    </dgm:pt>
    <dgm:pt modelId="{48EF242A-3604-411A-A199-AD8038ED2E51}" type="pres">
      <dgm:prSet presAssocID="{2AD960A6-03FA-4526-A8E2-501E206FDE99}" presName="bigChev" presStyleLbl="node1" presStyleIdx="0" presStyleCnt="2" custScaleX="229854"/>
      <dgm:spPr/>
      <dgm:t>
        <a:bodyPr/>
        <a:lstStyle/>
        <a:p>
          <a:endParaRPr lang="ru-RU"/>
        </a:p>
      </dgm:t>
    </dgm:pt>
    <dgm:pt modelId="{5262166E-7115-4F60-BEB2-6482B0402A52}" type="pres">
      <dgm:prSet presAssocID="{2AD960A6-03FA-4526-A8E2-501E206FDE99}" presName="vSp" presStyleCnt="0"/>
      <dgm:spPr/>
      <dgm:t>
        <a:bodyPr/>
        <a:lstStyle/>
        <a:p>
          <a:endParaRPr lang="ru-RU"/>
        </a:p>
      </dgm:t>
    </dgm:pt>
    <dgm:pt modelId="{85FE8D00-15D5-4AAA-8AE6-0F3EAB95A305}" type="pres">
      <dgm:prSet presAssocID="{D54941A1-9344-477F-96EC-BDF2F6820A29}" presName="horFlow" presStyleCnt="0"/>
      <dgm:spPr/>
      <dgm:t>
        <a:bodyPr/>
        <a:lstStyle/>
        <a:p>
          <a:endParaRPr lang="ru-RU"/>
        </a:p>
      </dgm:t>
    </dgm:pt>
    <dgm:pt modelId="{B4A08B03-1ACD-42DA-856C-4D26E8A62663}" type="pres">
      <dgm:prSet presAssocID="{D54941A1-9344-477F-96EC-BDF2F6820A29}" presName="bigChev" presStyleLbl="node1" presStyleIdx="1" presStyleCnt="2" custScaleX="229854"/>
      <dgm:spPr/>
      <dgm:t>
        <a:bodyPr/>
        <a:lstStyle/>
        <a:p>
          <a:endParaRPr lang="ru-RU"/>
        </a:p>
      </dgm:t>
    </dgm:pt>
  </dgm:ptLst>
  <dgm:cxnLst>
    <dgm:cxn modelId="{B9DDFAE5-4D79-4997-A542-E6BD46132368}" srcId="{0C224C00-B641-40DC-990C-FDFC20863705}" destId="{2AD960A6-03FA-4526-A8E2-501E206FDE99}" srcOrd="0" destOrd="0" parTransId="{409848EE-8E0A-4B90-8B4D-A503002C714E}" sibTransId="{F118946E-C667-4656-A025-1270AD77761A}"/>
    <dgm:cxn modelId="{9426574B-2DF8-4E94-9FC5-7F4103E22139}" type="presOf" srcId="{2AD960A6-03FA-4526-A8E2-501E206FDE99}" destId="{48EF242A-3604-411A-A199-AD8038ED2E51}" srcOrd="0" destOrd="0" presId="urn:microsoft.com/office/officeart/2005/8/layout/lProcess3"/>
    <dgm:cxn modelId="{92EB0711-C436-4CCC-80AF-5D2AB19AC517}" type="presOf" srcId="{0C224C00-B641-40DC-990C-FDFC20863705}" destId="{FD2D3908-2099-44AF-8C4C-82AB159114AC}" srcOrd="0" destOrd="0" presId="urn:microsoft.com/office/officeart/2005/8/layout/lProcess3"/>
    <dgm:cxn modelId="{B65CFC56-039A-4B03-B81D-236184B9E2FE}" srcId="{0C224C00-B641-40DC-990C-FDFC20863705}" destId="{D54941A1-9344-477F-96EC-BDF2F6820A29}" srcOrd="1" destOrd="0" parTransId="{EBE72FF2-5C37-4FD4-9DA9-F3BF9328D60E}" sibTransId="{EF4AF136-DC90-47B9-8E8B-EEC5713627F7}"/>
    <dgm:cxn modelId="{473EE82B-9DD7-4DAE-B885-D9ECA4E70E72}" type="presOf" srcId="{D54941A1-9344-477F-96EC-BDF2F6820A29}" destId="{B4A08B03-1ACD-42DA-856C-4D26E8A62663}" srcOrd="0" destOrd="0" presId="urn:microsoft.com/office/officeart/2005/8/layout/lProcess3"/>
    <dgm:cxn modelId="{E87CE9AE-CAB9-406A-8AF7-32191A6B91FF}" type="presParOf" srcId="{FD2D3908-2099-44AF-8C4C-82AB159114AC}" destId="{D2B5CCA1-A94B-4426-98C7-FC7EEA7C065E}" srcOrd="0" destOrd="0" presId="urn:microsoft.com/office/officeart/2005/8/layout/lProcess3"/>
    <dgm:cxn modelId="{3290A01F-DB94-44F3-B0C5-FFE558EA75D7}" type="presParOf" srcId="{D2B5CCA1-A94B-4426-98C7-FC7EEA7C065E}" destId="{48EF242A-3604-411A-A199-AD8038ED2E51}" srcOrd="0" destOrd="0" presId="urn:microsoft.com/office/officeart/2005/8/layout/lProcess3"/>
    <dgm:cxn modelId="{47602A8A-B897-4936-93D2-0ADF8330832E}" type="presParOf" srcId="{FD2D3908-2099-44AF-8C4C-82AB159114AC}" destId="{5262166E-7115-4F60-BEB2-6482B0402A52}" srcOrd="1" destOrd="0" presId="urn:microsoft.com/office/officeart/2005/8/layout/lProcess3"/>
    <dgm:cxn modelId="{C6295F05-3DCA-4A9E-B116-75D4916B595E}" type="presParOf" srcId="{FD2D3908-2099-44AF-8C4C-82AB159114AC}" destId="{85FE8D00-15D5-4AAA-8AE6-0F3EAB95A305}" srcOrd="2" destOrd="0" presId="urn:microsoft.com/office/officeart/2005/8/layout/lProcess3"/>
    <dgm:cxn modelId="{D0CD2888-8F5D-4123-A694-560B1B31A3B1}" type="presParOf" srcId="{85FE8D00-15D5-4AAA-8AE6-0F3EAB95A305}" destId="{B4A08B03-1ACD-42DA-856C-4D26E8A6266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645DE2-D836-4289-BB51-9DA37EF705EF}" type="doc">
      <dgm:prSet loTypeId="urn:microsoft.com/office/officeart/2008/layout/AlternatingPictureBlocks" loCatId="picture" qsTypeId="urn:microsoft.com/office/officeart/2005/8/quickstyle/simple1" qsCatId="simple" csTypeId="urn:microsoft.com/office/officeart/2005/8/colors/colorful4" csCatId="colorful" phldr="1"/>
      <dgm:spPr/>
    </dgm:pt>
    <dgm:pt modelId="{5B884558-1231-45FB-BE73-97EE0EC68858}">
      <dgm:prSet phldrT="[Текст]"/>
      <dgm:spPr/>
      <dgm:t>
        <a:bodyPr/>
        <a:lstStyle/>
        <a:p>
          <a:r>
            <a:rPr lang="ru-RU" b="1" dirty="0" smtClean="0">
              <a:solidFill>
                <a:schemeClr val="tx1"/>
              </a:solidFill>
            </a:rPr>
            <a:t>70 премий </a:t>
          </a:r>
          <a:r>
            <a:rPr lang="ru-RU" dirty="0" smtClean="0">
              <a:solidFill>
                <a:schemeClr val="tx1"/>
              </a:solidFill>
            </a:rPr>
            <a:t>победителям и призерам международных и всероссийских конкурсных мероприятий</a:t>
          </a:r>
          <a:endParaRPr lang="ru-RU" dirty="0">
            <a:solidFill>
              <a:schemeClr val="tx1"/>
            </a:solidFill>
          </a:endParaRPr>
        </a:p>
      </dgm:t>
    </dgm:pt>
    <dgm:pt modelId="{9BBC503B-7F2C-489A-93B1-1A9386BF683A}" type="parTrans" cxnId="{9A32866D-506E-4167-98EF-D933347E4CEB}">
      <dgm:prSet/>
      <dgm:spPr/>
      <dgm:t>
        <a:bodyPr/>
        <a:lstStyle/>
        <a:p>
          <a:endParaRPr lang="ru-RU"/>
        </a:p>
      </dgm:t>
    </dgm:pt>
    <dgm:pt modelId="{06232261-7F9C-4537-8247-1A1A7F242DE1}" type="sibTrans" cxnId="{9A32866D-506E-4167-98EF-D933347E4CEB}">
      <dgm:prSet/>
      <dgm:spPr/>
      <dgm:t>
        <a:bodyPr/>
        <a:lstStyle/>
        <a:p>
          <a:endParaRPr lang="ru-RU"/>
        </a:p>
      </dgm:t>
    </dgm:pt>
    <dgm:pt modelId="{1ADC8FE5-2824-4DFF-A398-26D824AE9CBD}">
      <dgm:prSet phldrT="[Текст]" custT="1"/>
      <dgm:spPr>
        <a:solidFill>
          <a:srgbClr val="0070C0"/>
        </a:solidFill>
      </dgm:spPr>
      <dgm:t>
        <a:bodyPr/>
        <a:lstStyle/>
        <a:p>
          <a:r>
            <a:rPr lang="ru-RU" sz="1800" b="1" dirty="0" smtClean="0"/>
            <a:t>78 премий победителям региональных состязаний</a:t>
          </a:r>
          <a:endParaRPr lang="ru-RU" sz="1800" b="1" dirty="0"/>
        </a:p>
      </dgm:t>
    </dgm:pt>
    <dgm:pt modelId="{78B0A7AE-B6EA-46F7-A970-401BFD35C29A}" type="parTrans" cxnId="{5ABEEC84-7273-4FE3-BDC0-22A3EE8D03AE}">
      <dgm:prSet/>
      <dgm:spPr/>
      <dgm:t>
        <a:bodyPr/>
        <a:lstStyle/>
        <a:p>
          <a:endParaRPr lang="ru-RU"/>
        </a:p>
      </dgm:t>
    </dgm:pt>
    <dgm:pt modelId="{848F63B8-6AAA-40DA-8B1E-AFA9FB83D030}" type="sibTrans" cxnId="{5ABEEC84-7273-4FE3-BDC0-22A3EE8D03AE}">
      <dgm:prSet/>
      <dgm:spPr/>
      <dgm:t>
        <a:bodyPr/>
        <a:lstStyle/>
        <a:p>
          <a:endParaRPr lang="ru-RU"/>
        </a:p>
      </dgm:t>
    </dgm:pt>
    <dgm:pt modelId="{44FD4FF2-C513-4925-A966-3F8CB063E151}" type="pres">
      <dgm:prSet presAssocID="{8E645DE2-D836-4289-BB51-9DA37EF705EF}" presName="linearFlow" presStyleCnt="0">
        <dgm:presLayoutVars>
          <dgm:dir/>
          <dgm:resizeHandles val="exact"/>
        </dgm:presLayoutVars>
      </dgm:prSet>
      <dgm:spPr/>
    </dgm:pt>
    <dgm:pt modelId="{62C11A0E-6D8B-47B6-B206-C34807547543}" type="pres">
      <dgm:prSet presAssocID="{5B884558-1231-45FB-BE73-97EE0EC68858}" presName="comp" presStyleCnt="0"/>
      <dgm:spPr/>
    </dgm:pt>
    <dgm:pt modelId="{4A0A6E13-ED38-49DF-9AF2-F96145A616D0}" type="pres">
      <dgm:prSet presAssocID="{5B884558-1231-45FB-BE73-97EE0EC68858}" presName="rect2" presStyleLbl="node1" presStyleIdx="0" presStyleCnt="2">
        <dgm:presLayoutVars>
          <dgm:bulletEnabled val="1"/>
        </dgm:presLayoutVars>
      </dgm:prSet>
      <dgm:spPr/>
      <dgm:t>
        <a:bodyPr/>
        <a:lstStyle/>
        <a:p>
          <a:endParaRPr lang="ru-RU"/>
        </a:p>
      </dgm:t>
    </dgm:pt>
    <dgm:pt modelId="{11916E0C-AB1D-455E-AF3D-D6BFB82DE990}" type="pres">
      <dgm:prSet presAssocID="{5B884558-1231-45FB-BE73-97EE0EC68858}"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7DC612D6-7990-44FF-87DF-43B2CD7C6D84}" type="pres">
      <dgm:prSet presAssocID="{06232261-7F9C-4537-8247-1A1A7F242DE1}" presName="sibTrans" presStyleCnt="0"/>
      <dgm:spPr/>
    </dgm:pt>
    <dgm:pt modelId="{BA34EDDE-3559-4BB8-B9F1-8A340DC7AF28}" type="pres">
      <dgm:prSet presAssocID="{1ADC8FE5-2824-4DFF-A398-26D824AE9CBD}" presName="comp" presStyleCnt="0"/>
      <dgm:spPr/>
    </dgm:pt>
    <dgm:pt modelId="{01E628C8-9D91-433A-9A70-195ECA9A9D4B}" type="pres">
      <dgm:prSet presAssocID="{1ADC8FE5-2824-4DFF-A398-26D824AE9CBD}" presName="rect2" presStyleLbl="node1" presStyleIdx="1" presStyleCnt="2">
        <dgm:presLayoutVars>
          <dgm:bulletEnabled val="1"/>
        </dgm:presLayoutVars>
      </dgm:prSet>
      <dgm:spPr/>
      <dgm:t>
        <a:bodyPr/>
        <a:lstStyle/>
        <a:p>
          <a:endParaRPr lang="ru-RU"/>
        </a:p>
      </dgm:t>
    </dgm:pt>
    <dgm:pt modelId="{748ABA22-6EEF-4A53-8580-131CCF310BC4}" type="pres">
      <dgm:prSet presAssocID="{1ADC8FE5-2824-4DFF-A398-26D824AE9CBD}" presName="rect1" presStyleLbl="ln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Lst>
  <dgm:cxnLst>
    <dgm:cxn modelId="{0942043D-DACC-44D8-83C8-9E3FFD5CA828}" type="presOf" srcId="{1ADC8FE5-2824-4DFF-A398-26D824AE9CBD}" destId="{01E628C8-9D91-433A-9A70-195ECA9A9D4B}" srcOrd="0" destOrd="0" presId="urn:microsoft.com/office/officeart/2008/layout/AlternatingPictureBlocks"/>
    <dgm:cxn modelId="{54AD40DC-C1ED-4D74-ABB3-F1FAA7EEE1AA}" type="presOf" srcId="{8E645DE2-D836-4289-BB51-9DA37EF705EF}" destId="{44FD4FF2-C513-4925-A966-3F8CB063E151}" srcOrd="0" destOrd="0" presId="urn:microsoft.com/office/officeart/2008/layout/AlternatingPictureBlocks"/>
    <dgm:cxn modelId="{5ABEEC84-7273-4FE3-BDC0-22A3EE8D03AE}" srcId="{8E645DE2-D836-4289-BB51-9DA37EF705EF}" destId="{1ADC8FE5-2824-4DFF-A398-26D824AE9CBD}" srcOrd="1" destOrd="0" parTransId="{78B0A7AE-B6EA-46F7-A970-401BFD35C29A}" sibTransId="{848F63B8-6AAA-40DA-8B1E-AFA9FB83D030}"/>
    <dgm:cxn modelId="{631E23C4-6C11-421C-9CF2-90EBA66466A8}" type="presOf" srcId="{5B884558-1231-45FB-BE73-97EE0EC68858}" destId="{4A0A6E13-ED38-49DF-9AF2-F96145A616D0}" srcOrd="0" destOrd="0" presId="urn:microsoft.com/office/officeart/2008/layout/AlternatingPictureBlocks"/>
    <dgm:cxn modelId="{9A32866D-506E-4167-98EF-D933347E4CEB}" srcId="{8E645DE2-D836-4289-BB51-9DA37EF705EF}" destId="{5B884558-1231-45FB-BE73-97EE0EC68858}" srcOrd="0" destOrd="0" parTransId="{9BBC503B-7F2C-489A-93B1-1A9386BF683A}" sibTransId="{06232261-7F9C-4537-8247-1A1A7F242DE1}"/>
    <dgm:cxn modelId="{A4378118-08E4-48D7-83C9-41457222BC9E}" type="presParOf" srcId="{44FD4FF2-C513-4925-A966-3F8CB063E151}" destId="{62C11A0E-6D8B-47B6-B206-C34807547543}" srcOrd="0" destOrd="0" presId="urn:microsoft.com/office/officeart/2008/layout/AlternatingPictureBlocks"/>
    <dgm:cxn modelId="{242A18AC-81D5-4B9F-BE46-20C0009B0385}" type="presParOf" srcId="{62C11A0E-6D8B-47B6-B206-C34807547543}" destId="{4A0A6E13-ED38-49DF-9AF2-F96145A616D0}" srcOrd="0" destOrd="0" presId="urn:microsoft.com/office/officeart/2008/layout/AlternatingPictureBlocks"/>
    <dgm:cxn modelId="{A268A681-07FD-442C-B592-920CC1551665}" type="presParOf" srcId="{62C11A0E-6D8B-47B6-B206-C34807547543}" destId="{11916E0C-AB1D-455E-AF3D-D6BFB82DE990}" srcOrd="1" destOrd="0" presId="urn:microsoft.com/office/officeart/2008/layout/AlternatingPictureBlocks"/>
    <dgm:cxn modelId="{41F2C15E-D8F2-4401-B0EC-BB486AA78E85}" type="presParOf" srcId="{44FD4FF2-C513-4925-A966-3F8CB063E151}" destId="{7DC612D6-7990-44FF-87DF-43B2CD7C6D84}" srcOrd="1" destOrd="0" presId="urn:microsoft.com/office/officeart/2008/layout/AlternatingPictureBlocks"/>
    <dgm:cxn modelId="{2E5BCCE7-BD80-4F1A-9BED-169594DE548A}" type="presParOf" srcId="{44FD4FF2-C513-4925-A966-3F8CB063E151}" destId="{BA34EDDE-3559-4BB8-B9F1-8A340DC7AF28}" srcOrd="2" destOrd="0" presId="urn:microsoft.com/office/officeart/2008/layout/AlternatingPictureBlocks"/>
    <dgm:cxn modelId="{B9E56C6F-D92C-4F29-AD47-F1F77DB10C63}" type="presParOf" srcId="{BA34EDDE-3559-4BB8-B9F1-8A340DC7AF28}" destId="{01E628C8-9D91-433A-9A70-195ECA9A9D4B}" srcOrd="0" destOrd="0" presId="urn:microsoft.com/office/officeart/2008/layout/AlternatingPictureBlocks"/>
    <dgm:cxn modelId="{672D93B1-5AFE-445C-9C3D-C9681D16BBD9}" type="presParOf" srcId="{BA34EDDE-3559-4BB8-B9F1-8A340DC7AF28}" destId="{748ABA22-6EEF-4A53-8580-131CCF310BC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6F63-1F56-4D89-863B-1AE589C404A4}">
      <dsp:nvSpPr>
        <dsp:cNvPr id="0" name=""/>
        <dsp:cNvSpPr/>
      </dsp:nvSpPr>
      <dsp:spPr>
        <a:xfrm>
          <a:off x="-7114348" y="-1087625"/>
          <a:ext cx="8467258" cy="8467258"/>
        </a:xfrm>
        <a:prstGeom prst="blockArc">
          <a:avLst>
            <a:gd name="adj1" fmla="val 18900000"/>
            <a:gd name="adj2" fmla="val 2700000"/>
            <a:gd name="adj3" fmla="val 255"/>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43843-398C-48DC-BCD2-4B14D1BCA524}">
      <dsp:nvSpPr>
        <dsp:cNvPr id="0" name=""/>
        <dsp:cNvSpPr/>
      </dsp:nvSpPr>
      <dsp:spPr>
        <a:xfrm>
          <a:off x="503675" y="331337"/>
          <a:ext cx="5517805" cy="66242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t>Федеральный закон «Об образовании </a:t>
          </a:r>
          <a:br>
            <a:rPr lang="ru-RU" sz="1600" b="1" kern="1200" dirty="0" smtClean="0"/>
          </a:br>
          <a:r>
            <a:rPr lang="ru-RU" sz="1600" b="1" kern="1200" dirty="0" smtClean="0"/>
            <a:t>в Российской Федерации»</a:t>
          </a:r>
          <a:endParaRPr lang="ru-RU" sz="1600" b="1" kern="1200" dirty="0"/>
        </a:p>
      </dsp:txBody>
      <dsp:txXfrm>
        <a:off x="503675" y="331337"/>
        <a:ext cx="5517805" cy="662422"/>
      </dsp:txXfrm>
    </dsp:sp>
    <dsp:sp modelId="{FE7CEE7A-EB85-44BC-BA04-597FD2DEE472}">
      <dsp:nvSpPr>
        <dsp:cNvPr id="0" name=""/>
        <dsp:cNvSpPr/>
      </dsp:nvSpPr>
      <dsp:spPr>
        <a:xfrm>
          <a:off x="89661" y="248534"/>
          <a:ext cx="828028" cy="828028"/>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A449C-D6DB-4D00-B7D6-2469D1E63BCC}">
      <dsp:nvSpPr>
        <dsp:cNvPr id="0" name=""/>
        <dsp:cNvSpPr/>
      </dsp:nvSpPr>
      <dsp:spPr>
        <a:xfrm>
          <a:off x="1048563" y="1324845"/>
          <a:ext cx="4972917" cy="662422"/>
        </a:xfrm>
        <a:prstGeom prst="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35560" rIns="35560" bIns="35560" numCol="1" spcCol="1270" anchor="ctr" anchorCtr="0">
          <a:noAutofit/>
        </a:bodyPr>
        <a:lstStyle/>
        <a:p>
          <a:pPr lvl="0" algn="ctr" defTabSz="622300">
            <a:lnSpc>
              <a:spcPct val="90000"/>
            </a:lnSpc>
            <a:spcBef>
              <a:spcPct val="0"/>
            </a:spcBef>
            <a:spcAft>
              <a:spcPct val="35000"/>
            </a:spcAft>
          </a:pPr>
          <a:r>
            <a:rPr lang="ru-RU" sz="1400" b="1" kern="1200" dirty="0" smtClean="0"/>
            <a:t>Концепция общенациональной системы выявления и развития молодых талантов</a:t>
          </a:r>
          <a:endParaRPr lang="ru-RU" sz="1400" b="1" kern="1200" dirty="0"/>
        </a:p>
      </dsp:txBody>
      <dsp:txXfrm>
        <a:off x="1048563" y="1324845"/>
        <a:ext cx="4972917" cy="662422"/>
      </dsp:txXfrm>
    </dsp:sp>
    <dsp:sp modelId="{B2F84D1A-520F-4FB3-B068-E2694A3AD441}">
      <dsp:nvSpPr>
        <dsp:cNvPr id="0" name=""/>
        <dsp:cNvSpPr/>
      </dsp:nvSpPr>
      <dsp:spPr>
        <a:xfrm>
          <a:off x="634549" y="1242042"/>
          <a:ext cx="828028" cy="828028"/>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A0CBF-3ECD-46C8-ACBE-14FEB73573D0}">
      <dsp:nvSpPr>
        <dsp:cNvPr id="0" name=""/>
        <dsp:cNvSpPr/>
      </dsp:nvSpPr>
      <dsp:spPr>
        <a:xfrm>
          <a:off x="1297726" y="2142357"/>
          <a:ext cx="4723754" cy="1014414"/>
        </a:xfrm>
        <a:prstGeom prst="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35560" rIns="35560" bIns="35560" numCol="1" spcCol="1270" anchor="ctr" anchorCtr="0">
          <a:noAutofit/>
        </a:bodyPr>
        <a:lstStyle/>
        <a:p>
          <a:pPr lvl="0" algn="ctr" defTabSz="622300">
            <a:lnSpc>
              <a:spcPct val="90000"/>
            </a:lnSpc>
            <a:spcBef>
              <a:spcPct val="0"/>
            </a:spcBef>
            <a:spcAft>
              <a:spcPct val="35000"/>
            </a:spcAft>
          </a:pPr>
          <a:r>
            <a:rPr lang="ru-RU" sz="1400" b="1" kern="1200" dirty="0" smtClean="0"/>
            <a:t>Комплекс мер по реализации Концепции общенациональной системы выявления и развития молодых талантов на 2015 – 2020 годы</a:t>
          </a:r>
          <a:endParaRPr lang="ru-RU" sz="1400" b="1" kern="1200" dirty="0"/>
        </a:p>
      </dsp:txBody>
      <dsp:txXfrm>
        <a:off x="1297726" y="2142357"/>
        <a:ext cx="4723754" cy="1014414"/>
      </dsp:txXfrm>
    </dsp:sp>
    <dsp:sp modelId="{959ECD42-5A2E-4422-836C-2E3FB08DB678}">
      <dsp:nvSpPr>
        <dsp:cNvPr id="0" name=""/>
        <dsp:cNvSpPr/>
      </dsp:nvSpPr>
      <dsp:spPr>
        <a:xfrm>
          <a:off x="883712" y="2235550"/>
          <a:ext cx="828028" cy="828028"/>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6D3E7-4DF5-438D-9571-2A9F01D90923}">
      <dsp:nvSpPr>
        <dsp:cNvPr id="0" name=""/>
        <dsp:cNvSpPr/>
      </dsp:nvSpPr>
      <dsp:spPr>
        <a:xfrm>
          <a:off x="1297726" y="3247616"/>
          <a:ext cx="4723754" cy="789654"/>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35560" rIns="35560" bIns="35560" numCol="1" spcCol="1270" anchor="ctr" anchorCtr="0">
          <a:noAutofit/>
        </a:bodyPr>
        <a:lstStyle/>
        <a:p>
          <a:pPr lvl="0" algn="ctr" defTabSz="622300">
            <a:lnSpc>
              <a:spcPct val="90000"/>
            </a:lnSpc>
            <a:spcBef>
              <a:spcPct val="0"/>
            </a:spcBef>
            <a:spcAft>
              <a:spcPct val="35000"/>
            </a:spcAft>
          </a:pPr>
          <a:r>
            <a:rPr lang="ru-RU" sz="1400" b="1" kern="1200" dirty="0" smtClean="0"/>
            <a:t>Указ Президента Российской Федерации </a:t>
          </a:r>
          <a:br>
            <a:rPr lang="ru-RU" sz="1400" b="1" kern="1200" dirty="0" smtClean="0"/>
          </a:br>
          <a:r>
            <a:rPr lang="ru-RU" sz="1400" b="1" kern="1200" dirty="0" smtClean="0"/>
            <a:t>«О мерах государственной поддержки лиц, проявивших выдающиеся способности»</a:t>
          </a:r>
          <a:endParaRPr lang="ru-RU" sz="1400" b="1" kern="1200" dirty="0"/>
        </a:p>
      </dsp:txBody>
      <dsp:txXfrm>
        <a:off x="1297726" y="3247616"/>
        <a:ext cx="4723754" cy="789654"/>
      </dsp:txXfrm>
    </dsp:sp>
    <dsp:sp modelId="{058EBAC5-1D7B-4D23-AEF7-F654A527AB50}">
      <dsp:nvSpPr>
        <dsp:cNvPr id="0" name=""/>
        <dsp:cNvSpPr/>
      </dsp:nvSpPr>
      <dsp:spPr>
        <a:xfrm>
          <a:off x="883712" y="3228429"/>
          <a:ext cx="828028" cy="828028"/>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7B585-DEAF-4076-AA76-2F1D1E224566}">
      <dsp:nvSpPr>
        <dsp:cNvPr id="0" name=""/>
        <dsp:cNvSpPr/>
      </dsp:nvSpPr>
      <dsp:spPr>
        <a:xfrm>
          <a:off x="1048563" y="4304740"/>
          <a:ext cx="4972917" cy="662422"/>
        </a:xfrm>
        <a:prstGeom prst="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t>Федеральные государственные образовательные стандарты</a:t>
          </a:r>
          <a:endParaRPr lang="ru-RU" sz="1600" b="1" kern="1200" dirty="0"/>
        </a:p>
      </dsp:txBody>
      <dsp:txXfrm>
        <a:off x="1048563" y="4304740"/>
        <a:ext cx="4972917" cy="662422"/>
      </dsp:txXfrm>
    </dsp:sp>
    <dsp:sp modelId="{F240303F-160B-45AE-AA2C-291B991A501F}">
      <dsp:nvSpPr>
        <dsp:cNvPr id="0" name=""/>
        <dsp:cNvSpPr/>
      </dsp:nvSpPr>
      <dsp:spPr>
        <a:xfrm>
          <a:off x="634549" y="4221937"/>
          <a:ext cx="828028" cy="828028"/>
        </a:xfrm>
        <a:prstGeom prst="ellipse">
          <a:avLst/>
        </a:prstGeom>
        <a:solidFill>
          <a:schemeClr val="lt1">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BF22-D9B7-4731-83A3-3022208B6552}">
      <dsp:nvSpPr>
        <dsp:cNvPr id="0" name=""/>
        <dsp:cNvSpPr/>
      </dsp:nvSpPr>
      <dsp:spPr>
        <a:xfrm>
          <a:off x="503675" y="5224702"/>
          <a:ext cx="5517805" cy="809513"/>
        </a:xfrm>
        <a:prstGeom prst="rect">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98"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t>Правила выявления детей, проявивших выдающиеся способности, сопровождения и мониторинга их дальнейшего развития</a:t>
          </a:r>
          <a:endParaRPr lang="ru-RU" sz="1600" b="1" kern="1200" dirty="0"/>
        </a:p>
      </dsp:txBody>
      <dsp:txXfrm>
        <a:off x="503675" y="5224702"/>
        <a:ext cx="5517805" cy="809513"/>
      </dsp:txXfrm>
    </dsp:sp>
    <dsp:sp modelId="{25669239-5D14-421F-BCAB-9289DD0D0D06}">
      <dsp:nvSpPr>
        <dsp:cNvPr id="0" name=""/>
        <dsp:cNvSpPr/>
      </dsp:nvSpPr>
      <dsp:spPr>
        <a:xfrm>
          <a:off x="89661" y="5215445"/>
          <a:ext cx="828028" cy="828028"/>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F242A-3604-411A-A199-AD8038ED2E51}">
      <dsp:nvSpPr>
        <dsp:cNvPr id="0" name=""/>
        <dsp:cNvSpPr/>
      </dsp:nvSpPr>
      <dsp:spPr>
        <a:xfrm>
          <a:off x="1" y="1034"/>
          <a:ext cx="8889996" cy="1547068"/>
        </a:xfrm>
        <a:prstGeom prst="chevron">
          <a:avLst/>
        </a:prstGeom>
        <a:solidFill>
          <a:srgbClr val="F6623A"/>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ru-RU" sz="2800" b="1" kern="1200" dirty="0" smtClean="0">
              <a:latin typeface="Arial Narrow" panose="020B0606020202030204" pitchFamily="34" charset="0"/>
            </a:rPr>
            <a:t>Конструирование образовательного пространства, обеспечивающего высокий уровень работы с одаренными детьми и талантливой молодежью</a:t>
          </a:r>
          <a:endParaRPr lang="ru-RU" sz="2800" b="1" kern="1200" dirty="0"/>
        </a:p>
      </dsp:txBody>
      <dsp:txXfrm>
        <a:off x="773535" y="1034"/>
        <a:ext cx="7342928" cy="1547068"/>
      </dsp:txXfrm>
    </dsp:sp>
    <dsp:sp modelId="{B4A08B03-1ACD-42DA-856C-4D26E8A62663}">
      <dsp:nvSpPr>
        <dsp:cNvPr id="0" name=""/>
        <dsp:cNvSpPr/>
      </dsp:nvSpPr>
      <dsp:spPr>
        <a:xfrm>
          <a:off x="1" y="1764692"/>
          <a:ext cx="8889996" cy="1547068"/>
        </a:xfrm>
        <a:prstGeom prst="chevron">
          <a:avLst/>
        </a:prstGeom>
        <a:solidFill>
          <a:srgbClr val="0070C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ru-RU" sz="3200" b="1" kern="1200" dirty="0" smtClean="0">
              <a:latin typeface="Arial Narrow" panose="020B0606020202030204" pitchFamily="34" charset="0"/>
            </a:rPr>
            <a:t>Создание среды возможностей, доброжелательной к таланту</a:t>
          </a:r>
          <a:endParaRPr lang="ru-RU" sz="3200" b="1" kern="1200" dirty="0">
            <a:latin typeface="Arial Narrow" panose="020B0606020202030204" pitchFamily="34" charset="0"/>
          </a:endParaRPr>
        </a:p>
      </dsp:txBody>
      <dsp:txXfrm>
        <a:off x="773535" y="1764692"/>
        <a:ext cx="7342928" cy="1547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6E13-ED38-49DF-9AF2-F96145A616D0}">
      <dsp:nvSpPr>
        <dsp:cNvPr id="0" name=""/>
        <dsp:cNvSpPr/>
      </dsp:nvSpPr>
      <dsp:spPr>
        <a:xfrm>
          <a:off x="2286659" y="825"/>
          <a:ext cx="2972521" cy="13444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70 премий </a:t>
          </a:r>
          <a:r>
            <a:rPr lang="ru-RU" sz="1900" kern="1200" dirty="0" smtClean="0">
              <a:solidFill>
                <a:schemeClr val="tx1"/>
              </a:solidFill>
            </a:rPr>
            <a:t>победителям и призерам международных и всероссийских конкурсных мероприятий</a:t>
          </a:r>
          <a:endParaRPr lang="ru-RU" sz="1900" kern="1200" dirty="0">
            <a:solidFill>
              <a:schemeClr val="tx1"/>
            </a:solidFill>
          </a:endParaRPr>
        </a:p>
      </dsp:txBody>
      <dsp:txXfrm>
        <a:off x="2286659" y="825"/>
        <a:ext cx="2972521" cy="1344423"/>
      </dsp:txXfrm>
    </dsp:sp>
    <dsp:sp modelId="{11916E0C-AB1D-455E-AF3D-D6BFB82DE990}">
      <dsp:nvSpPr>
        <dsp:cNvPr id="0" name=""/>
        <dsp:cNvSpPr/>
      </dsp:nvSpPr>
      <dsp:spPr>
        <a:xfrm>
          <a:off x="822582" y="825"/>
          <a:ext cx="1330979" cy="13444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628C8-9D91-433A-9A70-195ECA9A9D4B}">
      <dsp:nvSpPr>
        <dsp:cNvPr id="0" name=""/>
        <dsp:cNvSpPr/>
      </dsp:nvSpPr>
      <dsp:spPr>
        <a:xfrm>
          <a:off x="822582" y="1567078"/>
          <a:ext cx="2972521" cy="134442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78 премий победителям региональных состязаний</a:t>
          </a:r>
          <a:endParaRPr lang="ru-RU" sz="1800" b="1" kern="1200" dirty="0"/>
        </a:p>
      </dsp:txBody>
      <dsp:txXfrm>
        <a:off x="822582" y="1567078"/>
        <a:ext cx="2972521" cy="1344423"/>
      </dsp:txXfrm>
    </dsp:sp>
    <dsp:sp modelId="{748ABA22-6EEF-4A53-8580-131CCF310BC4}">
      <dsp:nvSpPr>
        <dsp:cNvPr id="0" name=""/>
        <dsp:cNvSpPr/>
      </dsp:nvSpPr>
      <dsp:spPr>
        <a:xfrm>
          <a:off x="3928201" y="1567078"/>
          <a:ext cx="1330979" cy="13444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1AD8-6532-4C71-94E3-B2A1E822B0D9}" type="datetimeFigureOut">
              <a:rPr lang="ru-RU" smtClean="0"/>
              <a:t>04.04.2017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20FB4-C350-4BB4-A796-9B9B672B0390}" type="slidenum">
              <a:rPr lang="ru-RU" smtClean="0"/>
              <a:t>‹#›</a:t>
            </a:fld>
            <a:endParaRPr lang="ru-RU"/>
          </a:p>
        </p:txBody>
      </p:sp>
    </p:spTree>
    <p:extLst>
      <p:ext uri="{BB962C8B-B14F-4D97-AF65-F5344CB8AC3E}">
        <p14:creationId xmlns:p14="http://schemas.microsoft.com/office/powerpoint/2010/main" val="62008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188" indent="-284163">
              <a:spcBef>
                <a:spcPct val="30000"/>
              </a:spcBef>
              <a:defRPr sz="1200">
                <a:solidFill>
                  <a:schemeClr val="tx1"/>
                </a:solidFill>
                <a:latin typeface="Calibri" pitchFamily="34" charset="0"/>
              </a:defRPr>
            </a:lvl2pPr>
            <a:lvl3pPr marL="1136650" indent="-227013">
              <a:spcBef>
                <a:spcPct val="30000"/>
              </a:spcBef>
              <a:defRPr sz="1200">
                <a:solidFill>
                  <a:schemeClr val="tx1"/>
                </a:solidFill>
                <a:latin typeface="Calibri" pitchFamily="34" charset="0"/>
              </a:defRPr>
            </a:lvl3pPr>
            <a:lvl4pPr marL="1592263" indent="-227013">
              <a:spcBef>
                <a:spcPct val="30000"/>
              </a:spcBef>
              <a:defRPr sz="1200">
                <a:solidFill>
                  <a:schemeClr val="tx1"/>
                </a:solidFill>
                <a:latin typeface="Calibri" pitchFamily="34" charset="0"/>
              </a:defRPr>
            </a:lvl4pPr>
            <a:lvl5pPr marL="2046288" indent="-227013">
              <a:spcBef>
                <a:spcPct val="30000"/>
              </a:spcBef>
              <a:defRPr sz="1200">
                <a:solidFill>
                  <a:schemeClr val="tx1"/>
                </a:solidFill>
                <a:latin typeface="Calibri" pitchFamily="34" charset="0"/>
              </a:defRPr>
            </a:lvl5pPr>
            <a:lvl6pPr marL="2503488" indent="-227013" eaLnBrk="0" fontAlgn="base" hangingPunct="0">
              <a:spcBef>
                <a:spcPct val="30000"/>
              </a:spcBef>
              <a:spcAft>
                <a:spcPct val="0"/>
              </a:spcAft>
              <a:defRPr sz="1200">
                <a:solidFill>
                  <a:schemeClr val="tx1"/>
                </a:solidFill>
                <a:latin typeface="Calibri" pitchFamily="34" charset="0"/>
              </a:defRPr>
            </a:lvl6pPr>
            <a:lvl7pPr marL="2960688" indent="-227013" eaLnBrk="0" fontAlgn="base" hangingPunct="0">
              <a:spcBef>
                <a:spcPct val="30000"/>
              </a:spcBef>
              <a:spcAft>
                <a:spcPct val="0"/>
              </a:spcAft>
              <a:defRPr sz="1200">
                <a:solidFill>
                  <a:schemeClr val="tx1"/>
                </a:solidFill>
                <a:latin typeface="Calibri" pitchFamily="34" charset="0"/>
              </a:defRPr>
            </a:lvl7pPr>
            <a:lvl8pPr marL="3417888" indent="-227013" eaLnBrk="0" fontAlgn="base" hangingPunct="0">
              <a:spcBef>
                <a:spcPct val="30000"/>
              </a:spcBef>
              <a:spcAft>
                <a:spcPct val="0"/>
              </a:spcAft>
              <a:defRPr sz="1200">
                <a:solidFill>
                  <a:schemeClr val="tx1"/>
                </a:solidFill>
                <a:latin typeface="Calibri" pitchFamily="34" charset="0"/>
              </a:defRPr>
            </a:lvl8pPr>
            <a:lvl9pPr marL="3875088" indent="-227013" eaLnBrk="0" fontAlgn="base" hangingPunct="0">
              <a:spcBef>
                <a:spcPct val="30000"/>
              </a:spcBef>
              <a:spcAft>
                <a:spcPct val="0"/>
              </a:spcAft>
              <a:defRPr sz="1200">
                <a:solidFill>
                  <a:schemeClr val="tx1"/>
                </a:solidFill>
                <a:latin typeface="Calibri" pitchFamily="34" charset="0"/>
              </a:defRPr>
            </a:lvl9pPr>
          </a:lstStyle>
          <a:p>
            <a:pPr>
              <a:spcBef>
                <a:spcPct val="0"/>
              </a:spcBef>
            </a:pPr>
            <a:fld id="{3302A50C-C468-4DC9-BC64-2B13ED257EF2}" type="slidenum">
              <a:rPr lang="ru-RU" altLang="ru-RU" smtClean="0"/>
              <a:pPr>
                <a:spcBef>
                  <a:spcPct val="0"/>
                </a:spcBef>
              </a:pPr>
              <a:t>12</a:t>
            </a:fld>
            <a:endParaRPr lang="ru-RU" altLang="ru-RU" smtClean="0"/>
          </a:p>
        </p:txBody>
      </p:sp>
    </p:spTree>
    <p:extLst>
      <p:ext uri="{BB962C8B-B14F-4D97-AF65-F5344CB8AC3E}">
        <p14:creationId xmlns:p14="http://schemas.microsoft.com/office/powerpoint/2010/main" val="28723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6CE72C-51F5-4528-B3B4-E694C63D9614}" type="slidenum">
              <a:rPr lang="ru-RU" smtClean="0"/>
              <a:t>13</a:t>
            </a:fld>
            <a:endParaRPr lang="ru-RU"/>
          </a:p>
        </p:txBody>
      </p:sp>
    </p:spTree>
    <p:extLst>
      <p:ext uri="{BB962C8B-B14F-4D97-AF65-F5344CB8AC3E}">
        <p14:creationId xmlns:p14="http://schemas.microsoft.com/office/powerpoint/2010/main" val="121253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232104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40845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0B3207-4934-4C49-9876-4A095A9A258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790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33328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0B3207-4934-4C49-9876-4A095A9A258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1869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287938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267943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14383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442"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endParaRPr lang="ru-RU" altLang="ru-RU"/>
          </a:p>
        </p:txBody>
      </p:sp>
      <p:sp>
        <p:nvSpPr>
          <p:cNvPr id="6" name="Holder 5"/>
          <p:cNvSpPr>
            <a:spLocks noGrp="1"/>
          </p:cNvSpPr>
          <p:nvPr>
            <p:ph type="dt" sz="half" idx="11"/>
          </p:nvPr>
        </p:nvSpPr>
        <p:spPr/>
        <p:txBody>
          <a:bodyPr/>
          <a:lstStyle>
            <a:lvl1pPr>
              <a:defRPr/>
            </a:lvl1pPr>
          </a:lstStyle>
          <a:p>
            <a:fld id="{0BDE8FBF-36E8-F540-84DD-BD935D0FC4EF}" type="datetimeFigureOut">
              <a:rPr lang="en-US" altLang="ru-RU"/>
              <a:pPr/>
              <a:t>4/4/2017</a:t>
            </a:fld>
            <a:endParaRPr lang="en-US" altLang="ru-RU"/>
          </a:p>
        </p:txBody>
      </p:sp>
      <p:sp>
        <p:nvSpPr>
          <p:cNvPr id="7" name="Holder 6"/>
          <p:cNvSpPr>
            <a:spLocks noGrp="1"/>
          </p:cNvSpPr>
          <p:nvPr>
            <p:ph type="sldNum" sz="quarter" idx="12"/>
          </p:nvPr>
        </p:nvSpPr>
        <p:spPr/>
        <p:txBody>
          <a:bodyPr/>
          <a:lstStyle>
            <a:lvl1pPr>
              <a:defRPr/>
            </a:lvl1pPr>
          </a:lstStyle>
          <a:p>
            <a:fld id="{31D6C5CD-FB84-2642-AD0E-1216CDD5888E}" type="slidenum">
              <a:rPr lang="ru-RU" altLang="ru-RU"/>
              <a:pPr/>
              <a:t>‹#›</a:t>
            </a:fld>
            <a:endParaRPr lang="ru-RU" altLang="ru-RU"/>
          </a:p>
        </p:txBody>
      </p:sp>
    </p:spTree>
    <p:extLst>
      <p:ext uri="{BB962C8B-B14F-4D97-AF65-F5344CB8AC3E}">
        <p14:creationId xmlns:p14="http://schemas.microsoft.com/office/powerpoint/2010/main" val="294366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208444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197724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639134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81524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6C1AD3-3449-4665-92E9-5930C0938EE1}" type="datetimeFigureOut">
              <a:rPr lang="ru-RU" smtClean="0"/>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249983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6C1AD3-3449-4665-92E9-5930C0938EE1}" type="datetimeFigureOut">
              <a:rPr lang="ru-RU" smtClean="0"/>
              <a:t>04.04.2017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92668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6C1AD3-3449-4665-92E9-5930C0938EE1}" type="datetimeFigureOut">
              <a:rPr lang="ru-RU" smtClean="0"/>
              <a:t>04.04.2017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830389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6C1AD3-3449-4665-92E9-5930C0938EE1}" type="datetimeFigureOut">
              <a:rPr lang="ru-RU" smtClean="0"/>
              <a:t>04.04.2017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98795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6C1AD3-3449-4665-92E9-5930C0938EE1}" type="datetimeFigureOut">
              <a:rPr lang="ru-RU" smtClean="0"/>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64976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6C1AD3-3449-4665-92E9-5930C0938EE1}" type="datetimeFigureOut">
              <a:rPr lang="ru-RU" smtClean="0"/>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325585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4045901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12C8-552D-409C-9EA2-7064310590A8}" type="slidenum">
              <a:rPr lang="ru-RU" smtClean="0"/>
              <a:t>‹#›</a:t>
            </a:fld>
            <a:endParaRPr lang="ru-RU"/>
          </a:p>
        </p:txBody>
      </p:sp>
    </p:spTree>
    <p:extLst>
      <p:ext uri="{BB962C8B-B14F-4D97-AF65-F5344CB8AC3E}">
        <p14:creationId xmlns:p14="http://schemas.microsoft.com/office/powerpoint/2010/main" val="635709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34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D007E0-2B8B-4250-9D8F-F0015D7F9D10}" type="datetimeFigureOut">
              <a:rPr lang="ru-RU" smtClean="0"/>
              <a:t>04.04.2017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241606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839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81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240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54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930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762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5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996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55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9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1925440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442"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Holder 5"/>
          <p:cNvSpPr>
            <a:spLocks noGrp="1"/>
          </p:cNvSpPr>
          <p:nvPr>
            <p:ph type="dt" sz="half"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DE8FBF-36E8-F540-84DD-BD935D0FC4EF}" type="datetimeFigureOut">
              <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4/4/2017</a:t>
            </a:fld>
            <a:endPar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D6C5CD-FB84-2642-AD0E-1216CDD5888E}" type="slidenum">
              <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265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69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117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229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738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545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41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178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53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84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D007E0-2B8B-4250-9D8F-F0015D7F9D10}" type="datetimeFigureOut">
              <a:rPr lang="ru-RU" smtClean="0"/>
              <a:t>04.04.2017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1479322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0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420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442"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Holder 5"/>
          <p:cNvSpPr>
            <a:spLocks noGrp="1"/>
          </p:cNvSpPr>
          <p:nvPr>
            <p:ph type="dt" sz="half"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DE8FBF-36E8-F540-84DD-BD935D0FC4EF}" type="datetimeFigureOut">
              <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4/4/2017</a:t>
            </a:fld>
            <a:endPar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D6C5CD-FB84-2642-AD0E-1216CDD5888E}" type="slidenum">
              <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968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666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7610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977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02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6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681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6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3D007E0-2B8B-4250-9D8F-F0015D7F9D10}" type="datetimeFigureOut">
              <a:rPr lang="ru-RU" smtClean="0"/>
              <a:t>04.04.2017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1731927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839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078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072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7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442"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Holder 5"/>
          <p:cNvSpPr>
            <a:spLocks noGrp="1"/>
          </p:cNvSpPr>
          <p:nvPr>
            <p:ph type="dt" sz="half"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DE8FBF-36E8-F540-84DD-BD935D0FC4EF}" type="datetimeFigureOut">
              <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4/4/2017</a:t>
            </a:fld>
            <a:endParaRPr kumimoji="0" lang="en-US"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D6C5CD-FB84-2642-AD0E-1216CDD5888E}" type="slidenum">
              <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31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007E0-2B8B-4250-9D8F-F0015D7F9D10}" type="datetimeFigureOut">
              <a:rPr lang="ru-RU" smtClean="0"/>
              <a:t>04.04.2017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99626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12465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D007E0-2B8B-4250-9D8F-F0015D7F9D10}" type="datetimeFigureOut">
              <a:rPr lang="ru-RU" smtClean="0"/>
              <a:t>04.04.2017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0B3207-4934-4C49-9876-4A095A9A258C}" type="slidenum">
              <a:rPr lang="ru-RU" smtClean="0"/>
              <a:t>‹#›</a:t>
            </a:fld>
            <a:endParaRPr lang="ru-RU"/>
          </a:p>
        </p:txBody>
      </p:sp>
    </p:spTree>
    <p:extLst>
      <p:ext uri="{BB962C8B-B14F-4D97-AF65-F5344CB8AC3E}">
        <p14:creationId xmlns:p14="http://schemas.microsoft.com/office/powerpoint/2010/main" val="88094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D007E0-2B8B-4250-9D8F-F0015D7F9D10}" type="datetimeFigureOut">
              <a:rPr lang="ru-RU" smtClean="0"/>
              <a:t>04.04.2017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0B3207-4934-4C49-9876-4A095A9A258C}" type="slidenum">
              <a:rPr lang="ru-RU" smtClean="0"/>
              <a:t>‹#›</a:t>
            </a:fld>
            <a:endParaRPr lang="ru-RU"/>
          </a:p>
        </p:txBody>
      </p:sp>
    </p:spTree>
    <p:extLst>
      <p:ext uri="{BB962C8B-B14F-4D97-AF65-F5344CB8AC3E}">
        <p14:creationId xmlns:p14="http://schemas.microsoft.com/office/powerpoint/2010/main" val="37664933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2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1AD3-3449-4665-92E9-5930C0938EE1}" type="datetimeFigureOut">
              <a:rPr lang="ru-RU" smtClean="0"/>
              <a:t>04.04.2017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712C8-552D-409C-9EA2-7064310590A8}" type="slidenum">
              <a:rPr lang="ru-RU" smtClean="0"/>
              <a:t>‹#›</a:t>
            </a:fld>
            <a:endParaRPr lang="ru-RU"/>
          </a:p>
        </p:txBody>
      </p:sp>
    </p:spTree>
    <p:extLst>
      <p:ext uri="{BB962C8B-B14F-4D97-AF65-F5344CB8AC3E}">
        <p14:creationId xmlns:p14="http://schemas.microsoft.com/office/powerpoint/2010/main" val="1425234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9855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97331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DF8BFA-D962-4262-9D78-E720E317BA9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88C35-68BA-442C-8420-5B5C15C60CB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7674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hyperlink" Target="http://togirro.ru/go/odarennye_deti/letnyaya_mnogop/2016_god___1_ya11.html" TargetMode="External"/><Relationship Id="rId3" Type="http://schemas.openxmlformats.org/officeDocument/2006/relationships/hyperlink" Target="mailto:program.htm?id=997@egTargetGrant" TargetMode="External"/><Relationship Id="rId7" Type="http://schemas.openxmlformats.org/officeDocument/2006/relationships/hyperlink" Target="http://togirro.ru/metod_kab/mediateka_togir/metodicheskie_m11/metodicheskie_m334/materialy_mezhr436.html" TargetMode="External"/><Relationship Id="rId2" Type="http://schemas.openxmlformats.org/officeDocument/2006/relationships/hyperlink" Target="http://admtyumen.ru/ogv_ru/finance/programs/" TargetMode="External"/><Relationship Id="rId1" Type="http://schemas.openxmlformats.org/officeDocument/2006/relationships/slideLayout" Target="../slideLayouts/slideLayout2.xml"/><Relationship Id="rId6" Type="http://schemas.openxmlformats.org/officeDocument/2006/relationships/hyperlink" Target="http://togirro.ru/go/proekty/forum_politex.html" TargetMode="External"/><Relationship Id="rId5" Type="http://schemas.openxmlformats.org/officeDocument/2006/relationships/hyperlink" Target="http://togirro.ru/go/proekty/razvitie_matema.html" TargetMode="External"/><Relationship Id="rId4" Type="http://schemas.openxmlformats.org/officeDocument/2006/relationships/hyperlink" Target="http://togirro.ru/go/odarennye_deti/centr_po_rabote.html" TargetMode="External"/><Relationship Id="rId9" Type="http://schemas.openxmlformats.org/officeDocument/2006/relationships/hyperlink" Target="http://togirro.ru/go/odarennye_deti/centr_po_rabote/setevye_predme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5510" y="2509719"/>
            <a:ext cx="11010899" cy="1938992"/>
          </a:xfrm>
          <a:prstGeom prst="rect">
            <a:avLst/>
          </a:prstGeom>
        </p:spPr>
        <p:txBody>
          <a:bodyPr wrap="square">
            <a:spAutoFit/>
          </a:bodyPr>
          <a:lstStyle/>
          <a:p>
            <a:pPr algn="ctr"/>
            <a:r>
              <a:rPr lang="ru-RU" sz="6000" b="1" dirty="0">
                <a:solidFill>
                  <a:srgbClr val="002060"/>
                </a:solidFill>
                <a:latin typeface="Times New Roman" panose="02020603050405020304" pitchFamily="18" charset="0"/>
                <a:cs typeface="Times New Roman" panose="02020603050405020304" pitchFamily="18" charset="0"/>
              </a:rPr>
              <a:t>Мотивационная одарённость: от отбора к </a:t>
            </a:r>
            <a:r>
              <a:rPr lang="ru-RU" sz="6000" b="1" dirty="0" smtClean="0">
                <a:solidFill>
                  <a:srgbClr val="002060"/>
                </a:solidFill>
                <a:latin typeface="Times New Roman" panose="02020603050405020304" pitchFamily="18" charset="0"/>
                <a:cs typeface="Times New Roman" panose="02020603050405020304" pitchFamily="18" charset="0"/>
              </a:rPr>
              <a:t>развитию </a:t>
            </a:r>
            <a:endParaRPr lang="ru-RU" sz="6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281530" y="6324493"/>
            <a:ext cx="5734879" cy="388696"/>
          </a:xfrm>
          <a:prstGeom prst="rect">
            <a:avLst/>
          </a:prstGeom>
        </p:spPr>
        <p:txBody>
          <a:bodyPr wrap="square">
            <a:spAutoFit/>
          </a:bodyPr>
          <a:lstStyle/>
          <a:p>
            <a:pPr marR="89535">
              <a:lnSpc>
                <a:spcPct val="107000"/>
              </a:lnSpc>
              <a:spcBef>
                <a:spcPts val="500"/>
              </a:spcBef>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М.Л. </a:t>
            </a:r>
            <a:r>
              <a:rPr lang="ru-RU"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Таланцева</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методист </a:t>
            </a:r>
            <a:r>
              <a:rPr lang="ru-RU"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ЛабЕМО</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ЦОД ТОГИРРО</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039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7731" y="869044"/>
            <a:ext cx="9059334" cy="1125949"/>
          </a:xfrm>
          <a:prstGeom prst="rect">
            <a:avLst/>
          </a:prstGeom>
        </p:spPr>
        <p:txBody>
          <a:bodyPr vert="horz" wrap="square" lIns="0" tIns="0" rIns="0" bIns="0" rtlCol="0" anchor="ctr">
            <a:spAutoFit/>
          </a:bodyPr>
          <a:lstStyle/>
          <a:p>
            <a:pPr marL="8573" marR="3429" algn="r">
              <a:lnSpc>
                <a:spcPts val="2963"/>
              </a:lnSpc>
            </a:pPr>
            <a:r>
              <a:rPr lang="ru-RU" sz="2400" dirty="0">
                <a:solidFill>
                  <a:srgbClr val="4F81BD"/>
                </a:solidFill>
                <a:latin typeface="Arial Narrow" panose="020B0606020202030204" pitchFamily="34" charset="0"/>
                <a:ea typeface="Open Sans" pitchFamily="34" charset="0"/>
                <a:cs typeface="Open Sans" pitchFamily="34" charset="0"/>
              </a:rPr>
              <a:t>Два вектора реализации </a:t>
            </a:r>
            <a:r>
              <a:rPr lang="ru-RU" sz="2400" dirty="0" smtClean="0">
                <a:solidFill>
                  <a:srgbClr val="4F81BD"/>
                </a:solidFill>
                <a:latin typeface="Arial Narrow" panose="020B0606020202030204" pitchFamily="34" charset="0"/>
                <a:ea typeface="Open Sans" pitchFamily="34" charset="0"/>
                <a:cs typeface="Open Sans" pitchFamily="34" charset="0"/>
              </a:rPr>
              <a:t>Концепции российской национальной системы выявления и развития молодых талантов </a:t>
            </a:r>
            <a:br>
              <a:rPr lang="ru-RU" sz="2400" dirty="0" smtClean="0">
                <a:solidFill>
                  <a:srgbClr val="4F81BD"/>
                </a:solidFill>
                <a:latin typeface="Arial Narrow" panose="020B0606020202030204" pitchFamily="34" charset="0"/>
                <a:ea typeface="Open Sans" pitchFamily="34" charset="0"/>
                <a:cs typeface="Open Sans" pitchFamily="34" charset="0"/>
              </a:rPr>
            </a:br>
            <a:r>
              <a:rPr lang="ru-RU" sz="2400" dirty="0" smtClean="0">
                <a:solidFill>
                  <a:srgbClr val="4F81BD"/>
                </a:solidFill>
                <a:latin typeface="Arial Narrow" panose="020B0606020202030204" pitchFamily="34" charset="0"/>
                <a:ea typeface="Open Sans" pitchFamily="34" charset="0"/>
                <a:cs typeface="Open Sans" pitchFamily="34" charset="0"/>
              </a:rPr>
              <a:t>в Тюменской области</a:t>
            </a:r>
            <a:endParaRPr sz="2400" dirty="0">
              <a:solidFill>
                <a:srgbClr val="4F81BD"/>
              </a:solidFill>
              <a:latin typeface="Arial Narrow" panose="020B0606020202030204" pitchFamily="34" charset="0"/>
              <a:ea typeface="Open Sans" pitchFamily="34" charset="0"/>
              <a:cs typeface="Open Sans" pitchFamily="34" charset="0"/>
            </a:endParaRPr>
          </a:p>
        </p:txBody>
      </p:sp>
      <p:graphicFrame>
        <p:nvGraphicFramePr>
          <p:cNvPr id="40" name="Схема 39"/>
          <p:cNvGraphicFramePr/>
          <p:nvPr>
            <p:extLst>
              <p:ext uri="{D42A27DB-BD31-4B8C-83A1-F6EECF244321}">
                <p14:modId xmlns:p14="http://schemas.microsoft.com/office/powerpoint/2010/main" val="2423816935"/>
              </p:ext>
            </p:extLst>
          </p:nvPr>
        </p:nvGraphicFramePr>
        <p:xfrm>
          <a:off x="1021767" y="2110326"/>
          <a:ext cx="8890000" cy="3312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Заголовок 7"/>
          <p:cNvSpPr txBox="1">
            <a:spLocks/>
          </p:cNvSpPr>
          <p:nvPr/>
        </p:nvSpPr>
        <p:spPr>
          <a:xfrm>
            <a:off x="177799" y="99660"/>
            <a:ext cx="819851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defRPr/>
            </a:pPr>
            <a:r>
              <a:rPr lang="ru-RU" sz="2800" dirty="0" smtClean="0">
                <a:solidFill>
                  <a:srgbClr val="C00000"/>
                </a:solidFill>
                <a:latin typeface="+mn-lt"/>
                <a:ea typeface="+mn-ea"/>
                <a:cs typeface="+mn-cs"/>
              </a:rPr>
              <a:t>Стратегия управления талантами</a:t>
            </a:r>
            <a:endParaRPr lang="ru-RU" sz="2800" dirty="0">
              <a:solidFill>
                <a:srgbClr val="C00000"/>
              </a:solidFill>
              <a:latin typeface="+mn-lt"/>
              <a:ea typeface="+mn-ea"/>
              <a:cs typeface="+mn-cs"/>
            </a:endParaRPr>
          </a:p>
        </p:txBody>
      </p:sp>
      <p:pic>
        <p:nvPicPr>
          <p:cNvPr id="42" name="Picture 7" descr="http://2progress.ru/wp-content/uploads/2015/03/6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3305" y="4507670"/>
            <a:ext cx="2082879" cy="193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747305" y="5890976"/>
            <a:ext cx="6096000" cy="738664"/>
          </a:xfrm>
          <a:prstGeom prst="rect">
            <a:avLst/>
          </a:prstGeom>
        </p:spPr>
        <p:txBody>
          <a:bodyPr>
            <a:spAutoFit/>
          </a:bodyPr>
          <a:lstStyle/>
          <a:p>
            <a:r>
              <a:rPr lang="ru-RU" sz="1400" b="1" i="1" dirty="0">
                <a:latin typeface="Bookman Old Style" panose="02050604050505020204" pitchFamily="18" charset="0"/>
              </a:rPr>
              <a:t>Идея </a:t>
            </a:r>
            <a:r>
              <a:rPr lang="ru-RU" sz="1400" b="1" dirty="0">
                <a:latin typeface="Bookman Old Style" panose="02050604050505020204" pitchFamily="18" charset="0"/>
              </a:rPr>
              <a:t>: </a:t>
            </a:r>
            <a:endParaRPr lang="ru-RU" sz="1400" b="1" dirty="0" smtClean="0">
              <a:latin typeface="Bookman Old Style" panose="02050604050505020204" pitchFamily="18" charset="0"/>
            </a:endParaRPr>
          </a:p>
          <a:p>
            <a:pPr algn="ctr"/>
            <a:r>
              <a:rPr lang="ru-RU" sz="1400" b="1" i="1" dirty="0" smtClean="0">
                <a:solidFill>
                  <a:srgbClr val="FF0000"/>
                </a:solidFill>
                <a:latin typeface="Bookman Old Style" panose="02050604050505020204" pitchFamily="18" charset="0"/>
              </a:rPr>
              <a:t>Перенастройка </a:t>
            </a:r>
            <a:r>
              <a:rPr lang="ru-RU" sz="1400" b="1" i="1" dirty="0">
                <a:solidFill>
                  <a:srgbClr val="FF0000"/>
                </a:solidFill>
                <a:latin typeface="Bookman Old Style" panose="02050604050505020204" pitchFamily="18" charset="0"/>
              </a:rPr>
              <a:t>системы: от диагностики одаренности – к конструированию </a:t>
            </a:r>
            <a:r>
              <a:rPr lang="ru-RU" sz="1400" b="1" i="1" dirty="0" err="1">
                <a:solidFill>
                  <a:srgbClr val="FF0000"/>
                </a:solidFill>
                <a:latin typeface="Bookman Old Style" panose="02050604050505020204" pitchFamily="18" charset="0"/>
              </a:rPr>
              <a:t>мотивированности</a:t>
            </a:r>
            <a:endParaRPr lang="ru-RU" sz="1400" b="1" i="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7810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63" y="1185813"/>
            <a:ext cx="599394" cy="738339"/>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3672177"/>
              <a:satOff val="-7688"/>
              <a:lumOff val="5282"/>
              <a:alphaOff val="0"/>
            </a:schemeClr>
          </a:effectRef>
          <a:fontRef idx="minor">
            <a:schemeClr val="lt1">
              <a:hueOff val="0"/>
              <a:satOff val="0"/>
              <a:lumOff val="0"/>
              <a:alphaOff val="0"/>
            </a:schemeClr>
          </a:fontRef>
        </p:style>
      </p:sp>
      <p:sp>
        <p:nvSpPr>
          <p:cNvPr id="28" name="TextBox 27"/>
          <p:cNvSpPr txBox="1"/>
          <p:nvPr/>
        </p:nvSpPr>
        <p:spPr>
          <a:xfrm>
            <a:off x="1296626" y="620305"/>
            <a:ext cx="4514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4472C4">
                    <a:lumMod val="75000"/>
                  </a:srgbClr>
                </a:solidFill>
                <a:effectLst/>
                <a:uLnTx/>
                <a:uFillTx/>
                <a:latin typeface="Arial Black" panose="020B0A04020102020204" pitchFamily="34" charset="0"/>
                <a:ea typeface="+mn-ea"/>
                <a:cs typeface="+mn-cs"/>
              </a:rPr>
              <a:t>Олимпиадное движение</a:t>
            </a:r>
            <a:endParaRPr kumimoji="0" lang="ru-RU" sz="24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endParaRPr>
          </a:p>
        </p:txBody>
      </p:sp>
      <p:sp>
        <p:nvSpPr>
          <p:cNvPr id="47" name="TextBox 46"/>
          <p:cNvSpPr txBox="1"/>
          <p:nvPr/>
        </p:nvSpPr>
        <p:spPr>
          <a:xfrm>
            <a:off x="6058918" y="5793070"/>
            <a:ext cx="6133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ED7D31">
                    <a:lumMod val="50000"/>
                  </a:srgbClr>
                </a:solidFill>
                <a:effectLst/>
                <a:uLnTx/>
                <a:uFillTx/>
                <a:latin typeface="Arial Black" panose="020B0A04020102020204" pitchFamily="34" charset="0"/>
                <a:ea typeface="+mn-ea"/>
                <a:cs typeface="+mn-cs"/>
              </a:rPr>
              <a:t>Творческие конкурсы, фестивали</a:t>
            </a:r>
            <a:endParaRPr kumimoji="0" lang="ru-RU" sz="2400" b="1" i="0" u="none" strike="noStrike" kern="1200" cap="none" spc="0" normalizeH="0" baseline="0" noProof="0" dirty="0">
              <a:ln>
                <a:noFill/>
              </a:ln>
              <a:solidFill>
                <a:srgbClr val="ED7D31">
                  <a:lumMod val="50000"/>
                </a:srgbClr>
              </a:solidFill>
              <a:effectLst/>
              <a:uLnTx/>
              <a:uFillTx/>
              <a:latin typeface="Arial Black" panose="020B0A04020102020204" pitchFamily="34" charset="0"/>
              <a:ea typeface="+mn-ea"/>
              <a:cs typeface="+mn-cs"/>
            </a:endParaRPr>
          </a:p>
        </p:txBody>
      </p:sp>
      <p:grpSp>
        <p:nvGrpSpPr>
          <p:cNvPr id="2" name="Группа 1"/>
          <p:cNvGrpSpPr/>
          <p:nvPr/>
        </p:nvGrpSpPr>
        <p:grpSpPr>
          <a:xfrm>
            <a:off x="97004" y="1199150"/>
            <a:ext cx="4576786" cy="3758791"/>
            <a:chOff x="97004" y="1199150"/>
            <a:chExt cx="4576786" cy="3758791"/>
          </a:xfrm>
          <a:scene3d>
            <a:camera prst="perspectiveLeft">
              <a:rot lat="0" lon="0" rev="0"/>
            </a:camera>
            <a:lightRig rig="threePt" dir="t"/>
          </a:scene3d>
        </p:grpSpPr>
        <p:sp>
          <p:nvSpPr>
            <p:cNvPr id="5" name="TextBox 4"/>
            <p:cNvSpPr txBox="1"/>
            <p:nvPr/>
          </p:nvSpPr>
          <p:spPr>
            <a:xfrm>
              <a:off x="220375" y="2117803"/>
              <a:ext cx="1064713" cy="1142604"/>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Всероссийская олимпиада школьников</a:t>
              </a:r>
            </a:p>
          </p:txBody>
        </p:sp>
        <p:sp>
          <p:nvSpPr>
            <p:cNvPr id="12" name="TextBox 11"/>
            <p:cNvSpPr txBox="1"/>
            <p:nvPr/>
          </p:nvSpPr>
          <p:spPr>
            <a:xfrm>
              <a:off x="1600225" y="1371834"/>
              <a:ext cx="1101601" cy="996387"/>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Тюменская геологическая олимпиада</a:t>
              </a:r>
            </a:p>
          </p:txBody>
        </p:sp>
        <p:sp>
          <p:nvSpPr>
            <p:cNvPr id="15" name="TextBox 14"/>
            <p:cNvSpPr txBox="1"/>
            <p:nvPr/>
          </p:nvSpPr>
          <p:spPr>
            <a:xfrm>
              <a:off x="2964217" y="1199150"/>
              <a:ext cx="1385391" cy="1467323"/>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Межрегиональная многопрофильная олимпиада школьников «Менделеев»</a:t>
              </a:r>
            </a:p>
          </p:txBody>
        </p:sp>
        <p:sp>
          <p:nvSpPr>
            <p:cNvPr id="37" name="TextBox 36"/>
            <p:cNvSpPr txBox="1"/>
            <p:nvPr/>
          </p:nvSpPr>
          <p:spPr>
            <a:xfrm>
              <a:off x="2820564" y="2878437"/>
              <a:ext cx="1853226" cy="1088317"/>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Межрегиональная многопрофильная олимпиада школьников «Перов» по комплексу предметов «Культура и искусство»</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Группа 37"/>
            <p:cNvGrpSpPr/>
            <p:nvPr/>
          </p:nvGrpSpPr>
          <p:grpSpPr>
            <a:xfrm>
              <a:off x="97004" y="3236104"/>
              <a:ext cx="1451474" cy="1721837"/>
              <a:chOff x="6845127" y="2542622"/>
              <a:chExt cx="2214038" cy="2052376"/>
            </a:xfrm>
            <a:solidFill>
              <a:schemeClr val="accent1">
                <a:lumMod val="20000"/>
                <a:lumOff val="80000"/>
              </a:schemeClr>
            </a:solidFill>
          </p:grpSpPr>
          <p:sp>
            <p:nvSpPr>
              <p:cNvPr id="39" name="Прямоугольник 38"/>
              <p:cNvSpPr/>
              <p:nvPr/>
            </p:nvSpPr>
            <p:spPr>
              <a:xfrm>
                <a:off x="6845127" y="2542622"/>
                <a:ext cx="2214038" cy="2052376"/>
              </a:xfrm>
              <a:prstGeom prst="rect">
                <a:avLst/>
              </a:prstGeom>
              <a:grpFill/>
              <a:ln>
                <a:solidFill>
                  <a:schemeClr val="tx1"/>
                </a:solidFill>
                <a:prstDash val="sysDot"/>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40" name="TextBox 39"/>
              <p:cNvSpPr txBox="1"/>
              <p:nvPr/>
            </p:nvSpPr>
            <p:spPr>
              <a:xfrm>
                <a:off x="6845127" y="2542622"/>
                <a:ext cx="2214038" cy="2052376"/>
              </a:xfrm>
              <a:prstGeom prst="rect">
                <a:avLst/>
              </a:prstGeom>
              <a:grp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Открытая областная олимпиада по музыкально-теоретическим дисциплинам для учащихся учреждений дополнительного образования детей в сфере искусств </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5" name="TextBox 64"/>
            <p:cNvSpPr txBox="1"/>
            <p:nvPr/>
          </p:nvSpPr>
          <p:spPr>
            <a:xfrm>
              <a:off x="1635793" y="2538721"/>
              <a:ext cx="1059335" cy="1721837"/>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Областная предметная олимпиада учащихся основной школы «Юниор»</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2777068" y="4003028"/>
              <a:ext cx="1059335" cy="772509"/>
            </a:xfrm>
            <a:prstGeom prst="rect">
              <a:avLst/>
            </a:prstGeom>
            <a:solidFill>
              <a:schemeClr val="accent1">
                <a:lumMod val="20000"/>
                <a:lumOff val="80000"/>
              </a:schemeClr>
            </a:solidFill>
            <a:ln>
              <a:solidFill>
                <a:schemeClr val="tx1"/>
              </a:solidFill>
              <a:prstDash val="sysDot"/>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Областная олимпиада младших школьников</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26" name="Picture 2" descr="http://vtyumene.ru/wp-content/uploads/2016/05/tumen1460484819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51" y="5720811"/>
            <a:ext cx="943882" cy="84060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5057124" y="705024"/>
            <a:ext cx="6811179" cy="2640086"/>
            <a:chOff x="5057124" y="705024"/>
            <a:chExt cx="6811179" cy="2640086"/>
          </a:xfrm>
        </p:grpSpPr>
        <p:sp>
          <p:nvSpPr>
            <p:cNvPr id="21" name="TextBox 20"/>
            <p:cNvSpPr txBox="1"/>
            <p:nvPr/>
          </p:nvSpPr>
          <p:spPr>
            <a:xfrm>
              <a:off x="6715208" y="1945586"/>
              <a:ext cx="1227185" cy="113884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Тюменский химический турнир (совместно с СИБУР)</a:t>
              </a:r>
              <a:endParaRPr kumimoji="0" lang="ru-RU"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9879832" y="1281438"/>
              <a:ext cx="1853112" cy="111830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Интеллектуальные игры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«Квадрат Декарта», «Математическая регата», «Математическая абака», «Математические бои»</a:t>
              </a:r>
            </a:p>
          </p:txBody>
        </p:sp>
        <p:grpSp>
          <p:nvGrpSpPr>
            <p:cNvPr id="25" name="Группа 24"/>
            <p:cNvGrpSpPr/>
            <p:nvPr/>
          </p:nvGrpSpPr>
          <p:grpSpPr>
            <a:xfrm>
              <a:off x="6244349" y="705024"/>
              <a:ext cx="1658592" cy="1109050"/>
              <a:chOff x="3120795" y="446354"/>
              <a:chExt cx="1658592" cy="1607463"/>
            </a:xfrm>
            <a:solidFill>
              <a:schemeClr val="accent6">
                <a:lumMod val="20000"/>
                <a:lumOff val="80000"/>
              </a:schemeClr>
            </a:solidFill>
            <a:scene3d>
              <a:camera prst="orthographicFront">
                <a:rot lat="0" lon="0" rev="0"/>
              </a:camera>
              <a:lightRig rig="balanced" dir="t">
                <a:rot lat="0" lon="0" rev="8700000"/>
              </a:lightRig>
            </a:scene3d>
          </p:grpSpPr>
          <p:sp>
            <p:nvSpPr>
              <p:cNvPr id="26" name="Прямоугольник 25"/>
              <p:cNvSpPr/>
              <p:nvPr/>
            </p:nvSpPr>
            <p:spPr>
              <a:xfrm>
                <a:off x="3120795" y="446354"/>
                <a:ext cx="1658592" cy="1607463"/>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7" name="TextBox 26"/>
              <p:cNvSpPr txBox="1"/>
              <p:nvPr/>
            </p:nvSpPr>
            <p:spPr>
              <a:xfrm>
                <a:off x="3120795" y="446354"/>
                <a:ext cx="1658592" cy="160746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IX Слет школьных лесничеств Тюменской области (27 команд, 158 обучающихся)</a:t>
                </a:r>
              </a:p>
            </p:txBody>
          </p:sp>
        </p:grpSp>
        <p:sp>
          <p:nvSpPr>
            <p:cNvPr id="31" name="TextBox 30"/>
            <p:cNvSpPr txBox="1"/>
            <p:nvPr/>
          </p:nvSpPr>
          <p:spPr>
            <a:xfrm>
              <a:off x="8106621" y="1988941"/>
              <a:ext cx="1546995" cy="98444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Областной шахматный турнир (43 команды, 258 обучающихся)</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p:cNvSpPr txBox="1"/>
            <p:nvPr/>
          </p:nvSpPr>
          <p:spPr>
            <a:xfrm>
              <a:off x="5057124" y="1939261"/>
              <a:ext cx="1508612" cy="64633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Турнир юных математиков «ТЮМ_72»</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Прямоугольник 62"/>
            <p:cNvSpPr/>
            <p:nvPr/>
          </p:nvSpPr>
          <p:spPr>
            <a:xfrm>
              <a:off x="8025550" y="1101510"/>
              <a:ext cx="1654480" cy="75713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Кубок </a:t>
              </a:r>
              <a:r>
                <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rPr>
                <a:t>Губернатора Тюменской области </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rPr>
                <a:t>по робототехнике и программированию</a:t>
              </a:r>
            </a:p>
          </p:txBody>
        </p:sp>
        <p:sp>
          <p:nvSpPr>
            <p:cNvPr id="68" name="Прямоугольник 67"/>
            <p:cNvSpPr/>
            <p:nvPr/>
          </p:nvSpPr>
          <p:spPr>
            <a:xfrm>
              <a:off x="10199199" y="2481164"/>
              <a:ext cx="1669104" cy="863946"/>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668486"/>
                <a:satOff val="-930"/>
                <a:lumOff val="-357"/>
                <a:alphaOff val="0"/>
              </a:schemeClr>
            </a:fillRef>
            <a:effectRef idx="0">
              <a:schemeClr val="accent5">
                <a:hueOff val="-668486"/>
                <a:satOff val="-930"/>
                <a:lumOff val="-357"/>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Областной интеллектуальный марафон учеников-</a:t>
              </a:r>
              <a:r>
                <a:rPr kumimoji="0" lang="ru-RU" sz="1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занковцев</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9" name="TextBox 68"/>
          <p:cNvSpPr txBox="1"/>
          <p:nvPr/>
        </p:nvSpPr>
        <p:spPr>
          <a:xfrm>
            <a:off x="150298" y="4950096"/>
            <a:ext cx="4434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rPr>
              <a:t>Научно-исследовательская проектная деятельность</a:t>
            </a:r>
            <a:endParaRPr kumimoji="0" lang="ru-RU" sz="20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grpSp>
        <p:nvGrpSpPr>
          <p:cNvPr id="7" name="Группа 6"/>
          <p:cNvGrpSpPr/>
          <p:nvPr/>
        </p:nvGrpSpPr>
        <p:grpSpPr>
          <a:xfrm>
            <a:off x="1413053" y="5768526"/>
            <a:ext cx="4684738" cy="901683"/>
            <a:chOff x="1413053" y="5768526"/>
            <a:chExt cx="4684738" cy="901683"/>
          </a:xfrm>
          <a:scene3d>
            <a:camera prst="obliqueTopRight"/>
            <a:lightRig rig="threePt" dir="t"/>
          </a:scene3d>
        </p:grpSpPr>
        <p:sp>
          <p:nvSpPr>
            <p:cNvPr id="9" name="TextBox 8"/>
            <p:cNvSpPr txBox="1"/>
            <p:nvPr/>
          </p:nvSpPr>
          <p:spPr>
            <a:xfrm>
              <a:off x="1413053" y="5768526"/>
              <a:ext cx="1311331" cy="901683"/>
            </a:xfrm>
            <a:prstGeom prst="rect">
              <a:avLst/>
            </a:prstGeom>
            <a:solidFill>
              <a:srgbClr val="FB6B31"/>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XIХ областной научный форум молодых исследователей «Шаг в будущее»</a:t>
              </a:r>
              <a:endParaRPr kumimoji="0" lang="ru-RU"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936265" y="5768526"/>
              <a:ext cx="1598127" cy="884269"/>
            </a:xfrm>
            <a:prstGeom prst="rect">
              <a:avLst/>
            </a:prstGeom>
            <a:solidFill>
              <a:srgbClr val="FB6B31"/>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Всероссийский конкурс  проектных и исследовательских работ школьников</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p:cNvSpPr txBox="1"/>
            <p:nvPr/>
          </p:nvSpPr>
          <p:spPr>
            <a:xfrm>
              <a:off x="4688921" y="5768526"/>
              <a:ext cx="1408870" cy="868579"/>
            </a:xfrm>
            <a:prstGeom prst="rect">
              <a:avLst/>
            </a:prstGeom>
            <a:solidFill>
              <a:srgbClr val="FB6B31"/>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Многопрофильные интеллектуальные смены</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1" name="TextBox 70"/>
          <p:cNvSpPr txBox="1"/>
          <p:nvPr/>
        </p:nvSpPr>
        <p:spPr>
          <a:xfrm>
            <a:off x="7493233" y="311237"/>
            <a:ext cx="49374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70AD47">
                    <a:lumMod val="50000"/>
                  </a:srgbClr>
                </a:solidFill>
                <a:effectLst/>
                <a:uLnTx/>
                <a:uFillTx/>
                <a:latin typeface="Arial Black" panose="020B0A04020102020204" pitchFamily="34" charset="0"/>
                <a:ea typeface="+mn-ea"/>
                <a:cs typeface="+mn-cs"/>
              </a:rPr>
              <a:t>Интеллектуальные игры</a:t>
            </a:r>
            <a:endParaRPr kumimoji="0" lang="ru-RU" sz="2400" b="1" i="0" u="none" strike="noStrike" kern="1200" cap="none" spc="0" normalizeH="0" baseline="0" noProof="0" dirty="0">
              <a:ln>
                <a:noFill/>
              </a:ln>
              <a:solidFill>
                <a:srgbClr val="70AD47">
                  <a:lumMod val="50000"/>
                </a:srgbClr>
              </a:solidFill>
              <a:effectLst/>
              <a:uLnTx/>
              <a:uFillTx/>
              <a:latin typeface="Arial Black" panose="020B0A04020102020204" pitchFamily="34" charset="0"/>
              <a:ea typeface="+mn-ea"/>
              <a:cs typeface="+mn-cs"/>
            </a:endParaRPr>
          </a:p>
        </p:txBody>
      </p:sp>
      <p:grpSp>
        <p:nvGrpSpPr>
          <p:cNvPr id="3" name="Группа 2"/>
          <p:cNvGrpSpPr/>
          <p:nvPr/>
        </p:nvGrpSpPr>
        <p:grpSpPr>
          <a:xfrm>
            <a:off x="5219104" y="3195134"/>
            <a:ext cx="6699398" cy="2694161"/>
            <a:chOff x="5219104" y="3195134"/>
            <a:chExt cx="6699398" cy="2694161"/>
          </a:xfrm>
          <a:scene3d>
            <a:camera prst="perspectiveLeft"/>
            <a:lightRig rig="threePt" dir="t"/>
          </a:scene3d>
        </p:grpSpPr>
        <p:grpSp>
          <p:nvGrpSpPr>
            <p:cNvPr id="54" name="Группа 53"/>
            <p:cNvGrpSpPr/>
            <p:nvPr/>
          </p:nvGrpSpPr>
          <p:grpSpPr>
            <a:xfrm>
              <a:off x="5219104" y="4671208"/>
              <a:ext cx="1929433" cy="1218087"/>
              <a:chOff x="4226592" y="3777410"/>
              <a:chExt cx="2686474" cy="1891328"/>
            </a:xfrm>
            <a:solidFill>
              <a:schemeClr val="accent2">
                <a:lumMod val="60000"/>
                <a:lumOff val="40000"/>
              </a:schemeClr>
            </a:solidFill>
          </p:grpSpPr>
          <p:sp>
            <p:nvSpPr>
              <p:cNvPr id="55" name="Прямоугольник 54"/>
              <p:cNvSpPr/>
              <p:nvPr/>
            </p:nvSpPr>
            <p:spPr>
              <a:xfrm>
                <a:off x="4226592" y="3777410"/>
                <a:ext cx="2686474" cy="1891328"/>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56" name="TextBox 55"/>
              <p:cNvSpPr txBox="1"/>
              <p:nvPr/>
            </p:nvSpPr>
            <p:spPr>
              <a:xfrm>
                <a:off x="4226592" y="3777410"/>
                <a:ext cx="2686474" cy="189132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Областной зимний фестиваль физкультурно-спортивного комплекса «Готов к труду и обороне» (ГТО) среди обучающихся</a:t>
                </a:r>
                <a:endParaRPr kumimoji="0" lang="ru-RU"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Группа 31"/>
            <p:cNvGrpSpPr/>
            <p:nvPr/>
          </p:nvGrpSpPr>
          <p:grpSpPr>
            <a:xfrm>
              <a:off x="8710956" y="4856067"/>
              <a:ext cx="1629471" cy="901519"/>
              <a:chOff x="4800152" y="191295"/>
              <a:chExt cx="1659576" cy="1953763"/>
            </a:xfrm>
            <a:solidFill>
              <a:schemeClr val="accent6">
                <a:lumMod val="20000"/>
                <a:lumOff val="80000"/>
              </a:schemeClr>
            </a:solidFill>
          </p:grpSpPr>
          <p:sp>
            <p:nvSpPr>
              <p:cNvPr id="33" name="Прямоугольник 32"/>
              <p:cNvSpPr/>
              <p:nvPr/>
            </p:nvSpPr>
            <p:spPr>
              <a:xfrm>
                <a:off x="4800152" y="191295"/>
                <a:ext cx="1659576" cy="1953763"/>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34" name="TextBox 33"/>
              <p:cNvSpPr txBox="1"/>
              <p:nvPr/>
            </p:nvSpPr>
            <p:spPr>
              <a:xfrm>
                <a:off x="4800152" y="191295"/>
                <a:ext cx="1659576" cy="195376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XI Областной открытый конкурс молодых дарований «Дебют »</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Группа 40"/>
            <p:cNvGrpSpPr/>
            <p:nvPr/>
          </p:nvGrpSpPr>
          <p:grpSpPr>
            <a:xfrm>
              <a:off x="7426480" y="4268766"/>
              <a:ext cx="1253231" cy="961068"/>
              <a:chOff x="1615869" y="2280186"/>
              <a:chExt cx="2093884" cy="1515422"/>
            </a:xfrm>
            <a:solidFill>
              <a:schemeClr val="accent2">
                <a:lumMod val="60000"/>
                <a:lumOff val="40000"/>
              </a:schemeClr>
            </a:solidFill>
          </p:grpSpPr>
          <p:sp>
            <p:nvSpPr>
              <p:cNvPr id="42" name="Прямоугольник 41"/>
              <p:cNvSpPr/>
              <p:nvPr/>
            </p:nvSpPr>
            <p:spPr>
              <a:xfrm>
                <a:off x="1615869" y="2280186"/>
                <a:ext cx="2093884" cy="1515422"/>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1470669"/>
                  <a:satOff val="-2046"/>
                  <a:lumOff val="-784"/>
                  <a:alphaOff val="0"/>
                </a:schemeClr>
              </a:fillRef>
              <a:effectRef idx="0">
                <a:schemeClr val="accent5">
                  <a:hueOff val="-1470669"/>
                  <a:satOff val="-2046"/>
                  <a:lumOff val="-784"/>
                  <a:alphaOff val="0"/>
                </a:schemeClr>
              </a:effectRef>
              <a:fontRef idx="minor">
                <a:schemeClr val="lt1"/>
              </a:fontRef>
            </p:style>
          </p:sp>
          <p:sp>
            <p:nvSpPr>
              <p:cNvPr id="43" name="TextBox 42"/>
              <p:cNvSpPr txBox="1"/>
              <p:nvPr/>
            </p:nvSpPr>
            <p:spPr>
              <a:xfrm>
                <a:off x="1615869" y="2280186"/>
                <a:ext cx="2093884" cy="151542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Всероссийский фестиваль художественного творчества </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p:cNvSpPr txBox="1"/>
            <p:nvPr/>
          </p:nvSpPr>
          <p:spPr>
            <a:xfrm>
              <a:off x="8745797" y="3251924"/>
              <a:ext cx="1304343" cy="147028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Конкурс творчества «Художественный образ Георгия Победоносца глазами молодых художников» </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5303373" y="3195134"/>
              <a:ext cx="1567575" cy="145481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Областной конкурс презентаций для учащихся учреждений дополнительного образования детей в сфере искусств </a:t>
              </a:r>
              <a:endParaRPr kumimoji="0" lang="ru-R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TextBox 52"/>
            <p:cNvSpPr txBox="1"/>
            <p:nvPr/>
          </p:nvSpPr>
          <p:spPr>
            <a:xfrm>
              <a:off x="10227670" y="3593888"/>
              <a:ext cx="1690832" cy="12127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Областной летний фестиваль физкультурно-спортивного комплекса «Готов к труду и обороне» (ГТО) среди обучающихся</a:t>
              </a:r>
              <a:endParaRPr kumimoji="0" lang="ru-RU"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10563456" y="4899008"/>
              <a:ext cx="1355046" cy="97195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Президентские спортивные игры </a:t>
              </a:r>
              <a:b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и состязания</a:t>
              </a:r>
            </a:p>
          </p:txBody>
        </p:sp>
        <p:grpSp>
          <p:nvGrpSpPr>
            <p:cNvPr id="72" name="Группа 71"/>
            <p:cNvGrpSpPr/>
            <p:nvPr/>
          </p:nvGrpSpPr>
          <p:grpSpPr>
            <a:xfrm>
              <a:off x="7059158" y="3546243"/>
              <a:ext cx="1573290" cy="592248"/>
              <a:chOff x="1615869" y="2280186"/>
              <a:chExt cx="2093884" cy="1515422"/>
            </a:xfrm>
            <a:solidFill>
              <a:schemeClr val="accent2">
                <a:lumMod val="60000"/>
                <a:lumOff val="40000"/>
              </a:schemeClr>
            </a:solidFill>
          </p:grpSpPr>
          <p:sp>
            <p:nvSpPr>
              <p:cNvPr id="73" name="Прямоугольник 72"/>
              <p:cNvSpPr/>
              <p:nvPr/>
            </p:nvSpPr>
            <p:spPr>
              <a:xfrm>
                <a:off x="1615869" y="2280186"/>
                <a:ext cx="2093884" cy="1515422"/>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5">
                  <a:hueOff val="-1470669"/>
                  <a:satOff val="-2046"/>
                  <a:lumOff val="-784"/>
                  <a:alphaOff val="0"/>
                </a:schemeClr>
              </a:fillRef>
              <a:effectRef idx="0">
                <a:schemeClr val="accent5">
                  <a:hueOff val="-1470669"/>
                  <a:satOff val="-2046"/>
                  <a:lumOff val="-784"/>
                  <a:alphaOff val="0"/>
                </a:schemeClr>
              </a:effectRef>
              <a:fontRef idx="minor">
                <a:schemeClr val="lt1"/>
              </a:fontRef>
            </p:style>
          </p:sp>
          <p:sp>
            <p:nvSpPr>
              <p:cNvPr id="74" name="TextBox 73"/>
              <p:cNvSpPr txBox="1"/>
              <p:nvPr/>
            </p:nvSpPr>
            <p:spPr>
              <a:xfrm>
                <a:off x="1615869" y="2280186"/>
                <a:ext cx="2093884" cy="151542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Calibri" panose="020F0502020204030204"/>
                    <a:ea typeface="+mn-ea"/>
                    <a:cs typeface="+mn-cs"/>
                  </a:rPr>
                  <a:t>Конкурс чтецов «Живая классика»</a:t>
                </a:r>
                <a:endPar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6" name="TextBox 75"/>
          <p:cNvSpPr txBox="1"/>
          <p:nvPr/>
        </p:nvSpPr>
        <p:spPr>
          <a:xfrm>
            <a:off x="6472480" y="6158510"/>
            <a:ext cx="557769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2016 г. – 55 региональных конкурсных мероприятий; более 82000 участников</a:t>
            </a:r>
            <a:endParaRPr kumimoji="0" lang="ru-RU"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49" name="Заголовок 7"/>
          <p:cNvSpPr txBox="1">
            <a:spLocks/>
          </p:cNvSpPr>
          <p:nvPr/>
        </p:nvSpPr>
        <p:spPr>
          <a:xfrm>
            <a:off x="208568" y="96678"/>
            <a:ext cx="10369576" cy="369332"/>
          </a:xfrm>
          <a:prstGeom prst="rect">
            <a:avLst/>
          </a:prstGeom>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C00000"/>
                </a:solidFill>
                <a:effectLst/>
                <a:uLnTx/>
                <a:uFillTx/>
                <a:latin typeface="Calibri" panose="020F0502020204030204"/>
                <a:ea typeface="+mj-ea"/>
                <a:cs typeface="+mj-cs"/>
              </a:rPr>
              <a:t>ИНФРАСТРУКТУРА ВЫЯВЛЕНИЯ ЛИДЕРОВ НОВОГО ВРЕМЕНИ</a:t>
            </a:r>
            <a:endParaRPr kumimoji="0" lang="ru-RU" sz="2000" b="1" i="0" u="none" strike="noStrike" kern="1200" cap="none" spc="0" normalizeH="0" baseline="0" noProof="0" dirty="0">
              <a:ln>
                <a:noFill/>
              </a:ln>
              <a:solidFill>
                <a:srgbClr val="C000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56488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2"/>
          <p:cNvSpPr txBox="1">
            <a:spLocks noChangeArrowheads="1"/>
          </p:cNvSpPr>
          <p:nvPr/>
        </p:nvSpPr>
        <p:spPr bwMode="auto">
          <a:xfrm>
            <a:off x="1544639" y="2409826"/>
            <a:ext cx="2722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a:solidFill>
                  <a:schemeClr val="tx1"/>
                </a:solidFill>
                <a:latin typeface="Calibri" pitchFamily="34" charset="0"/>
                <a:cs typeface="Arial" pitchFamily="34" charset="0"/>
              </a:rPr>
              <a:t>Классы робототехники и программирования  </a:t>
            </a:r>
            <a:r>
              <a:rPr lang="ru-RU" altLang="ru-RU" sz="2000" b="1" dirty="0">
                <a:solidFill>
                  <a:srgbClr val="C00000"/>
                </a:solidFill>
                <a:latin typeface="Calibri" pitchFamily="34" charset="0"/>
                <a:cs typeface="Arial" pitchFamily="34" charset="0"/>
              </a:rPr>
              <a:t>(11 ОУ)</a:t>
            </a:r>
          </a:p>
        </p:txBody>
      </p:sp>
      <p:sp>
        <p:nvSpPr>
          <p:cNvPr id="10245" name="TextBox 5"/>
          <p:cNvSpPr txBox="1">
            <a:spLocks noChangeArrowheads="1"/>
          </p:cNvSpPr>
          <p:nvPr/>
        </p:nvSpPr>
        <p:spPr bwMode="auto">
          <a:xfrm>
            <a:off x="459295" y="3484564"/>
            <a:ext cx="275939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a:solidFill>
                  <a:schemeClr val="tx1"/>
                </a:solidFill>
                <a:latin typeface="Calibri" pitchFamily="34" charset="0"/>
                <a:cs typeface="Arial" pitchFamily="34" charset="0"/>
              </a:rPr>
              <a:t>Практико-ориентированные </a:t>
            </a:r>
            <a:r>
              <a:rPr lang="en-US" altLang="ru-RU" sz="2000" b="1" dirty="0">
                <a:solidFill>
                  <a:schemeClr val="tx1"/>
                </a:solidFill>
                <a:latin typeface="Calibri" pitchFamily="34" charset="0"/>
                <a:cs typeface="Arial" pitchFamily="34" charset="0"/>
              </a:rPr>
              <a:t>IT-</a:t>
            </a:r>
            <a:r>
              <a:rPr lang="ru-RU" altLang="ru-RU" sz="2000" b="1" dirty="0">
                <a:solidFill>
                  <a:schemeClr val="tx1"/>
                </a:solidFill>
                <a:latin typeface="Calibri" pitchFamily="34" charset="0"/>
                <a:cs typeface="Arial" pitchFamily="34" charset="0"/>
              </a:rPr>
              <a:t>лаборатории </a:t>
            </a:r>
            <a:r>
              <a:rPr lang="ru-RU" altLang="ru-RU" sz="2000" b="1" dirty="0">
                <a:solidFill>
                  <a:srgbClr val="C00000"/>
                </a:solidFill>
                <a:latin typeface="Calibri" pitchFamily="34" charset="0"/>
                <a:cs typeface="Arial" pitchFamily="34" charset="0"/>
              </a:rPr>
              <a:t>(10 ОУ)</a:t>
            </a:r>
          </a:p>
        </p:txBody>
      </p:sp>
      <p:sp>
        <p:nvSpPr>
          <p:cNvPr id="10246" name="TextBox 6"/>
          <p:cNvSpPr txBox="1">
            <a:spLocks noChangeArrowheads="1"/>
          </p:cNvSpPr>
          <p:nvPr/>
        </p:nvSpPr>
        <p:spPr bwMode="auto">
          <a:xfrm>
            <a:off x="8046023" y="234846"/>
            <a:ext cx="3300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a:solidFill>
                  <a:schemeClr val="tx1"/>
                </a:solidFill>
                <a:latin typeface="Calibri" pitchFamily="34" charset="0"/>
                <a:cs typeface="Arial" pitchFamily="34" charset="0"/>
              </a:rPr>
              <a:t>Центры молодежного инновационного творчества:</a:t>
            </a:r>
          </a:p>
          <a:p>
            <a:pPr marL="342900" indent="-342900">
              <a:spcBef>
                <a:spcPct val="0"/>
              </a:spcBef>
              <a:spcAft>
                <a:spcPct val="0"/>
              </a:spcAft>
              <a:buClrTx/>
              <a:buSzTx/>
              <a:buFontTx/>
              <a:buChar char="-"/>
            </a:pPr>
            <a:r>
              <a:rPr lang="ru-RU" altLang="ru-RU" sz="2000" b="1" dirty="0">
                <a:solidFill>
                  <a:schemeClr val="tx1"/>
                </a:solidFill>
                <a:latin typeface="Calibri" pitchFamily="34" charset="0"/>
                <a:cs typeface="Arial" pitchFamily="34" charset="0"/>
              </a:rPr>
              <a:t>Тюменский </a:t>
            </a:r>
            <a:r>
              <a:rPr lang="ru-RU" altLang="ru-RU" sz="2000" b="1" dirty="0" smtClean="0">
                <a:solidFill>
                  <a:schemeClr val="tx1"/>
                </a:solidFill>
                <a:latin typeface="Calibri" pitchFamily="34" charset="0"/>
                <a:cs typeface="Arial" pitchFamily="34" charset="0"/>
              </a:rPr>
              <a:t>технопарк</a:t>
            </a:r>
            <a:r>
              <a:rPr lang="ru-RU" altLang="ru-RU" sz="2000" b="1" dirty="0">
                <a:solidFill>
                  <a:schemeClr val="tx1"/>
                </a:solidFill>
                <a:latin typeface="Calibri" pitchFamily="34" charset="0"/>
                <a:cs typeface="Arial" pitchFamily="34" charset="0"/>
              </a:rPr>
              <a:t>;</a:t>
            </a:r>
          </a:p>
          <a:p>
            <a:pPr marL="342900" indent="-342900">
              <a:spcBef>
                <a:spcPct val="0"/>
              </a:spcBef>
              <a:spcAft>
                <a:spcPct val="0"/>
              </a:spcAft>
              <a:buClrTx/>
              <a:buSzTx/>
              <a:buFontTx/>
              <a:buChar char="-"/>
            </a:pPr>
            <a:r>
              <a:rPr lang="ru-RU" altLang="ru-RU" sz="2000" b="1" dirty="0">
                <a:solidFill>
                  <a:schemeClr val="tx1"/>
                </a:solidFill>
                <a:latin typeface="Calibri" pitchFamily="34" charset="0"/>
                <a:cs typeface="Arial" pitchFamily="34" charset="0"/>
              </a:rPr>
              <a:t>- Дворец «Пионер»;</a:t>
            </a:r>
          </a:p>
          <a:p>
            <a:pPr marL="342900" indent="-342900">
              <a:spcBef>
                <a:spcPct val="0"/>
              </a:spcBef>
              <a:spcAft>
                <a:spcPct val="0"/>
              </a:spcAft>
              <a:buClrTx/>
              <a:buSzTx/>
              <a:buFontTx/>
              <a:buChar char="-"/>
            </a:pPr>
            <a:r>
              <a:rPr lang="ru-RU" altLang="ru-RU" sz="2000" b="1" dirty="0" err="1">
                <a:solidFill>
                  <a:schemeClr val="tx1"/>
                </a:solidFill>
                <a:latin typeface="Calibri" pitchFamily="34" charset="0"/>
                <a:cs typeface="Arial" pitchFamily="34" charset="0"/>
              </a:rPr>
              <a:t>ФабЛАБ</a:t>
            </a:r>
            <a:r>
              <a:rPr lang="ru-RU" altLang="ru-RU" sz="2000" b="1" dirty="0">
                <a:solidFill>
                  <a:schemeClr val="tx1"/>
                </a:solidFill>
                <a:latin typeface="Calibri" pitchFamily="34" charset="0"/>
                <a:cs typeface="Arial" pitchFamily="34" charset="0"/>
              </a:rPr>
              <a:t> </a:t>
            </a:r>
            <a:r>
              <a:rPr lang="ru-RU" altLang="ru-RU" sz="2000" b="1" dirty="0" err="1">
                <a:solidFill>
                  <a:schemeClr val="tx1"/>
                </a:solidFill>
                <a:latin typeface="Calibri" pitchFamily="34" charset="0"/>
                <a:cs typeface="Arial" pitchFamily="34" charset="0"/>
              </a:rPr>
              <a:t>ТюмГУ</a:t>
            </a:r>
            <a:endParaRPr lang="ru-RU" altLang="ru-RU" sz="2000" b="1" dirty="0">
              <a:solidFill>
                <a:schemeClr val="tx1"/>
              </a:solidFill>
              <a:latin typeface="Calibri" pitchFamily="34" charset="0"/>
              <a:cs typeface="Arial" pitchFamily="34" charset="0"/>
            </a:endParaRPr>
          </a:p>
        </p:txBody>
      </p:sp>
      <p:sp>
        <p:nvSpPr>
          <p:cNvPr id="10248" name="TextBox 8"/>
          <p:cNvSpPr txBox="1">
            <a:spLocks noChangeArrowheads="1"/>
          </p:cNvSpPr>
          <p:nvPr/>
        </p:nvSpPr>
        <p:spPr bwMode="auto">
          <a:xfrm>
            <a:off x="1576388" y="4733926"/>
            <a:ext cx="276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ru-RU" altLang="ru-RU" sz="2000" b="1" dirty="0">
                <a:solidFill>
                  <a:schemeClr val="tx1"/>
                </a:solidFill>
                <a:latin typeface="Calibri" pitchFamily="34" charset="0"/>
                <a:cs typeface="Arial" pitchFamily="34" charset="0"/>
              </a:rPr>
              <a:t>Областная физико-математическая школа</a:t>
            </a:r>
          </a:p>
        </p:txBody>
      </p:sp>
      <p:sp>
        <p:nvSpPr>
          <p:cNvPr id="10249" name="TextBox 9"/>
          <p:cNvSpPr txBox="1">
            <a:spLocks noChangeArrowheads="1"/>
          </p:cNvSpPr>
          <p:nvPr/>
        </p:nvSpPr>
        <p:spPr bwMode="auto">
          <a:xfrm>
            <a:off x="8493541" y="2258830"/>
            <a:ext cx="32660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C3260C"/>
              </a:buClr>
              <a:buSzPct val="130000"/>
              <a:buFont typeface="Georgia" pitchFamily="18" charset="0"/>
              <a:buChar char="*"/>
              <a:tabLst>
                <a:tab pos="355600" algn="l"/>
              </a:tabLst>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tabLst>
                <a:tab pos="355600" algn="l"/>
              </a:tabLst>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tabLst>
                <a:tab pos="355600" algn="l"/>
              </a:tabLst>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tabLst>
                <a:tab pos="355600" algn="l"/>
              </a:tabLst>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tabLst>
                <a:tab pos="355600" algn="l"/>
              </a:tabLst>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tabLst>
                <a:tab pos="355600" algn="l"/>
              </a:tabLst>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tabLst>
                <a:tab pos="355600" algn="l"/>
              </a:tabLst>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tabLst>
                <a:tab pos="355600" algn="l"/>
              </a:tabLst>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tabLst>
                <a:tab pos="355600" algn="l"/>
              </a:tabLst>
              <a:defRPr sz="1400">
                <a:solidFill>
                  <a:srgbClr val="404040"/>
                </a:solidFill>
                <a:latin typeface="Trebuchet MS" pitchFamily="34" charset="0"/>
              </a:defRPr>
            </a:lvl9pPr>
          </a:lstStyle>
          <a:p>
            <a:pPr marL="0" indent="0">
              <a:spcBef>
                <a:spcPct val="0"/>
              </a:spcBef>
              <a:spcAft>
                <a:spcPct val="0"/>
              </a:spcAft>
              <a:buClrTx/>
              <a:buSzTx/>
              <a:buNone/>
            </a:pPr>
            <a:r>
              <a:rPr lang="ru-RU" altLang="ru-RU" sz="2000" b="1" dirty="0">
                <a:solidFill>
                  <a:schemeClr val="tx1"/>
                </a:solidFill>
                <a:latin typeface="Calibri" pitchFamily="34" charset="0"/>
                <a:cs typeface="Arial" pitchFamily="34" charset="0"/>
              </a:rPr>
              <a:t>Профильные «школы» вузов</a:t>
            </a:r>
          </a:p>
          <a:p>
            <a:pPr eaLnBrk="1" hangingPunct="1">
              <a:spcBef>
                <a:spcPct val="0"/>
              </a:spcBef>
              <a:spcAft>
                <a:spcPct val="0"/>
              </a:spcAft>
              <a:buClrTx/>
              <a:buSzTx/>
              <a:buFontTx/>
              <a:buChar char="-"/>
            </a:pPr>
            <a:r>
              <a:rPr lang="ru-RU" altLang="ru-RU" sz="2000" b="1" dirty="0">
                <a:solidFill>
                  <a:schemeClr val="tx1"/>
                </a:solidFill>
                <a:latin typeface="Calibri" pitchFamily="34" charset="0"/>
                <a:cs typeface="Arial" pitchFamily="34" charset="0"/>
              </a:rPr>
              <a:t>Школа одарённых </a:t>
            </a:r>
            <a:r>
              <a:rPr lang="ru-RU" altLang="ru-RU" sz="2000" b="1" dirty="0" err="1">
                <a:solidFill>
                  <a:schemeClr val="tx1"/>
                </a:solidFill>
                <a:latin typeface="Calibri" pitchFamily="34" charset="0"/>
                <a:cs typeface="Arial" pitchFamily="34" charset="0"/>
              </a:rPr>
              <a:t>ТюмГУ</a:t>
            </a:r>
            <a:r>
              <a:rPr lang="ru-RU" altLang="ru-RU" sz="2000" b="1" dirty="0">
                <a:solidFill>
                  <a:schemeClr val="tx1"/>
                </a:solidFill>
                <a:latin typeface="Calibri" pitchFamily="34" charset="0"/>
                <a:cs typeface="Arial" pitchFamily="34" charset="0"/>
              </a:rPr>
              <a:t>;</a:t>
            </a:r>
          </a:p>
          <a:p>
            <a:pPr eaLnBrk="1" hangingPunct="1">
              <a:spcBef>
                <a:spcPct val="0"/>
              </a:spcBef>
              <a:spcAft>
                <a:spcPct val="0"/>
              </a:spcAft>
              <a:buClrTx/>
              <a:buSzTx/>
              <a:buFontTx/>
              <a:buChar char="-"/>
            </a:pPr>
            <a:r>
              <a:rPr lang="ru-RU" altLang="ru-RU" sz="2000" b="1" dirty="0">
                <a:solidFill>
                  <a:schemeClr val="tx1"/>
                </a:solidFill>
                <a:latin typeface="Calibri" pitchFamily="34" charset="0"/>
                <a:cs typeface="Arial" pitchFamily="34" charset="0"/>
              </a:rPr>
              <a:t>- Школа инженерного резерва ТИУ</a:t>
            </a:r>
          </a:p>
        </p:txBody>
      </p:sp>
      <p:sp>
        <p:nvSpPr>
          <p:cNvPr id="10250" name="TextBox 11"/>
          <p:cNvSpPr txBox="1">
            <a:spLocks noChangeArrowheads="1"/>
          </p:cNvSpPr>
          <p:nvPr/>
        </p:nvSpPr>
        <p:spPr bwMode="auto">
          <a:xfrm>
            <a:off x="514351" y="5535613"/>
            <a:ext cx="4205554"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a:solidFill>
                  <a:schemeClr val="tx1"/>
                </a:solidFill>
                <a:latin typeface="Calibri" pitchFamily="34" charset="0"/>
                <a:cs typeface="Times New Roman" pitchFamily="18" charset="0"/>
              </a:rPr>
              <a:t>Региональный Центр развития робототехники</a:t>
            </a:r>
          </a:p>
          <a:p>
            <a:pPr eaLnBrk="1" hangingPunct="1">
              <a:spcBef>
                <a:spcPct val="0"/>
              </a:spcBef>
              <a:spcAft>
                <a:spcPct val="0"/>
              </a:spcAft>
              <a:buClrTx/>
              <a:buSzTx/>
              <a:buFontTx/>
              <a:buNone/>
            </a:pPr>
            <a:r>
              <a:rPr lang="ru-RU" altLang="ru-RU" sz="2000" b="1" dirty="0">
                <a:solidFill>
                  <a:schemeClr val="tx1"/>
                </a:solidFill>
                <a:latin typeface="Calibri" pitchFamily="34" charset="0"/>
                <a:cs typeface="Times New Roman" pitchFamily="18" charset="0"/>
              </a:rPr>
              <a:t>(Тюменский педагогический колледж)</a:t>
            </a:r>
          </a:p>
        </p:txBody>
      </p:sp>
      <p:sp>
        <p:nvSpPr>
          <p:cNvPr id="10251" name="TextBox 14"/>
          <p:cNvSpPr txBox="1">
            <a:spLocks noChangeArrowheads="1"/>
          </p:cNvSpPr>
          <p:nvPr/>
        </p:nvSpPr>
        <p:spPr bwMode="auto">
          <a:xfrm>
            <a:off x="351585" y="512751"/>
            <a:ext cx="34840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ru-RU" altLang="ru-RU" sz="2000" b="1" dirty="0">
                <a:solidFill>
                  <a:schemeClr val="tx1"/>
                </a:solidFill>
                <a:latin typeface="Calibri" pitchFamily="34" charset="0"/>
              </a:rPr>
              <a:t>Образовательные организации с дополнительным (углубленным) изучением отдельных предметов  - </a:t>
            </a:r>
            <a:r>
              <a:rPr lang="ru-RU" altLang="ru-RU" sz="2000" b="1" dirty="0">
                <a:solidFill>
                  <a:srgbClr val="C00000"/>
                </a:solidFill>
                <a:latin typeface="Calibri" pitchFamily="34" charset="0"/>
              </a:rPr>
              <a:t>53 ОУ</a:t>
            </a:r>
          </a:p>
        </p:txBody>
      </p:sp>
      <p:sp>
        <p:nvSpPr>
          <p:cNvPr id="16" name="Скругленный прямоугольник 15"/>
          <p:cNvSpPr/>
          <p:nvPr/>
        </p:nvSpPr>
        <p:spPr>
          <a:xfrm>
            <a:off x="4719905" y="602487"/>
            <a:ext cx="2660114" cy="50286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ru-RU" b="1" dirty="0"/>
          </a:p>
          <a:p>
            <a:pPr algn="ctr" eaLnBrk="1" hangingPunct="1">
              <a:defRPr/>
            </a:pPr>
            <a:r>
              <a:rPr lang="ru-RU" sz="2000" b="1" dirty="0">
                <a:latin typeface="Calibri" panose="020F0502020204030204" pitchFamily="34" charset="0"/>
              </a:rPr>
              <a:t>ТОГИРРО</a:t>
            </a:r>
          </a:p>
          <a:p>
            <a:pPr algn="ctr" eaLnBrk="1" hangingPunct="1">
              <a:defRPr/>
            </a:pPr>
            <a:endParaRPr lang="ru-RU" dirty="0"/>
          </a:p>
        </p:txBody>
      </p:sp>
      <p:sp>
        <p:nvSpPr>
          <p:cNvPr id="10258" name="TextBox 2"/>
          <p:cNvSpPr txBox="1">
            <a:spLocks noChangeArrowheads="1"/>
          </p:cNvSpPr>
          <p:nvPr/>
        </p:nvSpPr>
        <p:spPr bwMode="auto">
          <a:xfrm>
            <a:off x="8202941" y="5550475"/>
            <a:ext cx="38472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pitchFamily="34" charset="0"/>
              <a:buChar char="•"/>
            </a:pPr>
            <a:r>
              <a:rPr lang="ru-RU" altLang="ru-RU" sz="2000" b="1" dirty="0"/>
              <a:t>НОВАТЕК НМЦ</a:t>
            </a:r>
          </a:p>
          <a:p>
            <a:pPr eaLnBrk="1" hangingPunct="1">
              <a:buFont typeface="Arial" pitchFamily="34" charset="0"/>
              <a:buChar char="•"/>
            </a:pPr>
            <a:r>
              <a:rPr lang="ru-RU" altLang="ru-RU" sz="2000" b="1" dirty="0" smtClean="0"/>
              <a:t>Тюменский Нефтяной </a:t>
            </a:r>
            <a:r>
              <a:rPr lang="ru-RU" altLang="ru-RU" sz="2000" b="1" dirty="0"/>
              <a:t>центр</a:t>
            </a:r>
          </a:p>
          <a:p>
            <a:pPr eaLnBrk="1" hangingPunct="1">
              <a:buFont typeface="Arial" pitchFamily="34" charset="0"/>
              <a:buChar char="•"/>
            </a:pPr>
            <a:r>
              <a:rPr lang="ru-RU" altLang="ru-RU" sz="2000" b="1" dirty="0"/>
              <a:t>СИБУР</a:t>
            </a:r>
          </a:p>
        </p:txBody>
      </p:sp>
      <p:cxnSp>
        <p:nvCxnSpPr>
          <p:cNvPr id="5" name="Прямая со стрелкой 4"/>
          <p:cNvCxnSpPr/>
          <p:nvPr/>
        </p:nvCxnSpPr>
        <p:spPr>
          <a:xfrm flipH="1">
            <a:off x="6091745" y="1169027"/>
            <a:ext cx="6921" cy="38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Группа 1"/>
          <p:cNvGrpSpPr/>
          <p:nvPr/>
        </p:nvGrpSpPr>
        <p:grpSpPr>
          <a:xfrm>
            <a:off x="4552219" y="3164916"/>
            <a:ext cx="3085973" cy="2479675"/>
            <a:chOff x="4797552" y="2693989"/>
            <a:chExt cx="3085973" cy="2479675"/>
          </a:xfrm>
        </p:grpSpPr>
        <p:sp>
          <p:nvSpPr>
            <p:cNvPr id="10243" name="TextBox 1"/>
            <p:cNvSpPr txBox="1">
              <a:spLocks noChangeArrowheads="1"/>
            </p:cNvSpPr>
            <p:nvPr/>
          </p:nvSpPr>
          <p:spPr bwMode="auto">
            <a:xfrm>
              <a:off x="5029200" y="3357563"/>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a:solidFill>
                    <a:schemeClr val="tx1"/>
                  </a:solidFill>
                  <a:latin typeface="Calibri" pitchFamily="34" charset="0"/>
                </a:rPr>
                <a:t>Сетевые лаборатории</a:t>
              </a:r>
            </a:p>
          </p:txBody>
        </p:sp>
        <p:sp>
          <p:nvSpPr>
            <p:cNvPr id="10255" name="TextBox 16"/>
            <p:cNvSpPr txBox="1">
              <a:spLocks noChangeArrowheads="1"/>
            </p:cNvSpPr>
            <p:nvPr/>
          </p:nvSpPr>
          <p:spPr bwMode="auto">
            <a:xfrm>
              <a:off x="5030788" y="2693989"/>
              <a:ext cx="2411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err="1">
                  <a:solidFill>
                    <a:schemeClr val="tx1"/>
                  </a:solidFill>
                  <a:latin typeface="Calibri" pitchFamily="34" charset="0"/>
                </a:rPr>
                <a:t>Стажировочные</a:t>
              </a:r>
              <a:r>
                <a:rPr lang="ru-RU" altLang="ru-RU" sz="2000" b="1" dirty="0">
                  <a:solidFill>
                    <a:schemeClr val="tx1"/>
                  </a:solidFill>
                  <a:latin typeface="Calibri" pitchFamily="34" charset="0"/>
                </a:rPr>
                <a:t> </a:t>
              </a:r>
            </a:p>
            <a:p>
              <a:pPr eaLnBrk="1" hangingPunct="1">
                <a:spcBef>
                  <a:spcPct val="0"/>
                </a:spcBef>
                <a:spcAft>
                  <a:spcPct val="0"/>
                </a:spcAft>
                <a:buClrTx/>
                <a:buSzTx/>
                <a:buFontTx/>
                <a:buNone/>
              </a:pPr>
              <a:r>
                <a:rPr lang="ru-RU" altLang="ru-RU" sz="2000" b="1" dirty="0">
                  <a:solidFill>
                    <a:schemeClr val="tx1"/>
                  </a:solidFill>
                  <a:latin typeface="Calibri" pitchFamily="34" charset="0"/>
                </a:rPr>
                <a:t>площадки </a:t>
              </a:r>
            </a:p>
          </p:txBody>
        </p:sp>
        <p:sp>
          <p:nvSpPr>
            <p:cNvPr id="10256" name="TextBox 17"/>
            <p:cNvSpPr txBox="1">
              <a:spLocks noChangeArrowheads="1"/>
            </p:cNvSpPr>
            <p:nvPr/>
          </p:nvSpPr>
          <p:spPr bwMode="auto">
            <a:xfrm>
              <a:off x="5081589" y="3757614"/>
              <a:ext cx="2555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ru-RU" altLang="ru-RU" sz="2000" b="1" dirty="0">
                  <a:solidFill>
                    <a:schemeClr val="tx1"/>
                  </a:solidFill>
                  <a:latin typeface="Calibri" pitchFamily="34" charset="0"/>
                </a:rPr>
                <a:t>Многопрофильные смены</a:t>
              </a:r>
            </a:p>
          </p:txBody>
        </p:sp>
        <p:sp>
          <p:nvSpPr>
            <p:cNvPr id="10257" name="TextBox 1"/>
            <p:cNvSpPr txBox="1">
              <a:spLocks noChangeArrowheads="1"/>
            </p:cNvSpPr>
            <p:nvPr/>
          </p:nvSpPr>
          <p:spPr bwMode="auto">
            <a:xfrm>
              <a:off x="5127625" y="4465639"/>
              <a:ext cx="2755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000" b="1" dirty="0"/>
                <a:t>Учебно-тренировочные сборы</a:t>
              </a:r>
            </a:p>
          </p:txBody>
        </p:sp>
        <p:cxnSp>
          <p:nvCxnSpPr>
            <p:cNvPr id="7" name="Прямая соединительная линия 6"/>
            <p:cNvCxnSpPr/>
            <p:nvPr/>
          </p:nvCxnSpPr>
          <p:spPr>
            <a:xfrm>
              <a:off x="4797552" y="2801165"/>
              <a:ext cx="0" cy="2201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10255" idx="1"/>
            </p:cNvCxnSpPr>
            <p:nvPr/>
          </p:nvCxnSpPr>
          <p:spPr>
            <a:xfrm flipH="1" flipV="1">
              <a:off x="4800600" y="3048000"/>
              <a:ext cx="2301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4862514" y="3616325"/>
              <a:ext cx="231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flipV="1">
              <a:off x="4865689" y="3933825"/>
              <a:ext cx="2301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flipV="1">
              <a:off x="4849814" y="4733925"/>
              <a:ext cx="231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 name="Скругленный прямоугольник 25"/>
          <p:cNvSpPr/>
          <p:nvPr/>
        </p:nvSpPr>
        <p:spPr>
          <a:xfrm>
            <a:off x="4768609" y="1615221"/>
            <a:ext cx="2660114" cy="119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smtClean="0">
                <a:latin typeface="Calibri" panose="020F0502020204030204" pitchFamily="34" charset="0"/>
              </a:rPr>
              <a:t>Региональный </a:t>
            </a:r>
            <a:r>
              <a:rPr lang="ru-RU" b="1" dirty="0">
                <a:latin typeface="Calibri" panose="020F0502020204030204" pitchFamily="34" charset="0"/>
              </a:rPr>
              <a:t>Центр по работе  с одаренными детьми</a:t>
            </a:r>
          </a:p>
        </p:txBody>
      </p:sp>
      <p:sp>
        <p:nvSpPr>
          <p:cNvPr id="24" name="Заголовок 7"/>
          <p:cNvSpPr txBox="1">
            <a:spLocks/>
          </p:cNvSpPr>
          <p:nvPr/>
        </p:nvSpPr>
        <p:spPr>
          <a:xfrm>
            <a:off x="3906854" y="123369"/>
            <a:ext cx="4706775" cy="369332"/>
          </a:xfrm>
          <a:prstGeom prst="rect">
            <a:avLst/>
          </a:prstGeom>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ru-RU" sz="2000" b="1" dirty="0" smtClean="0">
                <a:solidFill>
                  <a:srgbClr val="C00000"/>
                </a:solidFill>
                <a:latin typeface="+mn-lt"/>
                <a:ea typeface="+mn-ea"/>
                <a:cs typeface="+mn-cs"/>
              </a:rPr>
              <a:t>ИНФРАСТРУКТУРА</a:t>
            </a:r>
            <a:endParaRPr lang="ru-RU" sz="2000" b="1" dirty="0">
              <a:solidFill>
                <a:srgbClr val="C00000"/>
              </a:solidFill>
              <a:latin typeface="+mn-lt"/>
              <a:ea typeface="+mn-ea"/>
              <a:cs typeface="+mn-cs"/>
            </a:endParaRPr>
          </a:p>
        </p:txBody>
      </p:sp>
      <p:sp>
        <p:nvSpPr>
          <p:cNvPr id="3" name="TextBox 2"/>
          <p:cNvSpPr txBox="1"/>
          <p:nvPr/>
        </p:nvSpPr>
        <p:spPr>
          <a:xfrm>
            <a:off x="4617181" y="5975260"/>
            <a:ext cx="3624857" cy="400110"/>
          </a:xfrm>
          <a:prstGeom prst="rect">
            <a:avLst/>
          </a:prstGeom>
          <a:noFill/>
        </p:spPr>
        <p:txBody>
          <a:bodyPr wrap="square" rtlCol="0">
            <a:spAutoFit/>
          </a:bodyPr>
          <a:lstStyle/>
          <a:p>
            <a:r>
              <a:rPr lang="ru-RU" sz="2000" b="1" dirty="0" smtClean="0"/>
              <a:t>Корпоративные классы </a:t>
            </a:r>
            <a:r>
              <a:rPr lang="ru-RU" sz="2000" b="1" dirty="0" smtClean="0">
                <a:solidFill>
                  <a:srgbClr val="C00000"/>
                </a:solidFill>
              </a:rPr>
              <a:t>(11 ОУ)</a:t>
            </a:r>
            <a:endParaRPr lang="ru-RU" sz="2000" b="1" dirty="0">
              <a:solidFill>
                <a:srgbClr val="C00000"/>
              </a:solidFill>
            </a:endParaRPr>
          </a:p>
        </p:txBody>
      </p:sp>
    </p:spTree>
    <p:extLst>
      <p:ext uri="{BB962C8B-B14F-4D97-AF65-F5344CB8AC3E}">
        <p14:creationId xmlns:p14="http://schemas.microsoft.com/office/powerpoint/2010/main" val="2357327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extLst/>
          </p:nvPr>
        </p:nvGraphicFramePr>
        <p:xfrm>
          <a:off x="5628455" y="2388880"/>
          <a:ext cx="6081763" cy="291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Заголовок 1"/>
          <p:cNvSpPr>
            <a:spLocks noGrp="1"/>
          </p:cNvSpPr>
          <p:nvPr>
            <p:ph type="title"/>
          </p:nvPr>
        </p:nvSpPr>
        <p:spPr>
          <a:xfrm>
            <a:off x="1487488" y="-171450"/>
            <a:ext cx="9144001" cy="1143000"/>
          </a:xfrm>
        </p:spPr>
        <p:txBody>
          <a:bodyPr/>
          <a:lstStyle/>
          <a:p>
            <a:pPr algn="ctr">
              <a:defRPr/>
            </a:pPr>
            <a:r>
              <a:rPr lang="ru-RU" alt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ПОДДЕРЖКА ТАЛАНТЛИВОЙ МОЛОДЕЖИ</a:t>
            </a:r>
          </a:p>
        </p:txBody>
      </p:sp>
      <p:cxnSp>
        <p:nvCxnSpPr>
          <p:cNvPr id="8" name="Прямая соединительная линия 7"/>
          <p:cNvCxnSpPr/>
          <p:nvPr/>
        </p:nvCxnSpPr>
        <p:spPr>
          <a:xfrm>
            <a:off x="5519738" y="1341439"/>
            <a:ext cx="0" cy="5183187"/>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5951538" y="1341438"/>
            <a:ext cx="4572000" cy="400110"/>
          </a:xfrm>
          <a:prstGeom prst="rect">
            <a:avLst/>
          </a:prstGeom>
        </p:spPr>
        <p:txBody>
          <a:bodyPr>
            <a:spAutoFit/>
          </a:bodyPr>
          <a:lstStyle/>
          <a:p>
            <a:pPr algn="ctr">
              <a:defRPr sz="2000" b="1" i="0" u="none" strike="noStrike" kern="1200" baseline="0">
                <a:solidFill>
                  <a:prstClr val="black"/>
                </a:solidFill>
                <a:latin typeface="+mn-lt"/>
                <a:ea typeface="+mn-ea"/>
                <a:cs typeface="+mn-cs"/>
              </a:defRPr>
            </a:pPr>
            <a:r>
              <a:rPr lang="ru-RU" sz="2000" b="1" dirty="0" smtClean="0">
                <a:solidFill>
                  <a:prstClr val="black"/>
                </a:solidFill>
              </a:rPr>
              <a:t> </a:t>
            </a:r>
            <a:endParaRPr lang="ru-RU" sz="2000" b="1" dirty="0">
              <a:solidFill>
                <a:prstClr val="black"/>
              </a:solidFill>
            </a:endParaRPr>
          </a:p>
        </p:txBody>
      </p:sp>
      <p:sp>
        <p:nvSpPr>
          <p:cNvPr id="12" name="Прямоугольник 11"/>
          <p:cNvSpPr/>
          <p:nvPr/>
        </p:nvSpPr>
        <p:spPr>
          <a:xfrm>
            <a:off x="1631950" y="1281113"/>
            <a:ext cx="3671888" cy="400050"/>
          </a:xfrm>
          <a:prstGeom prst="rect">
            <a:avLst/>
          </a:prstGeom>
        </p:spPr>
        <p:txBody>
          <a:bodyPr>
            <a:spAutoFit/>
          </a:bodyPr>
          <a:lstStyle/>
          <a:p>
            <a:pPr algn="ctr">
              <a:defRPr sz="2000" b="1" i="0" u="none" strike="noStrike" kern="1200" baseline="0">
                <a:solidFill>
                  <a:prstClr val="black"/>
                </a:solidFill>
                <a:latin typeface="+mn-lt"/>
                <a:ea typeface="+mn-ea"/>
                <a:cs typeface="+mn-cs"/>
              </a:defRPr>
            </a:pPr>
            <a:endParaRPr lang="ru-RU" sz="2000" b="1" dirty="0">
              <a:solidFill>
                <a:prstClr val="black"/>
              </a:solidFill>
            </a:endParaRPr>
          </a:p>
        </p:txBody>
      </p:sp>
      <p:sp>
        <p:nvSpPr>
          <p:cNvPr id="13" name="Прямоугольник 12"/>
          <p:cNvSpPr/>
          <p:nvPr/>
        </p:nvSpPr>
        <p:spPr>
          <a:xfrm>
            <a:off x="164291" y="602813"/>
            <a:ext cx="3402388" cy="1938992"/>
          </a:xfrm>
          <a:prstGeom prst="rect">
            <a:avLst/>
          </a:prstGeom>
        </p:spPr>
        <p:txBody>
          <a:bodyPr wrap="square">
            <a:spAutoFit/>
          </a:bodyPr>
          <a:lstStyle/>
          <a:p>
            <a:pPr algn="ctr">
              <a:defRPr sz="2000" b="1" i="0" u="none" strike="noStrike" kern="1200" baseline="0">
                <a:solidFill>
                  <a:prstClr val="black"/>
                </a:solidFill>
                <a:latin typeface="+mn-lt"/>
                <a:ea typeface="+mn-ea"/>
                <a:cs typeface="+mn-cs"/>
              </a:defRPr>
            </a:pPr>
            <a:r>
              <a:rPr lang="ru-RU" sz="2000" b="1" dirty="0">
                <a:solidFill>
                  <a:srgbClr val="C00000"/>
                </a:solidFill>
              </a:rPr>
              <a:t>Стипендии </a:t>
            </a:r>
            <a:r>
              <a:rPr lang="ru-RU" sz="2000" b="1" dirty="0" smtClean="0">
                <a:solidFill>
                  <a:srgbClr val="C00000"/>
                </a:solidFill>
              </a:rPr>
              <a:t>Губернатора Тюменской области</a:t>
            </a:r>
            <a:endParaRPr lang="ru-RU" sz="2000" b="1" dirty="0">
              <a:solidFill>
                <a:srgbClr val="C00000"/>
              </a:solidFill>
            </a:endParaRPr>
          </a:p>
          <a:p>
            <a:pPr algn="ctr">
              <a:defRPr sz="2000" b="1" i="0" u="none" strike="noStrike" kern="1200" baseline="0">
                <a:solidFill>
                  <a:prstClr val="black"/>
                </a:solidFill>
                <a:latin typeface="+mn-lt"/>
                <a:ea typeface="+mn-ea"/>
                <a:cs typeface="+mn-cs"/>
              </a:defRPr>
            </a:pPr>
            <a:endParaRPr lang="ru-RU" sz="2000" b="1" dirty="0">
              <a:solidFill>
                <a:prstClr val="black"/>
              </a:solidFill>
            </a:endParaRPr>
          </a:p>
          <a:p>
            <a:pPr algn="ctr">
              <a:defRPr sz="2000" b="1" i="0" u="none" strike="noStrike" kern="1200" baseline="0">
                <a:solidFill>
                  <a:prstClr val="black"/>
                </a:solidFill>
                <a:latin typeface="+mn-lt"/>
                <a:ea typeface="+mn-ea"/>
                <a:cs typeface="+mn-cs"/>
              </a:defRPr>
            </a:pPr>
            <a:endParaRPr lang="ru-RU" sz="2000" b="1" dirty="0">
              <a:solidFill>
                <a:prstClr val="black"/>
              </a:solidFill>
            </a:endParaRPr>
          </a:p>
          <a:p>
            <a:pPr algn="ctr">
              <a:defRPr sz="2000" b="1" i="0" u="none" strike="noStrike" kern="1200" baseline="0">
                <a:solidFill>
                  <a:prstClr val="black"/>
                </a:solidFill>
                <a:latin typeface="+mn-lt"/>
                <a:ea typeface="+mn-ea"/>
                <a:cs typeface="+mn-cs"/>
              </a:defRPr>
            </a:pPr>
            <a:r>
              <a:rPr lang="ru-RU" sz="2000" b="1" dirty="0">
                <a:solidFill>
                  <a:prstClr val="black"/>
                </a:solidFill>
              </a:rPr>
              <a:t/>
            </a:r>
            <a:br>
              <a:rPr lang="ru-RU" sz="2000" b="1" dirty="0">
                <a:solidFill>
                  <a:prstClr val="black"/>
                </a:solidFill>
              </a:rPr>
            </a:br>
            <a:endParaRPr lang="ru-RU" sz="2000" b="1" dirty="0">
              <a:solidFill>
                <a:prstClr val="black"/>
              </a:solidFill>
            </a:endParaRPr>
          </a:p>
        </p:txBody>
      </p:sp>
      <p:sp>
        <p:nvSpPr>
          <p:cNvPr id="2" name="Прямоугольник 1"/>
          <p:cNvSpPr/>
          <p:nvPr/>
        </p:nvSpPr>
        <p:spPr>
          <a:xfrm>
            <a:off x="5543752" y="769573"/>
            <a:ext cx="4730044" cy="646331"/>
          </a:xfrm>
          <a:prstGeom prst="rect">
            <a:avLst/>
          </a:prstGeom>
        </p:spPr>
        <p:txBody>
          <a:bodyPr wrap="square">
            <a:spAutoFit/>
          </a:bodyPr>
          <a:lstStyle/>
          <a:p>
            <a:pPr algn="ctr"/>
            <a:r>
              <a:rPr lang="ru-RU" b="1" dirty="0" smtClean="0">
                <a:solidFill>
                  <a:srgbClr val="C00000"/>
                </a:solidFill>
              </a:rPr>
              <a:t>Грант </a:t>
            </a:r>
            <a:r>
              <a:rPr lang="ru-RU" b="1" dirty="0">
                <a:solidFill>
                  <a:srgbClr val="C00000"/>
                </a:solidFill>
              </a:rPr>
              <a:t>Президента </a:t>
            </a:r>
            <a:br>
              <a:rPr lang="ru-RU" b="1" dirty="0">
                <a:solidFill>
                  <a:srgbClr val="C00000"/>
                </a:solidFill>
              </a:rPr>
            </a:br>
            <a:r>
              <a:rPr lang="ru-RU" b="1" dirty="0">
                <a:solidFill>
                  <a:srgbClr val="C00000"/>
                </a:solidFill>
              </a:rPr>
              <a:t>Российской Федерации </a:t>
            </a:r>
            <a:endParaRPr lang="ru-RU" dirty="0">
              <a:solidFill>
                <a:srgbClr val="C00000"/>
              </a:solidFill>
            </a:endParaRPr>
          </a:p>
        </p:txBody>
      </p:sp>
      <p:pic>
        <p:nvPicPr>
          <p:cNvPr id="1026" name="Picture 2" descr="_DSC2661-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85" y="2020282"/>
            <a:ext cx="2588753" cy="1728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89290" y="5435430"/>
            <a:ext cx="2939845" cy="1200329"/>
          </a:xfrm>
          <a:prstGeom prst="rect">
            <a:avLst/>
          </a:prstGeom>
          <a:solidFill>
            <a:srgbClr val="0070C0"/>
          </a:solidFill>
        </p:spPr>
        <p:txBody>
          <a:bodyPr wrap="square" rtlCol="0">
            <a:spAutoFit/>
          </a:bodyPr>
          <a:lstStyle/>
          <a:p>
            <a:pPr algn="ctr"/>
            <a:r>
              <a:rPr lang="ru-RU" b="1" dirty="0">
                <a:solidFill>
                  <a:schemeClr val="bg1"/>
                </a:solidFill>
              </a:rPr>
              <a:t>50 </a:t>
            </a:r>
            <a:r>
              <a:rPr lang="ru-RU" b="1" dirty="0" smtClean="0">
                <a:solidFill>
                  <a:schemeClr val="bg1"/>
                </a:solidFill>
              </a:rPr>
              <a:t>премий победителям </a:t>
            </a:r>
            <a:endParaRPr lang="ru-RU" b="1" dirty="0">
              <a:solidFill>
                <a:schemeClr val="bg1"/>
              </a:solidFill>
            </a:endParaRPr>
          </a:p>
          <a:p>
            <a:pPr algn="ctr"/>
            <a:r>
              <a:rPr lang="ru-RU" b="1" dirty="0" smtClean="0">
                <a:solidFill>
                  <a:schemeClr val="bg1"/>
                </a:solidFill>
              </a:rPr>
              <a:t>регионального этапа Всероссийской олимпиады школьников  </a:t>
            </a:r>
            <a:endParaRPr lang="ru-RU" b="1" dirty="0">
              <a:solidFill>
                <a:schemeClr val="bg1"/>
              </a:solidFill>
            </a:endParaRPr>
          </a:p>
        </p:txBody>
      </p:sp>
      <p:sp>
        <p:nvSpPr>
          <p:cNvPr id="5" name="Прямоугольник 4"/>
          <p:cNvSpPr/>
          <p:nvPr/>
        </p:nvSpPr>
        <p:spPr>
          <a:xfrm>
            <a:off x="10550568" y="1079373"/>
            <a:ext cx="1590230" cy="738664"/>
          </a:xfrm>
          <a:prstGeom prst="rect">
            <a:avLst/>
          </a:prstGeom>
        </p:spPr>
        <p:txBody>
          <a:bodyPr wrap="square">
            <a:spAutoFit/>
          </a:bodyPr>
          <a:lstStyle/>
          <a:p>
            <a:pPr algn="just"/>
            <a:r>
              <a:rPr lang="ru-RU" sz="1400" b="1" i="1" dirty="0">
                <a:solidFill>
                  <a:srgbClr val="0070C0"/>
                </a:solidFill>
                <a:latin typeface="Times New Roman" panose="02020603050405020304" pitchFamily="18" charset="0"/>
                <a:cs typeface="Times New Roman" panose="02020603050405020304" pitchFamily="18" charset="0"/>
              </a:rPr>
              <a:t>Мария </a:t>
            </a:r>
            <a:r>
              <a:rPr lang="ru-RU" sz="1400" b="1" i="1" dirty="0" err="1" smtClean="0">
                <a:solidFill>
                  <a:srgbClr val="0070C0"/>
                </a:solidFill>
                <a:latin typeface="Times New Roman" panose="02020603050405020304" pitchFamily="18" charset="0"/>
                <a:cs typeface="Times New Roman" panose="02020603050405020304" pitchFamily="18" charset="0"/>
              </a:rPr>
              <a:t>Риэккинен</a:t>
            </a:r>
            <a:r>
              <a:rPr lang="ru-RU" sz="1400" b="1" i="1" dirty="0" smtClean="0">
                <a:solidFill>
                  <a:srgbClr val="0070C0"/>
                </a:solidFill>
                <a:latin typeface="Times New Roman" panose="02020603050405020304" pitchFamily="18" charset="0"/>
                <a:cs typeface="Times New Roman" panose="02020603050405020304" pitchFamily="18" charset="0"/>
              </a:rPr>
              <a:t>, </a:t>
            </a:r>
          </a:p>
          <a:p>
            <a:pPr algn="just"/>
            <a:r>
              <a:rPr lang="ru-RU" sz="1400" b="1" i="1" dirty="0" smtClean="0">
                <a:solidFill>
                  <a:srgbClr val="0070C0"/>
                </a:solidFill>
                <a:latin typeface="Times New Roman" panose="02020603050405020304" pitchFamily="18" charset="0"/>
                <a:cs typeface="Times New Roman" panose="02020603050405020304" pitchFamily="18" charset="0"/>
              </a:rPr>
              <a:t>К. юр. н, ТГУ</a:t>
            </a:r>
            <a:endParaRPr lang="ru-RU" sz="1400" b="1" i="1" dirty="0">
              <a:solidFill>
                <a:srgbClr val="0070C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051917" y="968322"/>
            <a:ext cx="344850" cy="461665"/>
          </a:xfrm>
          <a:prstGeom prst="rect">
            <a:avLst/>
          </a:prstGeom>
          <a:solidFill>
            <a:schemeClr val="accent5">
              <a:lumMod val="20000"/>
              <a:lumOff val="80000"/>
            </a:schemeClr>
          </a:solidFill>
        </p:spPr>
        <p:txBody>
          <a:bodyPr wrap="square" rtlCol="0">
            <a:spAutoFit/>
          </a:bodyPr>
          <a:lstStyle/>
          <a:p>
            <a:r>
              <a:rPr lang="ru-RU" sz="2400" b="1" i="1" dirty="0" smtClean="0">
                <a:solidFill>
                  <a:srgbClr val="0070C0"/>
                </a:solidFill>
              </a:rPr>
              <a:t>1</a:t>
            </a:r>
            <a:r>
              <a:rPr lang="ru-RU" b="1" i="1" dirty="0" smtClean="0"/>
              <a:t> </a:t>
            </a:r>
            <a:endParaRPr lang="ru-RU" b="1" i="1" dirty="0"/>
          </a:p>
        </p:txBody>
      </p:sp>
      <p:sp>
        <p:nvSpPr>
          <p:cNvPr id="15" name="Прямоугольник 14"/>
          <p:cNvSpPr/>
          <p:nvPr/>
        </p:nvSpPr>
        <p:spPr>
          <a:xfrm>
            <a:off x="3350109" y="1636519"/>
            <a:ext cx="2121606" cy="584775"/>
          </a:xfrm>
          <a:prstGeom prst="rect">
            <a:avLst/>
          </a:prstGeom>
        </p:spPr>
        <p:txBody>
          <a:bodyPr wrap="none">
            <a:spAutoFit/>
          </a:bodyPr>
          <a:lstStyle/>
          <a:p>
            <a:pPr algn="ctr">
              <a:defRPr sz="2000" b="1" i="0" u="none" strike="noStrike" kern="1200" baseline="0">
                <a:solidFill>
                  <a:prstClr val="black"/>
                </a:solidFill>
                <a:latin typeface="+mn-lt"/>
                <a:ea typeface="+mn-ea"/>
                <a:cs typeface="+mn-cs"/>
              </a:defRPr>
            </a:pPr>
            <a:r>
              <a:rPr lang="ru-RU" sz="1600" b="1" i="1" dirty="0" smtClean="0">
                <a:solidFill>
                  <a:srgbClr val="0070C0"/>
                </a:solidFill>
                <a:latin typeface="Times New Roman" panose="02020603050405020304" pitchFamily="18" charset="0"/>
                <a:cs typeface="Times New Roman" panose="02020603050405020304" pitchFamily="18" charset="0"/>
              </a:rPr>
              <a:t>1999-2017 гг.</a:t>
            </a:r>
          </a:p>
          <a:p>
            <a:pPr algn="ctr">
              <a:defRPr sz="2000" b="1" i="0" u="none" strike="noStrike" kern="1200" baseline="0">
                <a:solidFill>
                  <a:prstClr val="black"/>
                </a:solidFill>
                <a:latin typeface="+mn-lt"/>
                <a:ea typeface="+mn-ea"/>
                <a:cs typeface="+mn-cs"/>
              </a:defRPr>
            </a:pPr>
            <a:r>
              <a:rPr lang="ru-RU" sz="1600" b="1" i="1" dirty="0" smtClean="0">
                <a:solidFill>
                  <a:srgbClr val="0070C0"/>
                </a:solidFill>
                <a:latin typeface="Times New Roman" panose="02020603050405020304" pitchFamily="18" charset="0"/>
                <a:cs typeface="Times New Roman" panose="02020603050405020304" pitchFamily="18" charset="0"/>
              </a:rPr>
              <a:t> 1400 стипендиатов</a:t>
            </a:r>
            <a:endParaRPr lang="ru-RU" sz="1600" b="1" i="1" dirty="0">
              <a:solidFill>
                <a:srgbClr val="0070C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27367" y="4515057"/>
            <a:ext cx="5246730" cy="144655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a:t>
            </a:r>
            <a:r>
              <a:rPr lang="ru-RU" sz="1400" b="1" i="1" dirty="0" smtClean="0">
                <a:solidFill>
                  <a:srgbClr val="0070C0"/>
                </a:solidFill>
                <a:latin typeface="Times New Roman" panose="02020603050405020304" pitchFamily="18" charset="0"/>
                <a:cs typeface="Times New Roman" panose="02020603050405020304" pitchFamily="18" charset="0"/>
              </a:rPr>
              <a:t>2016 г. - более </a:t>
            </a:r>
            <a:r>
              <a:rPr lang="ru-RU" sz="1400" b="1" i="1" dirty="0">
                <a:solidFill>
                  <a:srgbClr val="0070C0"/>
                </a:solidFill>
                <a:latin typeface="Times New Roman" panose="02020603050405020304" pitchFamily="18" charset="0"/>
                <a:cs typeface="Times New Roman" panose="02020603050405020304" pitchFamily="18" charset="0"/>
              </a:rPr>
              <a:t>2 тыс. различных мер </a:t>
            </a:r>
            <a:r>
              <a:rPr lang="ru-RU" sz="1400" b="1" i="1" dirty="0" smtClean="0">
                <a:solidFill>
                  <a:srgbClr val="0070C0"/>
                </a:solidFill>
                <a:latin typeface="Times New Roman" panose="02020603050405020304" pitchFamily="18" charset="0"/>
                <a:cs typeface="Times New Roman" panose="02020603050405020304" pitchFamily="18" charset="0"/>
              </a:rPr>
              <a:t>поддержки/поощрения: </a:t>
            </a:r>
            <a:r>
              <a:rPr lang="ru-RU" sz="1400" b="1" i="1" dirty="0">
                <a:solidFill>
                  <a:srgbClr val="0070C0"/>
                </a:solidFill>
                <a:latin typeface="Times New Roman" panose="02020603050405020304" pitchFamily="18" charset="0"/>
                <a:cs typeface="Times New Roman" panose="02020603050405020304" pitchFamily="18" charset="0"/>
              </a:rPr>
              <a:t>единовременные денежные выплаты, обеспечение участия в окружных, всероссийских и международных конкурсных мероприятиях, участие в молодежных форумах, информирование о достижениях в СМИ, выплаты премий, </a:t>
            </a:r>
            <a:r>
              <a:rPr lang="ru-RU" sz="1400" b="1" i="1" dirty="0" smtClean="0">
                <a:solidFill>
                  <a:srgbClr val="0070C0"/>
                </a:solidFill>
                <a:latin typeface="Times New Roman" panose="02020603050405020304" pitchFamily="18" charset="0"/>
                <a:cs typeface="Times New Roman" panose="02020603050405020304" pitchFamily="18" charset="0"/>
              </a:rPr>
              <a:t>публикация </a:t>
            </a:r>
            <a:r>
              <a:rPr lang="ru-RU" sz="1400" b="1" i="1" dirty="0">
                <a:solidFill>
                  <a:srgbClr val="0070C0"/>
                </a:solidFill>
                <a:latin typeface="Times New Roman" panose="02020603050405020304" pitchFamily="18" charset="0"/>
                <a:cs typeface="Times New Roman" panose="02020603050405020304" pitchFamily="18" charset="0"/>
              </a:rPr>
              <a:t>статьи в сборнике научных работ и др</a:t>
            </a:r>
            <a:r>
              <a:rPr lang="ru-RU" sz="1400" b="1" i="1" dirty="0" smtClean="0">
                <a:solidFill>
                  <a:srgbClr val="0070C0"/>
                </a:solidFill>
                <a:latin typeface="Times New Roman" panose="02020603050405020304" pitchFamily="18" charset="0"/>
                <a:cs typeface="Times New Roman" panose="02020603050405020304" pitchFamily="18" charset="0"/>
              </a:rPr>
              <a:t>.</a:t>
            </a:r>
            <a:endParaRPr lang="ru-RU" sz="1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574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Блок-схема: несколько документов 56"/>
          <p:cNvSpPr/>
          <p:nvPr/>
        </p:nvSpPr>
        <p:spPr>
          <a:xfrm>
            <a:off x="7783373" y="3753731"/>
            <a:ext cx="4243774" cy="660388"/>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увеличение количества детских и молодёжных клубов и движений</a:t>
            </a:r>
          </a:p>
        </p:txBody>
      </p:sp>
      <p:grpSp>
        <p:nvGrpSpPr>
          <p:cNvPr id="11" name="Группа 10"/>
          <p:cNvGrpSpPr/>
          <p:nvPr/>
        </p:nvGrpSpPr>
        <p:grpSpPr>
          <a:xfrm>
            <a:off x="7731348" y="2595224"/>
            <a:ext cx="4266449" cy="1181938"/>
            <a:chOff x="7731348" y="2595224"/>
            <a:chExt cx="4266449" cy="1181938"/>
          </a:xfrm>
        </p:grpSpPr>
        <p:sp>
          <p:nvSpPr>
            <p:cNvPr id="56" name="Блок-схема: несколько документов 55"/>
            <p:cNvSpPr/>
            <p:nvPr/>
          </p:nvSpPr>
          <p:spPr>
            <a:xfrm>
              <a:off x="7731348" y="2595224"/>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7806048" y="2823055"/>
              <a:ext cx="4191749" cy="954107"/>
            </a:xfrm>
            <a:prstGeom prst="rect">
              <a:avLst/>
            </a:prstGeom>
            <a:noFill/>
          </p:spPr>
          <p:txBody>
            <a:bodyPr wrap="square" rtlCol="0">
              <a:spAutoFit/>
            </a:bodyPr>
            <a:lstStyle/>
            <a:p>
              <a:pPr lvl="0" algn="ctr"/>
              <a:r>
                <a:rPr lang="ru-RU" sz="1400" dirty="0">
                  <a:solidFill>
                    <a:schemeClr val="bg1"/>
                  </a:solidFill>
                </a:rPr>
                <a:t>увеличение доли детей и молодёжи, принимающих участие в открытых образовательных программах для мотивационно-одарённых и талантливых детей и молодёжи</a:t>
              </a:r>
              <a:endParaRPr kumimoji="0" lang="ru-RU" sz="1400" b="1" i="0" u="none" strike="noStrike" kern="1200" cap="none" spc="0" normalizeH="0" baseline="0" noProof="0" dirty="0">
                <a:ln>
                  <a:noFill/>
                </a:ln>
                <a:solidFill>
                  <a:schemeClr val="bg1"/>
                </a:solidFill>
                <a:effectLst/>
                <a:uLnTx/>
                <a:uFillTx/>
                <a:latin typeface="Calibri" panose="020F0502020204030204"/>
              </a:endParaRPr>
            </a:p>
          </p:txBody>
        </p:sp>
      </p:grpSp>
      <p:grpSp>
        <p:nvGrpSpPr>
          <p:cNvPr id="17" name="Группа 16"/>
          <p:cNvGrpSpPr/>
          <p:nvPr/>
        </p:nvGrpSpPr>
        <p:grpSpPr>
          <a:xfrm>
            <a:off x="1676400" y="751428"/>
            <a:ext cx="10298722" cy="863983"/>
            <a:chOff x="1524000" y="751428"/>
            <a:chExt cx="10451122" cy="863983"/>
          </a:xfrm>
        </p:grpSpPr>
        <p:sp>
          <p:nvSpPr>
            <p:cNvPr id="16" name="Блок-схема: несколько документов 15"/>
            <p:cNvSpPr/>
            <p:nvPr/>
          </p:nvSpPr>
          <p:spPr>
            <a:xfrm>
              <a:off x="7731348" y="751428"/>
              <a:ext cx="4243774" cy="86398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1524000" y="785794"/>
              <a:ext cx="10301655" cy="795820"/>
              <a:chOff x="1524000" y="785794"/>
              <a:chExt cx="10301655" cy="795820"/>
            </a:xfrm>
          </p:grpSpPr>
          <p:cxnSp>
            <p:nvCxnSpPr>
              <p:cNvPr id="53" name="Прямая соединительная линия 52"/>
              <p:cNvCxnSpPr/>
              <p:nvPr/>
            </p:nvCxnSpPr>
            <p:spPr>
              <a:xfrm>
                <a:off x="1524000" y="785794"/>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7731348" y="842950"/>
                <a:ext cx="4094307" cy="738664"/>
              </a:xfrm>
              <a:prstGeom prst="rect">
                <a:avLst/>
              </a:prstGeom>
              <a:noFill/>
            </p:spPr>
            <p:txBody>
              <a:bodyPr wrap="square" rtlCol="0">
                <a:spAutoFit/>
              </a:bodyPr>
              <a:lstStyle/>
              <a:p>
                <a:pPr lvl="0" algn="ctr"/>
                <a:r>
                  <a:rPr lang="ru-RU" sz="1400" dirty="0">
                    <a:solidFill>
                      <a:schemeClr val="bg1"/>
                    </a:solidFill>
                  </a:rPr>
                  <a:t>увеличение доли детей и молодёжи, обучающихся по индивидуальным образовательным программам</a:t>
                </a:r>
                <a:endParaRPr kumimoji="0" lang="ru-RU" sz="1400" b="1" i="0" u="none" strike="noStrike" kern="1200" cap="none" spc="0" normalizeH="0" baseline="0" noProof="0" dirty="0">
                  <a:ln>
                    <a:noFill/>
                  </a:ln>
                  <a:solidFill>
                    <a:schemeClr val="bg1"/>
                  </a:solidFill>
                  <a:effectLst/>
                  <a:uLnTx/>
                  <a:uFillTx/>
                  <a:latin typeface="Calibri" panose="020F0502020204030204"/>
                </a:endParaRPr>
              </a:p>
            </p:txBody>
          </p:sp>
        </p:grpSp>
      </p:grpSp>
      <p:grpSp>
        <p:nvGrpSpPr>
          <p:cNvPr id="12" name="Группа 11"/>
          <p:cNvGrpSpPr/>
          <p:nvPr/>
        </p:nvGrpSpPr>
        <p:grpSpPr>
          <a:xfrm>
            <a:off x="7731348" y="1706696"/>
            <a:ext cx="4262143" cy="824780"/>
            <a:chOff x="7731348" y="1706696"/>
            <a:chExt cx="4262143" cy="824780"/>
          </a:xfrm>
        </p:grpSpPr>
        <p:sp>
          <p:nvSpPr>
            <p:cNvPr id="55" name="Блок-схема: несколько документов 54"/>
            <p:cNvSpPr/>
            <p:nvPr/>
          </p:nvSpPr>
          <p:spPr>
            <a:xfrm>
              <a:off x="7731348" y="1706696"/>
              <a:ext cx="4243774" cy="824780"/>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7741885" y="1777628"/>
              <a:ext cx="4251606" cy="738664"/>
            </a:xfrm>
            <a:prstGeom prst="rect">
              <a:avLst/>
            </a:prstGeom>
            <a:noFill/>
          </p:spPr>
          <p:txBody>
            <a:bodyPr wrap="square" rtlCol="0">
              <a:spAutoFit/>
            </a:bodyPr>
            <a:lstStyle/>
            <a:p>
              <a:pPr lvl="0" algn="ctr"/>
              <a:r>
                <a:rPr lang="ru-RU" sz="1400" dirty="0">
                  <a:solidFill>
                    <a:schemeClr val="bg1"/>
                  </a:solidFill>
                </a:rPr>
                <a:t>увеличение доли детей и молодёжи, включённых в систему индивидуального психолого-педагогического сопровождения</a:t>
              </a:r>
              <a:endParaRPr kumimoji="0" lang="ru-RU" sz="1400" b="1" i="0" u="none" strike="noStrike" kern="1200" cap="none" spc="0" normalizeH="0" baseline="0" noProof="0" dirty="0">
                <a:ln>
                  <a:noFill/>
                </a:ln>
                <a:solidFill>
                  <a:schemeClr val="bg1"/>
                </a:solidFill>
                <a:effectLst/>
                <a:uLnTx/>
                <a:uFillTx/>
                <a:latin typeface="Calibri" panose="020F0502020204030204"/>
              </a:endParaRPr>
            </a:p>
          </p:txBody>
        </p:sp>
      </p:grpSp>
      <p:sp>
        <p:nvSpPr>
          <p:cNvPr id="39" name="Заголовок 7"/>
          <p:cNvSpPr txBox="1">
            <a:spLocks/>
          </p:cNvSpPr>
          <p:nvPr/>
        </p:nvSpPr>
        <p:spPr>
          <a:xfrm>
            <a:off x="880375" y="186526"/>
            <a:ext cx="8773579" cy="369332"/>
          </a:xfrm>
          <a:prstGeom prst="rect">
            <a:avLst/>
          </a:prstGeom>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C00000"/>
                </a:solidFill>
                <a:effectLst/>
                <a:uLnTx/>
                <a:uFillTx/>
                <a:latin typeface="Calibri" panose="020F0502020204030204"/>
                <a:ea typeface="+mj-ea"/>
                <a:cs typeface="+mj-cs"/>
              </a:rPr>
              <a:t>КРИТЕРИИ ЭФФЕКТИВНОСТИ СИСТЕМЫ РАБОТЫ С ОДАРЕННЫМИ ДЕТЬМИ</a:t>
            </a:r>
            <a:endParaRPr kumimoji="0" lang="ru-RU" sz="2000" b="1" i="0" u="none" strike="noStrike" kern="1200" cap="none" spc="0" normalizeH="0" baseline="0" noProof="0" dirty="0">
              <a:ln>
                <a:noFill/>
              </a:ln>
              <a:solidFill>
                <a:srgbClr val="C00000"/>
              </a:solidFill>
              <a:effectLst/>
              <a:uLnTx/>
              <a:uFillTx/>
              <a:latin typeface="Calibri" panose="020F0502020204030204"/>
              <a:ea typeface="+mj-ea"/>
              <a:cs typeface="+mj-cs"/>
            </a:endParaRPr>
          </a:p>
        </p:txBody>
      </p:sp>
      <p:grpSp>
        <p:nvGrpSpPr>
          <p:cNvPr id="22" name="Группа 21"/>
          <p:cNvGrpSpPr/>
          <p:nvPr/>
        </p:nvGrpSpPr>
        <p:grpSpPr>
          <a:xfrm>
            <a:off x="476502" y="1065726"/>
            <a:ext cx="3458986" cy="5200703"/>
            <a:chOff x="3664757" y="978657"/>
            <a:chExt cx="3458986" cy="5200703"/>
          </a:xfrm>
        </p:grpSpPr>
        <p:pic>
          <p:nvPicPr>
            <p:cNvPr id="23559" name="Picture 7"/>
            <p:cNvPicPr>
              <a:picLocks noChangeAspect="1" noChangeArrowheads="1"/>
            </p:cNvPicPr>
            <p:nvPr/>
          </p:nvPicPr>
          <p:blipFill>
            <a:blip r:embed="rId2"/>
            <a:srcRect/>
            <a:stretch>
              <a:fillRect/>
            </a:stretch>
          </p:blipFill>
          <p:spPr bwMode="auto">
            <a:xfrm>
              <a:off x="3937461" y="3250403"/>
              <a:ext cx="3186282" cy="29289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Rounded Rectangle 31"/>
            <p:cNvSpPr/>
            <p:nvPr/>
          </p:nvSpPr>
          <p:spPr>
            <a:xfrm>
              <a:off x="4068619" y="2003044"/>
              <a:ext cx="3000396" cy="689661"/>
            </a:xfrm>
            <a:prstGeom prst="roundRect">
              <a:avLst/>
            </a:prstGeom>
            <a:solidFill>
              <a:srgbClr val="92D050">
                <a:alpha val="49000"/>
              </a:srgbClr>
            </a:solidFill>
            <a:ln w="158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ffectLst>
              <a:outerShdw blurRad="50800" dist="38100" dir="2700000" algn="tl" rotWithShape="0">
                <a:schemeClr val="accent6">
                  <a:alpha val="40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Arial Black" panose="020B0A04020102020204" pitchFamily="34" charset="0"/>
                  <a:ea typeface="+mn-ea"/>
                  <a:cs typeface="Times New Roman" panose="02020603050405020304" pitchFamily="18" charset="0"/>
                </a:rPr>
                <a:t>КОЛИЧЕСТВЕННЫЕ КРИТЕРИИ</a:t>
              </a:r>
              <a:endParaRPr kumimoji="0" lang="ru-RU" sz="1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Times New Roman" panose="02020603050405020304" pitchFamily="18" charset="0"/>
              </a:endParaRPr>
            </a:p>
          </p:txBody>
        </p:sp>
        <p:sp>
          <p:nvSpPr>
            <p:cNvPr id="26" name="Rounded Rectangle 31"/>
            <p:cNvSpPr/>
            <p:nvPr/>
          </p:nvSpPr>
          <p:spPr>
            <a:xfrm>
              <a:off x="3664757" y="978657"/>
              <a:ext cx="3000396" cy="689661"/>
            </a:xfrm>
            <a:prstGeom prst="roundRect">
              <a:avLst/>
            </a:prstGeom>
            <a:solidFill>
              <a:srgbClr val="92D050">
                <a:alpha val="49000"/>
              </a:srgbClr>
            </a:solidFill>
            <a:ln w="158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ffectLst>
              <a:outerShdw blurRad="50800" dist="38100" dir="2700000" algn="tl" rotWithShape="0">
                <a:schemeClr val="accent6">
                  <a:alpha val="40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2060"/>
                  </a:solidFill>
                  <a:latin typeface="Arial Black" panose="020B0A04020102020204" pitchFamily="34" charset="0"/>
                  <a:cs typeface="Times New Roman" panose="02020603050405020304" pitchFamily="18" charset="0"/>
                </a:rPr>
                <a:t>КАЧЕСТВЕННЫЕ</a:t>
              </a:r>
              <a:r>
                <a:rPr kumimoji="0" lang="ru-RU" sz="1600" b="1" i="0" u="none" strike="noStrike" kern="1200" cap="none" spc="0" normalizeH="0" baseline="0" noProof="0" dirty="0" smtClean="0">
                  <a:ln>
                    <a:noFill/>
                  </a:ln>
                  <a:solidFill>
                    <a:srgbClr val="002060"/>
                  </a:solidFill>
                  <a:effectLst/>
                  <a:uLnTx/>
                  <a:uFillTx/>
                  <a:latin typeface="Arial Black" panose="020B0A04020102020204" pitchFamily="34" charset="0"/>
                  <a:ea typeface="+mn-ea"/>
                  <a:cs typeface="Times New Roman" panose="02020603050405020304" pitchFamily="18" charset="0"/>
                </a:rPr>
                <a:t> КРИТЕРИИ</a:t>
              </a:r>
              <a:endParaRPr kumimoji="0" lang="ru-RU" sz="1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Times New Roman" panose="02020603050405020304" pitchFamily="18" charset="0"/>
              </a:endParaRPr>
            </a:p>
          </p:txBody>
        </p:sp>
      </p:grpSp>
      <p:grpSp>
        <p:nvGrpSpPr>
          <p:cNvPr id="9" name="Группа 8"/>
          <p:cNvGrpSpPr/>
          <p:nvPr/>
        </p:nvGrpSpPr>
        <p:grpSpPr>
          <a:xfrm>
            <a:off x="7731348" y="4476494"/>
            <a:ext cx="4243774" cy="1076213"/>
            <a:chOff x="7731348" y="4476494"/>
            <a:chExt cx="4243774" cy="1076213"/>
          </a:xfrm>
        </p:grpSpPr>
        <p:sp>
          <p:nvSpPr>
            <p:cNvPr id="58" name="Блок-схема: несколько документов 57"/>
            <p:cNvSpPr/>
            <p:nvPr/>
          </p:nvSpPr>
          <p:spPr>
            <a:xfrm>
              <a:off x="7731348" y="4476494"/>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7741885" y="4625339"/>
              <a:ext cx="4191748" cy="738664"/>
            </a:xfrm>
            <a:prstGeom prst="rect">
              <a:avLst/>
            </a:prstGeom>
          </p:spPr>
          <p:txBody>
            <a:bodyPr wrap="square">
              <a:spAutoFit/>
            </a:bodyPr>
            <a:lstStyle/>
            <a:p>
              <a:pPr algn="ctr"/>
              <a:r>
                <a:rPr lang="ru-RU" sz="1400" dirty="0">
                  <a:solidFill>
                    <a:schemeClr val="bg1"/>
                  </a:solidFill>
                </a:rPr>
                <a:t>увеличение доли детей и молодёжи, принимающих участие в системе </a:t>
              </a:r>
              <a:r>
                <a:rPr lang="ru-RU" sz="1400" dirty="0" err="1">
                  <a:solidFill>
                    <a:schemeClr val="bg1"/>
                  </a:solidFill>
                </a:rPr>
                <a:t>компетентностных</a:t>
              </a:r>
              <a:r>
                <a:rPr lang="ru-RU" sz="1400" dirty="0">
                  <a:solidFill>
                    <a:schemeClr val="bg1"/>
                  </a:solidFill>
                </a:rPr>
                <a:t> испытаний как на региональном, так и на федеральном уровнях</a:t>
              </a:r>
            </a:p>
          </p:txBody>
        </p:sp>
      </p:grpSp>
      <p:sp>
        <p:nvSpPr>
          <p:cNvPr id="46" name="Прямоугольник с двумя скругленными противолежащими углами 45"/>
          <p:cNvSpPr/>
          <p:nvPr/>
        </p:nvSpPr>
        <p:spPr>
          <a:xfrm>
            <a:off x="4463208" y="1923139"/>
            <a:ext cx="2946296" cy="109646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8" name="Группа 47"/>
          <p:cNvGrpSpPr/>
          <p:nvPr/>
        </p:nvGrpSpPr>
        <p:grpSpPr>
          <a:xfrm>
            <a:off x="4463208" y="1012416"/>
            <a:ext cx="2891105" cy="742971"/>
            <a:chOff x="604641" y="1190419"/>
            <a:chExt cx="2516627" cy="598271"/>
          </a:xfrm>
          <a:solidFill>
            <a:schemeClr val="accent1">
              <a:lumMod val="20000"/>
              <a:lumOff val="80000"/>
            </a:schemeClr>
          </a:solidFill>
        </p:grpSpPr>
        <p:sp>
          <p:nvSpPr>
            <p:cNvPr id="49" name="Прямоугольник с двумя скругленными противолежащими углами 48"/>
            <p:cNvSpPr/>
            <p:nvPr/>
          </p:nvSpPr>
          <p:spPr>
            <a:xfrm>
              <a:off x="604641" y="1190419"/>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604642" y="1347368"/>
              <a:ext cx="2508794"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Calibri" panose="020F0502020204030204"/>
                <a:ea typeface="+mn-ea"/>
              </a:endParaRPr>
            </a:p>
          </p:txBody>
        </p:sp>
      </p:grpSp>
      <p:sp>
        <p:nvSpPr>
          <p:cNvPr id="52" name="Прямоугольник с двумя скругленными противолежащими углами 51"/>
          <p:cNvSpPr/>
          <p:nvPr/>
        </p:nvSpPr>
        <p:spPr>
          <a:xfrm>
            <a:off x="4549979" y="3187354"/>
            <a:ext cx="2889296" cy="94315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несколько документов 35"/>
          <p:cNvSpPr/>
          <p:nvPr/>
        </p:nvSpPr>
        <p:spPr>
          <a:xfrm>
            <a:off x="7615182" y="5651095"/>
            <a:ext cx="4576818" cy="1206905"/>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увеличение количества детей и молодёжи, вовлечённых в научно-исследовательскую и проектную деятельность, разрабатывающих в рамках данной деятельности авторский продукт и претендующие на презентацию данного продукта на различных площадках как Российского, так и международного уровня</a:t>
            </a:r>
          </a:p>
        </p:txBody>
      </p:sp>
      <p:sp>
        <p:nvSpPr>
          <p:cNvPr id="2" name="Прямоугольник 1"/>
          <p:cNvSpPr/>
          <p:nvPr/>
        </p:nvSpPr>
        <p:spPr>
          <a:xfrm>
            <a:off x="4514154" y="1820407"/>
            <a:ext cx="2960946" cy="1015663"/>
          </a:xfrm>
          <a:prstGeom prst="rect">
            <a:avLst/>
          </a:prstGeom>
        </p:spPr>
        <p:txBody>
          <a:bodyPr wrap="square">
            <a:spAutoFit/>
          </a:bodyPr>
          <a:lstStyle/>
          <a:p>
            <a:r>
              <a:rPr lang="ru-RU" sz="1200" dirty="0">
                <a:ea typeface="Calibri" panose="020F0502020204030204" pitchFamily="34" charset="0"/>
              </a:rPr>
              <a:t>количество клубов, движений, студий, мастерских, кружков и пр., с которыми у ребёнка/молодого человека выстроены те или иные связи, в соответствии с собственным интересом</a:t>
            </a:r>
            <a:endParaRPr lang="ru-RU" sz="1200" dirty="0"/>
          </a:p>
        </p:txBody>
      </p:sp>
      <p:sp>
        <p:nvSpPr>
          <p:cNvPr id="4" name="Прямоугольник 3"/>
          <p:cNvSpPr/>
          <p:nvPr/>
        </p:nvSpPr>
        <p:spPr>
          <a:xfrm>
            <a:off x="4774211" y="3287339"/>
            <a:ext cx="2720685" cy="646331"/>
          </a:xfrm>
          <a:prstGeom prst="rect">
            <a:avLst/>
          </a:prstGeom>
        </p:spPr>
        <p:txBody>
          <a:bodyPr wrap="square">
            <a:spAutoFit/>
          </a:bodyPr>
          <a:lstStyle/>
          <a:p>
            <a:r>
              <a:rPr lang="ru-RU" sz="1200" dirty="0">
                <a:ea typeface="Calibri" panose="020F0502020204030204" pitchFamily="34" charset="0"/>
              </a:rPr>
              <a:t>возникновение </a:t>
            </a:r>
            <a:r>
              <a:rPr lang="ru-RU" sz="1200" dirty="0" smtClean="0">
                <a:ea typeface="Calibri" panose="020F0502020204030204" pitchFamily="34" charset="0"/>
              </a:rPr>
              <a:t>собственных </a:t>
            </a:r>
            <a:r>
              <a:rPr lang="ru-RU" sz="1200" dirty="0">
                <a:ea typeface="Calibri" panose="020F0502020204030204" pitchFamily="34" charset="0"/>
              </a:rPr>
              <a:t>проектов и инициатив участников, появление авторских творческих продуктов</a:t>
            </a:r>
            <a:endParaRPr lang="ru-RU" sz="1200" dirty="0"/>
          </a:p>
        </p:txBody>
      </p:sp>
      <p:sp>
        <p:nvSpPr>
          <p:cNvPr id="8" name="Прямоугольник 7"/>
          <p:cNvSpPr/>
          <p:nvPr/>
        </p:nvSpPr>
        <p:spPr>
          <a:xfrm>
            <a:off x="4549979" y="1030417"/>
            <a:ext cx="2708070" cy="646331"/>
          </a:xfrm>
          <a:prstGeom prst="rect">
            <a:avLst/>
          </a:prstGeom>
        </p:spPr>
        <p:txBody>
          <a:bodyPr wrap="square">
            <a:spAutoFit/>
          </a:bodyPr>
          <a:lstStyle/>
          <a:p>
            <a:pPr lvl="0" algn="ctr">
              <a:defRPr/>
            </a:pPr>
            <a:r>
              <a:rPr lang="ru-RU" sz="1200" dirty="0"/>
              <a:t>количество мест практики ребёнка/молодого человека, соответствующих его интересу</a:t>
            </a:r>
            <a:endParaRPr lang="ru-RU" sz="1200" b="1" dirty="0">
              <a:solidFill>
                <a:schemeClr val="accent5">
                  <a:lumMod val="75000"/>
                </a:schemeClr>
              </a:solidFill>
            </a:endParaRPr>
          </a:p>
        </p:txBody>
      </p:sp>
      <p:sp>
        <p:nvSpPr>
          <p:cNvPr id="60" name="Прямоугольник с двумя скругленными противолежащими углами 59"/>
          <p:cNvSpPr/>
          <p:nvPr/>
        </p:nvSpPr>
        <p:spPr>
          <a:xfrm>
            <a:off x="4585804" y="4298258"/>
            <a:ext cx="2889296" cy="81247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dirty="0" smtClean="0">
              <a:solidFill>
                <a:schemeClr val="tx1"/>
              </a:solidFill>
            </a:endParaRPr>
          </a:p>
          <a:p>
            <a:pPr lvl="0" algn="ctr"/>
            <a:r>
              <a:rPr lang="ru-RU" sz="1200" dirty="0" smtClean="0">
                <a:solidFill>
                  <a:schemeClr val="tx1"/>
                </a:solidFill>
              </a:rPr>
              <a:t>уровень </a:t>
            </a:r>
            <a:r>
              <a:rPr lang="ru-RU" sz="1200" dirty="0" err="1">
                <a:solidFill>
                  <a:schemeClr val="tx1"/>
                </a:solidFill>
              </a:rPr>
              <a:t>компетентностного</a:t>
            </a:r>
            <a:r>
              <a:rPr lang="ru-RU" sz="1200" dirty="0">
                <a:solidFill>
                  <a:schemeClr val="tx1"/>
                </a:solidFill>
              </a:rPr>
              <a:t> прогресса ребёнка/молодого человека</a:t>
            </a:r>
            <a:endParaRPr lang="ru-RU" sz="1200" b="1" dirty="0">
              <a:solidFill>
                <a:schemeClr val="tx1"/>
              </a:solidFill>
              <a:cs typeface="Times New Roman" panose="02020603050405020304" pitchFamily="18" charset="0"/>
            </a:endParaRPr>
          </a:p>
          <a:p>
            <a:pPr algn="ctr"/>
            <a:endParaRPr lang="ru-RU" dirty="0"/>
          </a:p>
        </p:txBody>
      </p:sp>
      <p:sp>
        <p:nvSpPr>
          <p:cNvPr id="61" name="Прямоугольник с двумя скругленными противолежащими углами 60"/>
          <p:cNvSpPr/>
          <p:nvPr/>
        </p:nvSpPr>
        <p:spPr>
          <a:xfrm>
            <a:off x="4528804" y="5278484"/>
            <a:ext cx="2946296" cy="109646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ea typeface="Calibri" panose="020F0502020204030204" pitchFamily="34" charset="0"/>
              </a:rPr>
              <a:t>увеличение количества достижений ребёнка/молодого человека в различных типах </a:t>
            </a:r>
            <a:r>
              <a:rPr lang="ru-RU" sz="1200" dirty="0" smtClean="0">
                <a:solidFill>
                  <a:schemeClr val="tx1"/>
                </a:solidFill>
                <a:ea typeface="Calibri" panose="020F0502020204030204" pitchFamily="34" charset="0"/>
              </a:rPr>
              <a:t>испытаний/состязаний/соревнований/конкурсов</a:t>
            </a:r>
            <a:endParaRPr lang="ru-RU" sz="1200" dirty="0">
              <a:solidFill>
                <a:schemeClr val="tx1"/>
              </a:solidFill>
            </a:endParaRPr>
          </a:p>
        </p:txBody>
      </p:sp>
    </p:spTree>
    <p:extLst>
      <p:ext uri="{BB962C8B-B14F-4D97-AF65-F5344CB8AC3E}">
        <p14:creationId xmlns:p14="http://schemas.microsoft.com/office/powerpoint/2010/main" val="680234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nvPr>
        </p:nvGraphicFramePr>
        <p:xfrm>
          <a:off x="5883062" y="283553"/>
          <a:ext cx="6111142" cy="629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7"/>
          <p:cNvSpPr txBox="1">
            <a:spLocks noChangeArrowheads="1"/>
          </p:cNvSpPr>
          <p:nvPr/>
        </p:nvSpPr>
        <p:spPr bwMode="auto">
          <a:xfrm>
            <a:off x="1133061" y="5102250"/>
            <a:ext cx="53571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a:spcBef>
                <a:spcPct val="0"/>
              </a:spcBef>
              <a:buFontTx/>
              <a:buNone/>
              <a:defRPr/>
            </a:pPr>
            <a:r>
              <a:rPr lang="ru-RU" altLang="ru-RU" sz="2800" b="1" i="1" dirty="0" smtClean="0">
                <a:solidFill>
                  <a:srgbClr val="FF0000"/>
                </a:solidFill>
                <a:latin typeface="Calibri" panose="020F0502020204030204" pitchFamily="34" charset="0"/>
              </a:rPr>
              <a:t>«Каждый человек талантлив» </a:t>
            </a:r>
          </a:p>
          <a:p>
            <a:pPr>
              <a:spcBef>
                <a:spcPct val="0"/>
              </a:spcBef>
              <a:buFont typeface="Arial" panose="020B0604020202020204" pitchFamily="34" charset="0"/>
              <a:buNone/>
              <a:defRPr/>
            </a:pPr>
            <a:r>
              <a:rPr lang="ru-RU" sz="1800" dirty="0" smtClean="0">
                <a:latin typeface="+mj-lt"/>
              </a:rPr>
              <a:t>Концепция общенациональной системы выявления и развития молодых талантов</a:t>
            </a:r>
          </a:p>
          <a:p>
            <a:pPr>
              <a:spcBef>
                <a:spcPct val="0"/>
              </a:spcBef>
              <a:buFontTx/>
              <a:buNone/>
              <a:defRPr/>
            </a:pPr>
            <a:endParaRPr lang="ru-RU" altLang="ru-RU" sz="2400" b="1" i="1" dirty="0" smtClean="0">
              <a:latin typeface="Calibri" panose="020F0502020204030204" pitchFamily="34" charset="0"/>
            </a:endParaRPr>
          </a:p>
        </p:txBody>
      </p:sp>
      <p:sp>
        <p:nvSpPr>
          <p:cNvPr id="4" name="Заголовок 1"/>
          <p:cNvSpPr txBox="1">
            <a:spLocks/>
          </p:cNvSpPr>
          <p:nvPr/>
        </p:nvSpPr>
        <p:spPr>
          <a:xfrm>
            <a:off x="-607918" y="0"/>
            <a:ext cx="7278688" cy="692150"/>
          </a:xfrm>
          <a:prstGeom prst="rect">
            <a:avLst/>
          </a:prstGeom>
        </p:spPr>
        <p:txBody>
          <a:bodyPr anchor="ctr"/>
          <a:lstStyle>
            <a:lvl1pPr algn="r" defTabSz="914400" rtl="0" eaLnBrk="1" latinLnBrk="0" hangingPunct="1">
              <a:spcBef>
                <a:spcPct val="0"/>
              </a:spcBef>
              <a:buNone/>
              <a:defRPr sz="4400" b="1" kern="1200">
                <a:solidFill>
                  <a:srgbClr val="0062AC"/>
                </a:solidFill>
                <a:latin typeface="Cambria" pitchFamily="18" charset="0"/>
                <a:ea typeface="+mj-ea"/>
                <a:cs typeface="+mj-cs"/>
              </a:defRPr>
            </a:lvl1pPr>
          </a:lstStyle>
          <a:p>
            <a:pPr algn="ctr" fontAlgn="auto">
              <a:spcAft>
                <a:spcPts val="0"/>
              </a:spcAft>
              <a:defRPr/>
            </a:pPr>
            <a:r>
              <a:rPr lang="ru-RU" sz="2400" dirty="0" smtClean="0">
                <a:solidFill>
                  <a:srgbClr val="C00000"/>
                </a:solidFill>
                <a:latin typeface="Calibri" panose="020F0502020204030204" pitchFamily="34" charset="0"/>
              </a:rPr>
              <a:t>ОСНОВОПОЛАГАЮЩИЕ</a:t>
            </a:r>
            <a:r>
              <a:rPr lang="ru-RU" sz="2400" dirty="0" smtClean="0">
                <a:solidFill>
                  <a:srgbClr val="C00000"/>
                </a:solidFill>
              </a:rPr>
              <a:t> ДОКУМЕНТЫ</a:t>
            </a:r>
            <a:endParaRPr lang="ru-RU" sz="2400" dirty="0">
              <a:solidFill>
                <a:srgbClr val="C00000"/>
              </a:solidFill>
            </a:endParaRPr>
          </a:p>
        </p:txBody>
      </p:sp>
      <p:pic>
        <p:nvPicPr>
          <p:cNvPr id="5" name="Picture 7" descr="http://2progress.ru/wp-content/uploads/2015/03/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899" y="1042145"/>
            <a:ext cx="4000500" cy="371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91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2047" y="148046"/>
            <a:ext cx="9832566" cy="1079863"/>
          </a:xfrm>
        </p:spPr>
        <p:txBody>
          <a:bodyPr>
            <a:normAutofit/>
          </a:bodyPr>
          <a:lstStyle/>
          <a:p>
            <a:r>
              <a:rPr lang="ru-RU" sz="2800" b="1" dirty="0" smtClean="0">
                <a:solidFill>
                  <a:srgbClr val="C00000"/>
                </a:solidFill>
              </a:rPr>
              <a:t>Нормативно-правовая база ТОГИРРО</a:t>
            </a:r>
            <a:endParaRPr lang="ru-RU" sz="2800" b="1" dirty="0">
              <a:solidFill>
                <a:srgbClr val="C00000"/>
              </a:solidFill>
            </a:endParaRPr>
          </a:p>
        </p:txBody>
      </p:sp>
      <p:sp>
        <p:nvSpPr>
          <p:cNvPr id="3" name="Объект 2"/>
          <p:cNvSpPr>
            <a:spLocks noGrp="1"/>
          </p:cNvSpPr>
          <p:nvPr>
            <p:ph idx="1"/>
          </p:nvPr>
        </p:nvSpPr>
        <p:spPr>
          <a:xfrm>
            <a:off x="870857" y="1123407"/>
            <a:ext cx="11321143" cy="5734594"/>
          </a:xfrm>
        </p:spPr>
        <p:txBody>
          <a:bodyPr>
            <a:normAutofit fontScale="92500" lnSpcReduction="10000"/>
          </a:bodyPr>
          <a:lstStyle/>
          <a:p>
            <a:r>
              <a:rPr lang="ru-RU" b="1" dirty="0">
                <a:solidFill>
                  <a:schemeClr val="tx1"/>
                </a:solidFill>
              </a:rPr>
              <a:t>Государственная программа «Основные направления развития образования и науки Тюменской области» до 2020 года.</a:t>
            </a:r>
          </a:p>
          <a:p>
            <a:r>
              <a:rPr lang="ru-RU" b="1" dirty="0">
                <a:solidFill>
                  <a:schemeClr val="tx1"/>
                </a:solidFill>
              </a:rPr>
              <a:t>В рамках программы и с учетом Концепции российской национальной системы выявления и развития молодых талантов в области реализуются мероприятия межуровневого областного проекта «Стратегия успеха».  </a:t>
            </a:r>
            <a:r>
              <a:rPr lang="ru-RU" b="1" i="1" dirty="0" smtClean="0">
                <a:solidFill>
                  <a:schemeClr val="tx1"/>
                </a:solidFill>
              </a:rPr>
              <a:t>Режим доступа: </a:t>
            </a:r>
            <a:r>
              <a:rPr lang="ru-RU" b="1" u="sng" dirty="0" smtClean="0">
                <a:hlinkClick r:id="rId2"/>
              </a:rPr>
              <a:t>http</a:t>
            </a:r>
            <a:r>
              <a:rPr lang="ru-RU" b="1" u="sng" dirty="0">
                <a:hlinkClick r:id="rId2"/>
              </a:rPr>
              <a:t>://</a:t>
            </a:r>
            <a:r>
              <a:rPr lang="ru-RU" b="1" u="sng" dirty="0" smtClean="0">
                <a:hlinkClick r:id="rId2"/>
              </a:rPr>
              <a:t>admtyumen.ru/ogv_ru/finance/programs/</a:t>
            </a:r>
            <a:r>
              <a:rPr lang="ru-RU" b="1" u="sng" dirty="0" smtClean="0">
                <a:hlinkClick r:id="rId3"/>
              </a:rPr>
              <a:t>program.htm?id=997@egTargetGrant</a:t>
            </a:r>
            <a:endParaRPr lang="ru-RU" b="1" dirty="0"/>
          </a:p>
          <a:p>
            <a:r>
              <a:rPr lang="ru-RU" b="1" dirty="0">
                <a:solidFill>
                  <a:schemeClr val="tx1"/>
                </a:solidFill>
              </a:rPr>
              <a:t>Положение о Центре по работе с одаренными детьми. </a:t>
            </a:r>
            <a:r>
              <a:rPr lang="ru-RU" b="1" i="1" dirty="0">
                <a:solidFill>
                  <a:schemeClr val="tx1"/>
                </a:solidFill>
              </a:rPr>
              <a:t>Режим </a:t>
            </a:r>
            <a:r>
              <a:rPr lang="ru-RU" b="1" i="1" dirty="0" smtClean="0">
                <a:solidFill>
                  <a:schemeClr val="tx1"/>
                </a:solidFill>
              </a:rPr>
              <a:t>доступа: </a:t>
            </a:r>
            <a:r>
              <a:rPr lang="ru-RU" b="1" i="1" u="sng" dirty="0" smtClean="0">
                <a:hlinkClick r:id="rId4"/>
              </a:rPr>
              <a:t>http</a:t>
            </a:r>
            <a:r>
              <a:rPr lang="ru-RU" b="1" i="1" u="sng" dirty="0">
                <a:hlinkClick r:id="rId4"/>
              </a:rPr>
              <a:t>://togirro.ru/go/odarennye_deti/centr_po_rabote.html</a:t>
            </a:r>
            <a:endParaRPr lang="ru-RU" b="1" dirty="0"/>
          </a:p>
          <a:p>
            <a:r>
              <a:rPr lang="ru-RU" b="1" dirty="0">
                <a:solidFill>
                  <a:schemeClr val="tx1"/>
                </a:solidFill>
              </a:rPr>
              <a:t>План мероприятий по реализации Концепции развития математического образования в Тюменской </a:t>
            </a:r>
            <a:r>
              <a:rPr lang="ru-RU" b="1" dirty="0" smtClean="0">
                <a:solidFill>
                  <a:schemeClr val="tx1"/>
                </a:solidFill>
              </a:rPr>
              <a:t>области. </a:t>
            </a:r>
            <a:r>
              <a:rPr lang="ru-RU" b="1" i="1" dirty="0">
                <a:solidFill>
                  <a:schemeClr val="tx1"/>
                </a:solidFill>
              </a:rPr>
              <a:t>Режим доступа: </a:t>
            </a:r>
            <a:r>
              <a:rPr lang="ru-RU" b="1" i="1" u="sng" dirty="0">
                <a:hlinkClick r:id="rId5"/>
              </a:rPr>
              <a:t>http://togirro.ru/go/proekty/razvitie_matema.html</a:t>
            </a:r>
            <a:endParaRPr lang="ru-RU" b="1" dirty="0"/>
          </a:p>
          <a:p>
            <a:r>
              <a:rPr lang="ru-RU" b="1" dirty="0" smtClean="0">
                <a:solidFill>
                  <a:schemeClr val="tx1"/>
                </a:solidFill>
              </a:rPr>
              <a:t>План </a:t>
            </a:r>
            <a:r>
              <a:rPr lang="ru-RU" b="1" dirty="0">
                <a:solidFill>
                  <a:schemeClr val="tx1"/>
                </a:solidFill>
              </a:rPr>
              <a:t>мероприятий по развитию политехнического образования в образовательных организациях Тюменской области. </a:t>
            </a:r>
            <a:r>
              <a:rPr lang="ru-RU" b="1" i="1" dirty="0">
                <a:solidFill>
                  <a:schemeClr val="tx1"/>
                </a:solidFill>
              </a:rPr>
              <a:t>Режим доступа:</a:t>
            </a:r>
            <a:r>
              <a:rPr lang="ru-RU" b="1" i="1" dirty="0"/>
              <a:t> </a:t>
            </a:r>
            <a:r>
              <a:rPr lang="ru-RU" b="1" i="1" u="sng" dirty="0">
                <a:hlinkClick r:id="rId6"/>
              </a:rPr>
              <a:t>http://togirro.ru/go/proekty/forum_politex.html</a:t>
            </a:r>
            <a:endParaRPr lang="ru-RU" b="1" dirty="0"/>
          </a:p>
          <a:p>
            <a:r>
              <a:rPr lang="ru-RU" b="1" dirty="0">
                <a:solidFill>
                  <a:schemeClr val="tx1"/>
                </a:solidFill>
              </a:rPr>
              <a:t>Межрегиональная научно-практическая конференция «Интеграция в преподавании предметов естественно-математического цикла и информатики: механизмы и средства». </a:t>
            </a:r>
            <a:r>
              <a:rPr lang="ru-RU" b="1" i="1" dirty="0">
                <a:solidFill>
                  <a:schemeClr val="tx1"/>
                </a:solidFill>
              </a:rPr>
              <a:t>Режим доступа: </a:t>
            </a:r>
            <a:r>
              <a:rPr lang="ru-RU" b="1" i="1" u="sng" dirty="0">
                <a:hlinkClick r:id="rId7"/>
              </a:rPr>
              <a:t>http://togirro.ru/metod_kab/mediateka_togir/metodicheskie_m11/metodicheskie_m334/materialy_mezhr436.html</a:t>
            </a:r>
            <a:endParaRPr lang="ru-RU" b="1" dirty="0"/>
          </a:p>
          <a:p>
            <a:r>
              <a:rPr lang="ru-RU" b="1" dirty="0">
                <a:solidFill>
                  <a:schemeClr val="tx1"/>
                </a:solidFill>
              </a:rPr>
              <a:t>Летние многопрофильные смены. </a:t>
            </a:r>
            <a:r>
              <a:rPr lang="ru-RU" b="1" i="1" dirty="0">
                <a:solidFill>
                  <a:schemeClr val="tx1"/>
                </a:solidFill>
              </a:rPr>
              <a:t>Режим доступа: </a:t>
            </a:r>
            <a:r>
              <a:rPr lang="ru-RU" b="1" i="1" u="sng" dirty="0">
                <a:hlinkClick r:id="rId8"/>
              </a:rPr>
              <a:t>http://togirro.ru/go/odarennye_deti/letnyaya_mnogop/2016_god___1_ya11.html</a:t>
            </a:r>
            <a:endParaRPr lang="ru-RU" b="1" dirty="0"/>
          </a:p>
          <a:p>
            <a:r>
              <a:rPr lang="ru-RU" b="1" dirty="0">
                <a:solidFill>
                  <a:schemeClr val="tx1"/>
                </a:solidFill>
              </a:rPr>
              <a:t>Проект «Сетевой учитель – сетевой ученик». </a:t>
            </a:r>
            <a:r>
              <a:rPr lang="ru-RU" b="1" i="1" dirty="0">
                <a:solidFill>
                  <a:schemeClr val="tx1"/>
                </a:solidFill>
              </a:rPr>
              <a:t>Режим доступа: Сетевые предметные площадки: </a:t>
            </a:r>
            <a:r>
              <a:rPr lang="ru-RU" b="1" i="1" u="sng" dirty="0">
                <a:hlinkClick r:id="rId9"/>
              </a:rPr>
              <a:t>http://togirro.ru/go/odarennye_deti/centr_po_rabote/setevye_predmet.html</a:t>
            </a:r>
            <a:endParaRPr lang="ru-RU" b="1" dirty="0"/>
          </a:p>
          <a:p>
            <a:pPr marL="0" indent="0">
              <a:buNone/>
            </a:pPr>
            <a:endParaRPr lang="ru-RU" dirty="0"/>
          </a:p>
        </p:txBody>
      </p:sp>
    </p:spTree>
    <p:extLst>
      <p:ext uri="{BB962C8B-B14F-4D97-AF65-F5344CB8AC3E}">
        <p14:creationId xmlns:p14="http://schemas.microsoft.com/office/powerpoint/2010/main" val="120588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075" y="1860551"/>
            <a:ext cx="1536700" cy="12588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450" y="2470944"/>
            <a:ext cx="3400425" cy="5588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8863" y="2003425"/>
            <a:ext cx="1517650" cy="97313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1763" y="693738"/>
            <a:ext cx="1139825" cy="8683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1675" y="661988"/>
            <a:ext cx="1627188" cy="923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Изображение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575" y="352425"/>
            <a:ext cx="1885950" cy="781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4981575" y="-104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8"/>
          <p:cNvSpPr>
            <a:spLocks noChangeArrowheads="1"/>
          </p:cNvSpPr>
          <p:nvPr/>
        </p:nvSpPr>
        <p:spPr bwMode="auto">
          <a:xfrm>
            <a:off x="4981575" y="352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1257300" y="3556000"/>
            <a:ext cx="10706099" cy="3658053"/>
          </a:xfrm>
          <a:prstGeom prst="rect">
            <a:avLst/>
          </a:prstGeom>
        </p:spPr>
        <p:txBody>
          <a:bodyPr wrap="square">
            <a:spAutoFit/>
          </a:bodyPr>
          <a:lstStyle/>
          <a:p>
            <a:pPr marL="90170" marR="89535" algn="ctr">
              <a:lnSpc>
                <a:spcPct val="107000"/>
              </a:lnSpc>
              <a:spcBef>
                <a:spcPts val="500"/>
              </a:spcBef>
              <a:spcAft>
                <a:spcPts val="0"/>
              </a:spcAft>
            </a:pPr>
            <a:r>
              <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МЕЖДУНАРОДНАЯ НАУЧНО-ПРАКТИЧЕСКАЯ КОНФЕРЕНЦИЯ ПО ПРОБЛЕМАМ РАБОТЫ С ОДАРЕННЫМИ ДЕТЬМИ</a:t>
            </a:r>
            <a:endParaRPr lang="ru-RU"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marR="89535" algn="ctr">
              <a:lnSpc>
                <a:spcPct val="107000"/>
              </a:lnSpc>
              <a:spcBef>
                <a:spcPts val="500"/>
              </a:spcBef>
              <a:spcAft>
                <a:spcPts val="0"/>
              </a:spcAft>
            </a:pPr>
            <a:r>
              <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«Мотивационная одаренность: от отбора к развитию»</a:t>
            </a:r>
            <a:endParaRPr lang="ru-RU"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marR="89535" algn="ctr">
              <a:spcBef>
                <a:spcPts val="500"/>
              </a:spcBef>
              <a:spcAft>
                <a:spcPts val="0"/>
              </a:spcAft>
            </a:pPr>
            <a:r>
              <a:rPr lang="ru-RU" dirty="0">
                <a:latin typeface="Times New Roman" panose="02020603050405020304" pitchFamily="18" charset="0"/>
                <a:ea typeface="Times New Roman" panose="02020603050405020304" pitchFamily="18" charset="0"/>
              </a:rPr>
              <a:t> </a:t>
            </a:r>
          </a:p>
          <a:p>
            <a:pPr marL="90170" marR="89535" algn="ctr">
              <a:spcBef>
                <a:spcPts val="500"/>
              </a:spcBef>
              <a:spcAft>
                <a:spcPts val="0"/>
              </a:spcAft>
            </a:pPr>
            <a:r>
              <a:rPr lang="ru-RU" sz="1400" dirty="0">
                <a:latin typeface="Times New Roman" panose="02020603050405020304" pitchFamily="18" charset="0"/>
                <a:ea typeface="Times New Roman" panose="02020603050405020304" pitchFamily="18" charset="0"/>
              </a:rPr>
              <a:t>Конференцию организуют Министерство образования и науки Российской Федерации и Автономная некоммерческая организация «Агентство стратегических инициатив по продвижению новых проектов», Федеральное государственное автономное учреждение «Федеральный институт развития образования», Федеральное государственное бюджетное учреждение «Всероссийский центр художественного творчества», Государственное автономное образовательное учреждение высшего образования города Москвы «Московский городской педагогический университет» и Автономная некоммерческая организация дополнительного профессионального образования «Открытое образование».</a:t>
            </a:r>
          </a:p>
          <a:p>
            <a:pPr marR="89535">
              <a:lnSpc>
                <a:spcPct val="107000"/>
              </a:lnSpc>
              <a:spcBef>
                <a:spcPts val="500"/>
              </a:spcBef>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 </a:t>
            </a:r>
            <a:r>
              <a:rPr lang="ru-RU" sz="1200" b="1" i="1" dirty="0" smtClean="0">
                <a:latin typeface="Times New Roman" panose="02020603050405020304" pitchFamily="18" charset="0"/>
                <a:ea typeface="Calibri" panose="020F0502020204030204" pitchFamily="34" charset="0"/>
                <a:cs typeface="Times New Roman" panose="02020603050405020304" pitchFamily="18" charset="0"/>
              </a:rPr>
              <a:t>1 </a:t>
            </a:r>
            <a:r>
              <a:rPr lang="ru-RU" sz="1200" b="1" i="1" dirty="0">
                <a:latin typeface="Times New Roman" panose="02020603050405020304" pitchFamily="18" charset="0"/>
                <a:ea typeface="Calibri" panose="020F0502020204030204" pitchFamily="34" charset="0"/>
                <a:cs typeface="Times New Roman" panose="02020603050405020304" pitchFamily="18" charset="0"/>
              </a:rPr>
              <a:t>- 2 ноября 2016 года</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b="1" i="1" dirty="0">
                <a:latin typeface="Times New Roman" panose="02020603050405020304" pitchFamily="18" charset="0"/>
                <a:ea typeface="Calibri" panose="020F0502020204030204" pitchFamily="34" charset="0"/>
              </a:rPr>
              <a:t/>
            </a:r>
            <a:br>
              <a:rPr lang="ru-RU" b="1" i="1" dirty="0">
                <a:latin typeface="Times New Roman" panose="02020603050405020304" pitchFamily="18" charset="0"/>
                <a:ea typeface="Calibri" panose="020F0502020204030204" pitchFamily="34" charset="0"/>
              </a:rPr>
            </a:br>
            <a:endParaRPr lang="ru-RU" dirty="0"/>
          </a:p>
        </p:txBody>
      </p:sp>
    </p:spTree>
    <p:extLst>
      <p:ext uri="{BB962C8B-B14F-4D97-AF65-F5344CB8AC3E}">
        <p14:creationId xmlns:p14="http://schemas.microsoft.com/office/powerpoint/2010/main" val="250022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логотип 2"/>
          <p:cNvPicPr>
            <a:picLocks noChangeAspect="1" noChangeArrowheads="1"/>
          </p:cNvPicPr>
          <p:nvPr/>
        </p:nvPicPr>
        <p:blipFill>
          <a:blip r:embed="rId2">
            <a:extLst>
              <a:ext uri="{28A0092B-C50C-407E-A947-70E740481C1C}">
                <a14:useLocalDpi xmlns:a14="http://schemas.microsoft.com/office/drawing/2010/main" val="0"/>
              </a:ext>
            </a:extLst>
          </a:blip>
          <a:srcRect l="6442" t="20360" r="20929" b="22339"/>
          <a:stretch>
            <a:fillRect/>
          </a:stretch>
        </p:blipFill>
        <p:spPr bwMode="auto">
          <a:xfrm>
            <a:off x="3130550" y="1422400"/>
            <a:ext cx="5816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Без имени-1"/>
          <p:cNvPicPr>
            <a:picLocks noChangeAspect="1" noChangeArrowheads="1"/>
          </p:cNvPicPr>
          <p:nvPr/>
        </p:nvPicPr>
        <p:blipFill>
          <a:blip r:embed="rId3" cstate="print">
            <a:extLst>
              <a:ext uri="{28A0092B-C50C-407E-A947-70E740481C1C}">
                <a14:useLocalDpi xmlns:a14="http://schemas.microsoft.com/office/drawing/2010/main" val="0"/>
              </a:ext>
            </a:extLst>
          </a:blip>
          <a:srcRect l="9734" t="16096" r="9708" b="13582"/>
          <a:stretch>
            <a:fillRect/>
          </a:stretch>
        </p:blipFill>
        <p:spPr bwMode="auto">
          <a:xfrm>
            <a:off x="10207625" y="490538"/>
            <a:ext cx="15478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logo_с_hse_Pantone286 (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5925" y="2740025"/>
            <a:ext cx="1079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724946" y="6002337"/>
            <a:ext cx="2362185" cy="369332"/>
          </a:xfrm>
          <a:prstGeom prst="rect">
            <a:avLst/>
          </a:prstGeom>
        </p:spPr>
        <p:txBody>
          <a:bodyPr wrap="none">
            <a:spAutoFit/>
          </a:bodyPr>
          <a:lstStyle/>
          <a:p>
            <a:r>
              <a:rPr lang="ru-RU" b="1" i="1" dirty="0" smtClean="0">
                <a:latin typeface="Times New Roman" panose="02020603050405020304" pitchFamily="18" charset="0"/>
                <a:ea typeface="Times New Roman" panose="02020603050405020304" pitchFamily="18" charset="0"/>
              </a:rPr>
              <a:t>9-11 </a:t>
            </a:r>
            <a:r>
              <a:rPr lang="ru-RU" b="1" i="1" dirty="0">
                <a:latin typeface="Times New Roman" panose="02020603050405020304" pitchFamily="18" charset="0"/>
                <a:ea typeface="Times New Roman" panose="02020603050405020304" pitchFamily="18" charset="0"/>
              </a:rPr>
              <a:t>ноября 2016 года</a:t>
            </a:r>
            <a:endParaRPr lang="ru-RU" b="1" i="1" dirty="0"/>
          </a:p>
        </p:txBody>
      </p:sp>
    </p:spTree>
    <p:extLst>
      <p:ext uri="{BB962C8B-B14F-4D97-AF65-F5344CB8AC3E}">
        <p14:creationId xmlns:p14="http://schemas.microsoft.com/office/powerpoint/2010/main" val="1753687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1349829" y="0"/>
            <a:ext cx="10842171" cy="68580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ru-RU" dirty="0" smtClean="0"/>
          </a:p>
          <a:p>
            <a:pPr marL="0" indent="0">
              <a:buFont typeface="Wingdings 3" charset="2"/>
              <a:buNone/>
            </a:pPr>
            <a:r>
              <a:rPr lang="ru-RU" sz="2400" b="1" dirty="0" smtClean="0"/>
              <a:t>Одаренность </a:t>
            </a:r>
            <a:r>
              <a:rPr lang="ru-RU" sz="2400" dirty="0" smtClean="0"/>
              <a:t>– высокий уровень развития общих способностей, определяющий сравнительно широкий диапазон деятельностей, в которых человек может достичь больших успехов. Является основой развития специальных способностей, но сама представляет собой независимый от них фактор.</a:t>
            </a:r>
          </a:p>
          <a:p>
            <a:pPr marL="0" indent="0">
              <a:buFont typeface="Wingdings 3" charset="2"/>
              <a:buNone/>
            </a:pPr>
            <a:r>
              <a:rPr lang="ru-RU" sz="2400" b="1" dirty="0" smtClean="0"/>
              <a:t>Талант</a:t>
            </a:r>
            <a:r>
              <a:rPr lang="ru-RU" sz="2400" dirty="0" smtClean="0"/>
              <a:t> – высокий уровень способностей личности и определенной деятельности, её одаренности, когда они достигают уровня черт характера.</a:t>
            </a:r>
          </a:p>
          <a:p>
            <a:pPr marL="0" indent="0">
              <a:buFont typeface="Wingdings 3" charset="2"/>
              <a:buNone/>
            </a:pPr>
            <a:r>
              <a:rPr lang="ru-RU" sz="2400" b="1" dirty="0" smtClean="0"/>
              <a:t>Гениальность</a:t>
            </a:r>
            <a:r>
              <a:rPr lang="ru-RU" sz="2400" dirty="0" smtClean="0"/>
              <a:t> – высшая степень творческих проявлений личности, выражающаяся в творчестве, имеющем выдающееся значение для жизни общества. Гений, образно говоря,  создает новую эпоху в своей сфере деятельности.</a:t>
            </a:r>
          </a:p>
          <a:p>
            <a:pPr marL="0" indent="0">
              <a:buFont typeface="Wingdings 3" charset="2"/>
              <a:buNone/>
            </a:pPr>
            <a:endParaRPr lang="ru-RU" dirty="0" smtClean="0"/>
          </a:p>
          <a:p>
            <a:pPr marL="0" indent="0" algn="r">
              <a:buFont typeface="Wingdings 3" charset="2"/>
              <a:buNone/>
            </a:pPr>
            <a:r>
              <a:rPr lang="ru-RU" dirty="0" smtClean="0"/>
              <a:t>Современный словарь по педагогике. Автор - составитель Е.С.  </a:t>
            </a:r>
            <a:r>
              <a:rPr lang="ru-RU" dirty="0" err="1" smtClean="0"/>
              <a:t>Рапацевич</a:t>
            </a:r>
            <a:endParaRPr lang="ru-RU" dirty="0" smtClean="0"/>
          </a:p>
          <a:p>
            <a:pPr marL="0" indent="0">
              <a:buFont typeface="Wingdings 3" charset="2"/>
              <a:buNone/>
            </a:pPr>
            <a:endParaRPr lang="ru-RU" dirty="0" smtClean="0"/>
          </a:p>
          <a:p>
            <a:pPr marL="0" indent="0">
              <a:buFont typeface="Wingdings 3" charset="2"/>
              <a:buNone/>
            </a:pPr>
            <a:endParaRPr lang="ru-RU" dirty="0"/>
          </a:p>
        </p:txBody>
      </p:sp>
    </p:spTree>
    <p:extLst>
      <p:ext uri="{BB962C8B-B14F-4D97-AF65-F5344CB8AC3E}">
        <p14:creationId xmlns:p14="http://schemas.microsoft.com/office/powerpoint/2010/main" val="2066493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1926075" y="578795"/>
            <a:ext cx="9416375" cy="4709160"/>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ru-RU" sz="3900" b="1" dirty="0" smtClean="0">
                <a:solidFill>
                  <a:srgbClr val="002060"/>
                </a:solidFill>
              </a:rPr>
              <a:t>Одаренность </a:t>
            </a:r>
            <a:r>
              <a:rPr lang="ru-RU" sz="2800" b="1" dirty="0" smtClean="0">
                <a:solidFill>
                  <a:srgbClr val="002060"/>
                </a:solidFill>
              </a:rPr>
              <a:t>–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a:t>
            </a:r>
          </a:p>
          <a:p>
            <a:pPr algn="just"/>
            <a:endParaRPr lang="ru-RU" sz="2800" dirty="0" smtClean="0"/>
          </a:p>
          <a:p>
            <a:pPr algn="just"/>
            <a:r>
              <a:rPr lang="ru-RU" sz="3900" b="1" dirty="0" smtClean="0">
                <a:solidFill>
                  <a:srgbClr val="002060"/>
                </a:solidFill>
              </a:rPr>
              <a:t>Одаренный ребенок </a:t>
            </a:r>
            <a:r>
              <a:rPr lang="ru-RU" sz="2800" b="1" dirty="0" smtClean="0">
                <a:solidFill>
                  <a:srgbClr val="002060"/>
                </a:solidFill>
              </a:rPr>
              <a:t>–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a:t>
            </a:r>
          </a:p>
          <a:p>
            <a:endParaRPr lang="ru-RU" dirty="0"/>
          </a:p>
        </p:txBody>
      </p:sp>
      <p:sp>
        <p:nvSpPr>
          <p:cNvPr id="3" name="Прямоугольник 2"/>
          <p:cNvSpPr/>
          <p:nvPr/>
        </p:nvSpPr>
        <p:spPr>
          <a:xfrm>
            <a:off x="5246450" y="5293791"/>
            <a:ext cx="6096000" cy="646331"/>
          </a:xfrm>
          <a:prstGeom prst="rect">
            <a:avLst/>
          </a:prstGeom>
        </p:spPr>
        <p:txBody>
          <a:bodyPr>
            <a:spAutoFit/>
          </a:bodyPr>
          <a:lstStyle/>
          <a:p>
            <a:pPr algn="r">
              <a:spcBef>
                <a:spcPct val="0"/>
              </a:spcBef>
              <a:buFont typeface="Arial" panose="020B0604020202020204" pitchFamily="34" charset="0"/>
              <a:buNone/>
              <a:defRPr/>
            </a:pPr>
            <a:r>
              <a:rPr lang="ru-RU" b="1" i="1" dirty="0">
                <a:solidFill>
                  <a:srgbClr val="002060"/>
                </a:solidFill>
              </a:rPr>
              <a:t>Концепция общенациональной системы выявления и развития молодых талантов</a:t>
            </a:r>
          </a:p>
        </p:txBody>
      </p:sp>
    </p:spTree>
    <p:extLst>
      <p:ext uri="{BB962C8B-B14F-4D97-AF65-F5344CB8AC3E}">
        <p14:creationId xmlns:p14="http://schemas.microsoft.com/office/powerpoint/2010/main" val="245665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3213" y="712508"/>
            <a:ext cx="7061768" cy="584775"/>
          </a:xfrm>
          <a:prstGeom prst="rect">
            <a:avLst/>
          </a:prstGeom>
        </p:spPr>
        <p:txBody>
          <a:bodyPr wrap="square">
            <a:spAutoFit/>
          </a:bodyPr>
          <a:lstStyle/>
          <a:p>
            <a:pPr marL="457200" indent="450215" algn="just">
              <a:spcAft>
                <a:spcPts val="0"/>
              </a:spcAft>
            </a:pPr>
            <a:r>
              <a:rPr lang="ru-RU"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Мотивационно-одаренные дети</a:t>
            </a:r>
            <a:r>
              <a:rPr lang="ru-RU"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4" descr="счастливый школьник"/>
          <p:cNvPicPr>
            <a:picLocks noChangeAspect="1" noChangeArrowheads="1"/>
          </p:cNvPicPr>
          <p:nvPr/>
        </p:nvPicPr>
        <p:blipFill>
          <a:blip r:embed="rId2"/>
          <a:srcRect/>
          <a:stretch>
            <a:fillRect/>
          </a:stretch>
        </p:blipFill>
        <p:spPr bwMode="auto">
          <a:xfrm>
            <a:off x="9123713" y="99694"/>
            <a:ext cx="3068287" cy="2136308"/>
          </a:xfrm>
          <a:prstGeom prst="ellipse">
            <a:avLst/>
          </a:prstGeom>
          <a:ln>
            <a:noFill/>
          </a:ln>
          <a:effectLst>
            <a:softEdge rad="112500"/>
          </a:effectLst>
        </p:spPr>
      </p:pic>
      <p:sp>
        <p:nvSpPr>
          <p:cNvPr id="4" name="Прямоугольник 3"/>
          <p:cNvSpPr/>
          <p:nvPr/>
        </p:nvSpPr>
        <p:spPr>
          <a:xfrm>
            <a:off x="3008127" y="1991551"/>
            <a:ext cx="5366854" cy="369332"/>
          </a:xfrm>
          <a:prstGeom prst="rect">
            <a:avLst/>
          </a:prstGeom>
          <a:solidFill>
            <a:srgbClr val="002060"/>
          </a:solidFill>
        </p:spPr>
        <p:txBody>
          <a:bodyPr wrap="none">
            <a:spAutoFit/>
          </a:bodyPr>
          <a:lstStyle/>
          <a:p>
            <a:pPr marL="457200" algn="just">
              <a:spcAft>
                <a:spcPts val="0"/>
              </a:spcAft>
            </a:pP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ставят перед собой рекордные жизненные </a:t>
            </a:r>
            <a:r>
              <a:rPr lang="ru-RU"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цели</a:t>
            </a:r>
            <a:endPar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3008127" y="2923381"/>
            <a:ext cx="7129403" cy="646331"/>
          </a:xfrm>
          <a:prstGeom prst="rect">
            <a:avLst/>
          </a:prstGeom>
          <a:solidFill>
            <a:srgbClr val="002060"/>
          </a:solidFill>
        </p:spPr>
        <p:txBody>
          <a:bodyPr wrap="square">
            <a:spAutoFit/>
          </a:bodyPr>
          <a:lstStyle/>
          <a:p>
            <a:pPr marL="457200" algn="just">
              <a:spcAft>
                <a:spcPts val="0"/>
              </a:spcAft>
            </a:pP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включены в деятельность и социально-производственные ситуации, позволяющие осваивать высокий уровень </a:t>
            </a:r>
            <a:r>
              <a:rPr lang="ru-RU"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компетенций</a:t>
            </a:r>
            <a:endPar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4393222" y="4015976"/>
            <a:ext cx="7493977" cy="369332"/>
          </a:xfrm>
          <a:prstGeom prst="rect">
            <a:avLst/>
          </a:prstGeom>
          <a:solidFill>
            <a:srgbClr val="002060"/>
          </a:solidFill>
        </p:spPr>
        <p:txBody>
          <a:bodyPr wrap="square">
            <a:spAutoFit/>
          </a:bodyPr>
          <a:lstStyle/>
          <a:p>
            <a:pPr marL="457200" algn="just">
              <a:spcAft>
                <a:spcPts val="0"/>
              </a:spcAft>
            </a:pP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нацелены на высокие достижения в профессиональной </a:t>
            </a:r>
            <a:r>
              <a:rPr lang="ru-RU"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деятельности</a:t>
            </a:r>
            <a:endParaRPr lang="ru-RU"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075842" y="4903423"/>
            <a:ext cx="8966996" cy="369332"/>
          </a:xfrm>
          <a:prstGeom prst="rect">
            <a:avLst/>
          </a:prstGeom>
          <a:solidFill>
            <a:srgbClr val="002060"/>
          </a:solidFill>
        </p:spPr>
        <p:txBody>
          <a:bodyPr wrap="square">
            <a:spAutoFit/>
          </a:bodyPr>
          <a:lstStyle/>
          <a:p>
            <a:pPr marL="457200" algn="just">
              <a:spcAft>
                <a:spcPts val="0"/>
              </a:spcAft>
            </a:pP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ориентированы на создание и участие в инновационных проектах и </a:t>
            </a:r>
            <a:r>
              <a:rPr lang="ru-RU"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программах</a:t>
            </a:r>
            <a:endParaRPr lang="ru-RU"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3075842" y="5562752"/>
            <a:ext cx="7968761" cy="369332"/>
          </a:xfrm>
          <a:prstGeom prst="rect">
            <a:avLst/>
          </a:prstGeom>
          <a:solidFill>
            <a:srgbClr val="002060"/>
          </a:solidFill>
        </p:spPr>
        <p:txBody>
          <a:bodyPr wrap="square">
            <a:spAutoFit/>
          </a:bodyPr>
          <a:lstStyle/>
          <a:p>
            <a:pPr marL="457200" indent="450215" algn="just">
              <a:spcAft>
                <a:spcPts val="0"/>
              </a:spcAft>
            </a:pP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реализуют конкурентоспособные стратегии в современных </a:t>
            </a:r>
            <a:r>
              <a:rPr lang="ru-RU"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практиках</a:t>
            </a:r>
            <a:endParaRPr lang="ru-RU"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43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Блок-схема: несколько документов 57"/>
          <p:cNvSpPr/>
          <p:nvPr/>
        </p:nvSpPr>
        <p:spPr>
          <a:xfrm>
            <a:off x="7731348" y="5477200"/>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Блок-схема: несколько документов 56"/>
          <p:cNvSpPr/>
          <p:nvPr/>
        </p:nvSpPr>
        <p:spPr>
          <a:xfrm>
            <a:off x="7731348" y="4261228"/>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Блок-схема: несколько документов 55"/>
          <p:cNvSpPr/>
          <p:nvPr/>
        </p:nvSpPr>
        <p:spPr>
          <a:xfrm>
            <a:off x="7731348" y="3113702"/>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Блок-схема: несколько документов 54"/>
          <p:cNvSpPr/>
          <p:nvPr/>
        </p:nvSpPr>
        <p:spPr>
          <a:xfrm>
            <a:off x="7731348" y="1943744"/>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несколько документов 15"/>
          <p:cNvSpPr/>
          <p:nvPr/>
        </p:nvSpPr>
        <p:spPr>
          <a:xfrm>
            <a:off x="7731348" y="751428"/>
            <a:ext cx="4243774" cy="1076213"/>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3" name="Прямая соединительная линия 52"/>
          <p:cNvCxnSpPr/>
          <p:nvPr/>
        </p:nvCxnSpPr>
        <p:spPr>
          <a:xfrm>
            <a:off x="1524000" y="785794"/>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7816363" y="3185015"/>
            <a:ext cx="4020992" cy="830997"/>
          </a:xfrm>
          <a:prstGeom prst="rect">
            <a:avLst/>
          </a:prstGeom>
          <a:noFill/>
        </p:spPr>
        <p:txBody>
          <a:bodyPr wrap="square" rtlCol="0">
            <a:spAutoFit/>
          </a:bodyPr>
          <a:lstStyle/>
          <a:p>
            <a:pPr lvl="0" algn="ctr"/>
            <a:r>
              <a:rPr lang="ru-RU" sz="1200" dirty="0" smtClean="0">
                <a:solidFill>
                  <a:schemeClr val="bg1"/>
                </a:solidFill>
              </a:rPr>
              <a:t>погружение в </a:t>
            </a:r>
            <a:r>
              <a:rPr lang="ru-RU" sz="1200" dirty="0">
                <a:solidFill>
                  <a:schemeClr val="bg1"/>
                </a:solidFill>
              </a:rPr>
              <a:t>реалии перспективных и востребованных типов практик, где </a:t>
            </a:r>
            <a:r>
              <a:rPr lang="ru-RU" sz="1200" dirty="0" smtClean="0">
                <a:solidFill>
                  <a:schemeClr val="bg1"/>
                </a:solidFill>
              </a:rPr>
              <a:t>организована </a:t>
            </a:r>
            <a:r>
              <a:rPr lang="ru-RU" sz="1200" dirty="0">
                <a:solidFill>
                  <a:schemeClr val="bg1"/>
                </a:solidFill>
              </a:rPr>
              <a:t>возможность </a:t>
            </a:r>
            <a:r>
              <a:rPr lang="ru-RU" sz="1200" dirty="0" smtClean="0">
                <a:solidFill>
                  <a:schemeClr val="bg1"/>
                </a:solidFill>
              </a:rPr>
              <a:t>работать </a:t>
            </a:r>
            <a:r>
              <a:rPr lang="ru-RU" sz="1200" dirty="0">
                <a:solidFill>
                  <a:schemeClr val="bg1"/>
                </a:solidFill>
              </a:rPr>
              <a:t>с реально существующими проблемами конкретных регионов, городов и страны</a:t>
            </a:r>
            <a:endParaRPr kumimoji="0" lang="ru-RU" sz="1200" b="1" i="0" u="none" strike="noStrike" kern="1200" cap="none" spc="0" normalizeH="0" baseline="0" noProof="0" dirty="0">
              <a:ln>
                <a:noFill/>
              </a:ln>
              <a:solidFill>
                <a:schemeClr val="bg1"/>
              </a:solidFill>
              <a:effectLst/>
              <a:uLnTx/>
              <a:uFillTx/>
              <a:latin typeface="Calibri" panose="020F0502020204030204"/>
            </a:endParaRPr>
          </a:p>
        </p:txBody>
      </p:sp>
      <p:sp>
        <p:nvSpPr>
          <p:cNvPr id="34" name="TextBox 33"/>
          <p:cNvSpPr txBox="1"/>
          <p:nvPr/>
        </p:nvSpPr>
        <p:spPr>
          <a:xfrm>
            <a:off x="7731348" y="842950"/>
            <a:ext cx="4094307" cy="830997"/>
          </a:xfrm>
          <a:prstGeom prst="rect">
            <a:avLst/>
          </a:prstGeom>
          <a:noFill/>
        </p:spPr>
        <p:txBody>
          <a:bodyPr wrap="square" rtlCol="0">
            <a:spAutoFit/>
          </a:bodyPr>
          <a:lstStyle/>
          <a:p>
            <a:pPr lvl="0" algn="ctr"/>
            <a:r>
              <a:rPr lang="ru-RU" sz="1200" dirty="0">
                <a:solidFill>
                  <a:schemeClr val="bg1"/>
                </a:solidFill>
              </a:rPr>
              <a:t>возможности влиять на содержание, организационную форму и логику управления образовательным процессом всем типам субъектов, в том числе сторонним организациям, родителям и самим детям</a:t>
            </a:r>
            <a:endParaRPr kumimoji="0" lang="ru-RU" sz="1200" b="1" i="0" u="none" strike="noStrike" kern="1200" cap="none" spc="0" normalizeH="0" baseline="0" noProof="0" dirty="0">
              <a:ln>
                <a:noFill/>
              </a:ln>
              <a:solidFill>
                <a:schemeClr val="bg1"/>
              </a:solidFill>
              <a:effectLst/>
              <a:uLnTx/>
              <a:uFillTx/>
              <a:latin typeface="Calibri" panose="020F0502020204030204"/>
            </a:endParaRPr>
          </a:p>
        </p:txBody>
      </p:sp>
      <p:sp>
        <p:nvSpPr>
          <p:cNvPr id="35" name="TextBox 34"/>
          <p:cNvSpPr txBox="1"/>
          <p:nvPr/>
        </p:nvSpPr>
        <p:spPr>
          <a:xfrm>
            <a:off x="7852985" y="2106289"/>
            <a:ext cx="3875952" cy="646331"/>
          </a:xfrm>
          <a:prstGeom prst="rect">
            <a:avLst/>
          </a:prstGeom>
          <a:noFill/>
        </p:spPr>
        <p:txBody>
          <a:bodyPr wrap="square" rtlCol="0">
            <a:spAutoFit/>
          </a:bodyPr>
          <a:lstStyle/>
          <a:p>
            <a:pPr lvl="0" algn="ctr"/>
            <a:r>
              <a:rPr lang="ru-RU" sz="1200" dirty="0" smtClean="0">
                <a:solidFill>
                  <a:schemeClr val="bg1"/>
                </a:solidFill>
              </a:rPr>
              <a:t>ориентация </a:t>
            </a:r>
            <a:r>
              <a:rPr lang="ru-RU" sz="1200" dirty="0">
                <a:solidFill>
                  <a:schemeClr val="bg1"/>
                </a:solidFill>
              </a:rPr>
              <a:t>на </a:t>
            </a:r>
            <a:r>
              <a:rPr lang="ru-RU" sz="1200" dirty="0" smtClean="0">
                <a:solidFill>
                  <a:schemeClr val="bg1"/>
                </a:solidFill>
              </a:rPr>
              <a:t>повышение </a:t>
            </a:r>
            <a:r>
              <a:rPr lang="ru-RU" sz="1200" dirty="0">
                <a:solidFill>
                  <a:schemeClr val="bg1"/>
                </a:solidFill>
              </a:rPr>
              <a:t>и </a:t>
            </a:r>
            <a:r>
              <a:rPr lang="ru-RU" sz="1200" dirty="0" smtClean="0">
                <a:solidFill>
                  <a:schemeClr val="bg1"/>
                </a:solidFill>
              </a:rPr>
              <a:t>оценивание уровня </a:t>
            </a:r>
            <a:r>
              <a:rPr lang="ru-RU" sz="1200" dirty="0">
                <a:solidFill>
                  <a:schemeClr val="bg1"/>
                </a:solidFill>
              </a:rPr>
              <a:t>развития конкретных компетентностей у данных детей и молодёжи</a:t>
            </a:r>
            <a:endParaRPr kumimoji="0" lang="ru-RU" sz="1200" b="1" i="0" u="none" strike="noStrike" kern="1200" cap="none" spc="0" normalizeH="0" baseline="0" noProof="0" dirty="0">
              <a:ln>
                <a:noFill/>
              </a:ln>
              <a:solidFill>
                <a:schemeClr val="bg1"/>
              </a:solidFill>
              <a:effectLst/>
              <a:uLnTx/>
              <a:uFillTx/>
              <a:latin typeface="Calibri" panose="020F0502020204030204"/>
            </a:endParaRPr>
          </a:p>
        </p:txBody>
      </p:sp>
      <p:sp>
        <p:nvSpPr>
          <p:cNvPr id="2" name="Прямоугольник 1"/>
          <p:cNvSpPr/>
          <p:nvPr/>
        </p:nvSpPr>
        <p:spPr>
          <a:xfrm>
            <a:off x="7869116" y="4343896"/>
            <a:ext cx="4214424" cy="830997"/>
          </a:xfrm>
          <a:prstGeom prst="rect">
            <a:avLst/>
          </a:prstGeom>
        </p:spPr>
        <p:txBody>
          <a:bodyPr wrap="square">
            <a:spAutoFit/>
          </a:bodyPr>
          <a:lstStyle/>
          <a:p>
            <a:pPr lvl="0" algn="ctr"/>
            <a:r>
              <a:rPr lang="ru-RU" sz="1200" dirty="0">
                <a:solidFill>
                  <a:schemeClr val="bg1"/>
                </a:solidFill>
              </a:rPr>
              <a:t>работа с мотивационно-одарёнными детьми и молодёжью строится исходя из их самоопределения, интересов и увлечений, с учётом многообразия персональных возможностей, темпов и режимов обучения</a:t>
            </a:r>
            <a:endParaRPr kumimoji="0" lang="ru-RU" sz="1200" b="1" i="0" u="none" strike="noStrike" kern="1200" cap="none" spc="0" normalizeH="0" baseline="0" noProof="0" dirty="0">
              <a:ln>
                <a:noFill/>
              </a:ln>
              <a:solidFill>
                <a:schemeClr val="bg1"/>
              </a:solidFill>
              <a:effectLst/>
              <a:uLnTx/>
              <a:uFillTx/>
              <a:latin typeface="Calibri" panose="020F0502020204030204"/>
            </a:endParaRPr>
          </a:p>
        </p:txBody>
      </p:sp>
      <p:sp>
        <p:nvSpPr>
          <p:cNvPr id="39" name="Заголовок 7"/>
          <p:cNvSpPr txBox="1">
            <a:spLocks/>
          </p:cNvSpPr>
          <p:nvPr/>
        </p:nvSpPr>
        <p:spPr>
          <a:xfrm>
            <a:off x="880375" y="186526"/>
            <a:ext cx="7571051" cy="369332"/>
          </a:xfrm>
          <a:prstGeom prst="rect">
            <a:avLst/>
          </a:prstGeom>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C00000"/>
                </a:solidFill>
                <a:effectLst/>
                <a:uLnTx/>
                <a:uFillTx/>
                <a:latin typeface="Calibri" panose="020F0502020204030204"/>
                <a:ea typeface="+mj-ea"/>
                <a:cs typeface="+mj-cs"/>
              </a:rPr>
              <a:t>ПРИНЦИПЫ РАЗВИТИЯ МОТИВАЦИОННОЙ ОДАРЕННОСТИ</a:t>
            </a:r>
            <a:endParaRPr kumimoji="0" lang="ru-RU" sz="2000" b="1" i="0" u="none" strike="noStrike" kern="1200" cap="none" spc="0" normalizeH="0" baseline="0" noProof="0" dirty="0">
              <a:ln>
                <a:noFill/>
              </a:ln>
              <a:solidFill>
                <a:srgbClr val="C00000"/>
              </a:solidFill>
              <a:effectLst/>
              <a:uLnTx/>
              <a:uFillTx/>
              <a:latin typeface="Calibri" panose="020F0502020204030204"/>
              <a:ea typeface="+mj-ea"/>
              <a:cs typeface="+mj-cs"/>
            </a:endParaRPr>
          </a:p>
        </p:txBody>
      </p:sp>
      <p:grpSp>
        <p:nvGrpSpPr>
          <p:cNvPr id="22" name="Группа 21"/>
          <p:cNvGrpSpPr/>
          <p:nvPr/>
        </p:nvGrpSpPr>
        <p:grpSpPr>
          <a:xfrm>
            <a:off x="476504" y="1172169"/>
            <a:ext cx="3464424" cy="5083010"/>
            <a:chOff x="3659319" y="1096350"/>
            <a:chExt cx="3464424" cy="5083010"/>
          </a:xfrm>
        </p:grpSpPr>
        <p:pic>
          <p:nvPicPr>
            <p:cNvPr id="23559" name="Picture 7"/>
            <p:cNvPicPr>
              <a:picLocks noChangeAspect="1" noChangeArrowheads="1"/>
            </p:cNvPicPr>
            <p:nvPr/>
          </p:nvPicPr>
          <p:blipFill>
            <a:blip r:embed="rId2"/>
            <a:srcRect/>
            <a:stretch>
              <a:fillRect/>
            </a:stretch>
          </p:blipFill>
          <p:spPr bwMode="auto">
            <a:xfrm>
              <a:off x="3937461" y="3250403"/>
              <a:ext cx="3186282" cy="29289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Rounded Rectangle 31"/>
            <p:cNvSpPr/>
            <p:nvPr/>
          </p:nvSpPr>
          <p:spPr>
            <a:xfrm>
              <a:off x="4068619" y="2003044"/>
              <a:ext cx="3000396" cy="689661"/>
            </a:xfrm>
            <a:prstGeom prst="roundRect">
              <a:avLst/>
            </a:prstGeom>
            <a:solidFill>
              <a:srgbClr val="92D050">
                <a:alpha val="49000"/>
              </a:srgbClr>
            </a:solidFill>
            <a:ln w="158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ffectLst>
              <a:outerShdw blurRad="50800" dist="38100" dir="2700000" algn="tl" rotWithShape="0">
                <a:schemeClr val="accent6">
                  <a:alpha val="40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Times New Roman" panose="02020603050405020304" pitchFamily="18" charset="0"/>
              </a:endParaRPr>
            </a:p>
          </p:txBody>
        </p:sp>
        <p:sp>
          <p:nvSpPr>
            <p:cNvPr id="26" name="Rounded Rectangle 31"/>
            <p:cNvSpPr/>
            <p:nvPr/>
          </p:nvSpPr>
          <p:spPr>
            <a:xfrm>
              <a:off x="3659319" y="1096350"/>
              <a:ext cx="3000396" cy="689661"/>
            </a:xfrm>
            <a:prstGeom prst="roundRect">
              <a:avLst/>
            </a:prstGeom>
            <a:solidFill>
              <a:srgbClr val="92D050">
                <a:alpha val="49000"/>
              </a:srgbClr>
            </a:solidFill>
            <a:ln w="158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ffectLst>
              <a:outerShdw blurRad="50800" dist="38100" dir="2700000" algn="tl" rotWithShape="0">
                <a:schemeClr val="accent6">
                  <a:alpha val="40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Arial Black" panose="020B0A04020102020204" pitchFamily="34" charset="0"/>
                  <a:ea typeface="+mn-ea"/>
                  <a:cs typeface="Times New Roman" panose="02020603050405020304" pitchFamily="18" charset="0"/>
                </a:rPr>
                <a:t>ДЕЯТЕЛЬНОСТНАЯ ПЕДАГОГИКА</a:t>
              </a:r>
              <a:endParaRPr kumimoji="0" lang="ru-RU" sz="1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Times New Roman" panose="02020603050405020304" pitchFamily="18" charset="0"/>
              </a:endParaRPr>
            </a:p>
          </p:txBody>
        </p:sp>
      </p:grpSp>
      <p:sp>
        <p:nvSpPr>
          <p:cNvPr id="41" name="Прямоугольник 40"/>
          <p:cNvSpPr/>
          <p:nvPr/>
        </p:nvSpPr>
        <p:spPr>
          <a:xfrm>
            <a:off x="8042020" y="5722544"/>
            <a:ext cx="3783635" cy="461665"/>
          </a:xfrm>
          <a:prstGeom prst="rect">
            <a:avLst/>
          </a:prstGeom>
        </p:spPr>
        <p:txBody>
          <a:bodyPr wrap="square">
            <a:spAutoFit/>
          </a:bodyPr>
          <a:lstStyle/>
          <a:p>
            <a:pPr algn="ctr"/>
            <a:r>
              <a:rPr lang="ru-RU" sz="1200" dirty="0" smtClean="0">
                <a:solidFill>
                  <a:schemeClr val="bg1"/>
                </a:solidFill>
              </a:rPr>
              <a:t>привлечение представителей </a:t>
            </a:r>
            <a:r>
              <a:rPr lang="ru-RU" sz="1200" dirty="0">
                <a:solidFill>
                  <a:schemeClr val="bg1"/>
                </a:solidFill>
              </a:rPr>
              <a:t>разнообразных ведомств и сфер </a:t>
            </a:r>
            <a:r>
              <a:rPr lang="ru-RU" sz="1200" dirty="0" smtClean="0">
                <a:solidFill>
                  <a:schemeClr val="bg1"/>
                </a:solidFill>
              </a:rPr>
              <a:t>деятельности</a:t>
            </a:r>
            <a:endParaRPr lang="ru-RU" sz="1200" dirty="0">
              <a:solidFill>
                <a:schemeClr val="bg1"/>
              </a:solidFill>
            </a:endParaRPr>
          </a:p>
        </p:txBody>
      </p:sp>
      <p:grpSp>
        <p:nvGrpSpPr>
          <p:cNvPr id="21" name="Группа 20"/>
          <p:cNvGrpSpPr/>
          <p:nvPr/>
        </p:nvGrpSpPr>
        <p:grpSpPr>
          <a:xfrm>
            <a:off x="4592088" y="1244272"/>
            <a:ext cx="2542828" cy="5065781"/>
            <a:chOff x="588977" y="1190419"/>
            <a:chExt cx="2542828" cy="5065781"/>
          </a:xfrm>
        </p:grpSpPr>
        <p:grpSp>
          <p:nvGrpSpPr>
            <p:cNvPr id="6" name="Группа 5"/>
            <p:cNvGrpSpPr/>
            <p:nvPr/>
          </p:nvGrpSpPr>
          <p:grpSpPr>
            <a:xfrm>
              <a:off x="604641" y="1190419"/>
              <a:ext cx="2516627" cy="598271"/>
              <a:chOff x="604641" y="1190419"/>
              <a:chExt cx="2516627" cy="598271"/>
            </a:xfrm>
            <a:solidFill>
              <a:schemeClr val="accent1">
                <a:lumMod val="20000"/>
                <a:lumOff val="80000"/>
              </a:schemeClr>
            </a:solidFill>
          </p:grpSpPr>
          <p:sp>
            <p:nvSpPr>
              <p:cNvPr id="5" name="Прямоугольник с двумя скругленными противолежащими углами 4"/>
              <p:cNvSpPr/>
              <p:nvPr/>
            </p:nvSpPr>
            <p:spPr>
              <a:xfrm>
                <a:off x="604641" y="1190419"/>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604642" y="1347368"/>
                <a:ext cx="2508794"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ОТКРЫТОСТЬ</a:t>
                </a:r>
                <a:endParaRPr kumimoji="0" lang="ru-RU" sz="1200" b="1" i="0" u="none" strike="noStrike" kern="1200" cap="none" spc="0" normalizeH="0" baseline="0" noProof="0" dirty="0">
                  <a:ln>
                    <a:noFill/>
                  </a:ln>
                  <a:solidFill>
                    <a:schemeClr val="accent5">
                      <a:lumMod val="75000"/>
                    </a:schemeClr>
                  </a:solidFill>
                  <a:effectLst/>
                  <a:uLnTx/>
                  <a:uFillTx/>
                  <a:latin typeface="Calibri" panose="020F0502020204030204"/>
                  <a:ea typeface="+mn-ea"/>
                </a:endParaRPr>
              </a:p>
            </p:txBody>
          </p:sp>
        </p:grpSp>
        <p:grpSp>
          <p:nvGrpSpPr>
            <p:cNvPr id="42" name="Группа 41"/>
            <p:cNvGrpSpPr/>
            <p:nvPr/>
          </p:nvGrpSpPr>
          <p:grpSpPr>
            <a:xfrm>
              <a:off x="615178" y="2307297"/>
              <a:ext cx="2516627" cy="598271"/>
              <a:chOff x="604641" y="1190419"/>
              <a:chExt cx="2516627" cy="598271"/>
            </a:xfrm>
            <a:solidFill>
              <a:schemeClr val="accent1">
                <a:lumMod val="20000"/>
                <a:lumOff val="80000"/>
              </a:schemeClr>
            </a:solidFill>
          </p:grpSpPr>
          <p:sp>
            <p:nvSpPr>
              <p:cNvPr id="43" name="Прямоугольник с двумя скругленными противолежащими углами 42"/>
              <p:cNvSpPr/>
              <p:nvPr/>
            </p:nvSpPr>
            <p:spPr>
              <a:xfrm>
                <a:off x="604641" y="1190419"/>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604642" y="1347368"/>
                <a:ext cx="2508794"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КОМПЕТЕНТНОСТНОСТЬ</a:t>
                </a:r>
                <a:endParaRPr kumimoji="0" lang="ru-RU" sz="1200" b="1" i="0" u="none" strike="noStrike" kern="1200" cap="none" spc="0" normalizeH="0" baseline="0" noProof="0" dirty="0">
                  <a:ln>
                    <a:noFill/>
                  </a:ln>
                  <a:solidFill>
                    <a:schemeClr val="accent5">
                      <a:lumMod val="75000"/>
                    </a:schemeClr>
                  </a:solidFill>
                  <a:effectLst/>
                  <a:uLnTx/>
                  <a:uFillTx/>
                  <a:latin typeface="Calibri" panose="020F0502020204030204"/>
                  <a:ea typeface="+mn-ea"/>
                </a:endParaRPr>
              </a:p>
            </p:txBody>
          </p:sp>
        </p:grpSp>
        <p:grpSp>
          <p:nvGrpSpPr>
            <p:cNvPr id="45" name="Группа 44"/>
            <p:cNvGrpSpPr/>
            <p:nvPr/>
          </p:nvGrpSpPr>
          <p:grpSpPr>
            <a:xfrm>
              <a:off x="600726" y="3424175"/>
              <a:ext cx="2531079" cy="598271"/>
              <a:chOff x="604640" y="1162047"/>
              <a:chExt cx="2531079" cy="598271"/>
            </a:xfrm>
            <a:solidFill>
              <a:schemeClr val="accent1">
                <a:lumMod val="20000"/>
                <a:lumOff val="80000"/>
              </a:schemeClr>
            </a:solidFill>
          </p:grpSpPr>
          <p:sp>
            <p:nvSpPr>
              <p:cNvPr id="46" name="Прямоугольник с двумя скругленными противолежащими углами 45"/>
              <p:cNvSpPr/>
              <p:nvPr/>
            </p:nvSpPr>
            <p:spPr>
              <a:xfrm>
                <a:off x="604640" y="1162047"/>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619092" y="1338071"/>
                <a:ext cx="2516627" cy="24622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ПРАКТИКООРИЕНТИРОВАННОСТЬ</a:t>
                </a:r>
                <a:endParaRPr kumimoji="0" lang="ru-RU" sz="1000" b="1" i="0" u="none" strike="noStrike" kern="1200" cap="none" spc="0" normalizeH="0" baseline="0" noProof="0" dirty="0">
                  <a:ln>
                    <a:noFill/>
                  </a:ln>
                  <a:solidFill>
                    <a:schemeClr val="accent5">
                      <a:lumMod val="75000"/>
                    </a:schemeClr>
                  </a:solidFill>
                  <a:effectLst/>
                  <a:uLnTx/>
                  <a:uFillTx/>
                  <a:latin typeface="Calibri" panose="020F0502020204030204"/>
                  <a:ea typeface="+mn-ea"/>
                </a:endParaRPr>
              </a:p>
            </p:txBody>
          </p:sp>
        </p:grpSp>
        <p:grpSp>
          <p:nvGrpSpPr>
            <p:cNvPr id="10" name="Группа 9"/>
            <p:cNvGrpSpPr/>
            <p:nvPr/>
          </p:nvGrpSpPr>
          <p:grpSpPr>
            <a:xfrm>
              <a:off x="588977" y="4541053"/>
              <a:ext cx="2516627" cy="598271"/>
              <a:chOff x="588977" y="4529661"/>
              <a:chExt cx="2516627" cy="598271"/>
            </a:xfrm>
            <a:solidFill>
              <a:schemeClr val="accent1">
                <a:lumMod val="20000"/>
                <a:lumOff val="80000"/>
              </a:schemeClr>
            </a:solidFill>
          </p:grpSpPr>
          <p:grpSp>
            <p:nvGrpSpPr>
              <p:cNvPr id="48" name="Группа 47"/>
              <p:cNvGrpSpPr/>
              <p:nvPr/>
            </p:nvGrpSpPr>
            <p:grpSpPr>
              <a:xfrm>
                <a:off x="588977" y="4529661"/>
                <a:ext cx="2516627" cy="598271"/>
                <a:chOff x="604641" y="1190419"/>
                <a:chExt cx="2516627" cy="598271"/>
              </a:xfrm>
              <a:grpFill/>
            </p:grpSpPr>
            <p:sp>
              <p:nvSpPr>
                <p:cNvPr id="49" name="Прямоугольник с двумя скругленными противолежащими углами 48"/>
                <p:cNvSpPr/>
                <p:nvPr/>
              </p:nvSpPr>
              <p:spPr>
                <a:xfrm>
                  <a:off x="604641" y="1190419"/>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604642" y="1347368"/>
                  <a:ext cx="2508794"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Calibri" panose="020F0502020204030204"/>
                    <a:ea typeface="+mn-ea"/>
                  </a:endParaRPr>
                </a:p>
              </p:txBody>
            </p:sp>
          </p:grpSp>
          <p:sp>
            <p:nvSpPr>
              <p:cNvPr id="13" name="TextBox 12"/>
              <p:cNvSpPr txBox="1"/>
              <p:nvPr/>
            </p:nvSpPr>
            <p:spPr>
              <a:xfrm>
                <a:off x="615178" y="4674907"/>
                <a:ext cx="2482595"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ИНДИВИДУАЛИЗАЦИЯ</a:t>
                </a:r>
                <a:endParaRPr kumimoji="0" lang="ru-RU" sz="12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grpSp>
        <p:grpSp>
          <p:nvGrpSpPr>
            <p:cNvPr id="51" name="Группа 50"/>
            <p:cNvGrpSpPr/>
            <p:nvPr/>
          </p:nvGrpSpPr>
          <p:grpSpPr>
            <a:xfrm>
              <a:off x="588977" y="5657929"/>
              <a:ext cx="2516627" cy="598271"/>
              <a:chOff x="604641" y="1190419"/>
              <a:chExt cx="2516627" cy="598271"/>
            </a:xfrm>
            <a:solidFill>
              <a:schemeClr val="accent1">
                <a:lumMod val="20000"/>
                <a:lumOff val="80000"/>
              </a:schemeClr>
            </a:solidFill>
          </p:grpSpPr>
          <p:sp>
            <p:nvSpPr>
              <p:cNvPr id="52" name="Прямоугольник с двумя скругленными противолежащими углами 51"/>
              <p:cNvSpPr/>
              <p:nvPr/>
            </p:nvSpPr>
            <p:spPr>
              <a:xfrm>
                <a:off x="604641" y="1190419"/>
                <a:ext cx="2516627" cy="598271"/>
              </a:xfrm>
              <a:prstGeom prst="round2Diag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p:cNvSpPr txBox="1"/>
              <p:nvPr/>
            </p:nvSpPr>
            <p:spPr>
              <a:xfrm>
                <a:off x="604642" y="1347368"/>
                <a:ext cx="2508794" cy="2769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МЕЖВЕДОМСТВЕННОСТЬ</a:t>
                </a:r>
                <a:endParaRPr kumimoji="0" lang="ru-RU" sz="12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5883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3030</TotalTime>
  <Words>1205</Words>
  <Application>Microsoft Office PowerPoint</Application>
  <PresentationFormat>Широкоэкранный</PresentationFormat>
  <Paragraphs>154</Paragraphs>
  <Slides>14</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5</vt:i4>
      </vt:variant>
      <vt:variant>
        <vt:lpstr>Заголовки слайдов</vt:lpstr>
      </vt:variant>
      <vt:variant>
        <vt:i4>14</vt:i4>
      </vt:variant>
    </vt:vector>
  </HeadingPairs>
  <TitlesOfParts>
    <vt:vector size="31" baseType="lpstr">
      <vt:lpstr>Arial</vt:lpstr>
      <vt:lpstr>Arial Black</vt:lpstr>
      <vt:lpstr>Arial Narrow</vt:lpstr>
      <vt:lpstr>Bookman Old Style</vt:lpstr>
      <vt:lpstr>Calibri</vt:lpstr>
      <vt:lpstr>Calibri Light</vt:lpstr>
      <vt:lpstr>Cambria</vt:lpstr>
      <vt:lpstr>Century Gothic</vt:lpstr>
      <vt:lpstr>Georgia</vt:lpstr>
      <vt:lpstr>Open Sans</vt:lpstr>
      <vt:lpstr>Times New Roman</vt:lpstr>
      <vt:lpstr>Wingdings 3</vt:lpstr>
      <vt:lpstr>Легкий дым</vt:lpstr>
      <vt:lpstr>Специальное оформление</vt:lpstr>
      <vt:lpstr>Тема Office</vt:lpstr>
      <vt:lpstr>1_Тема Office</vt:lpstr>
      <vt:lpstr>2_Тема Office</vt:lpstr>
      <vt:lpstr>Презентация PowerPoint</vt:lpstr>
      <vt:lpstr>Презентация PowerPoint</vt:lpstr>
      <vt:lpstr>Нормативно-правовая база ТОГИРРО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Два вектора реализации Концепции российской национальной системы выявления и развития молодых талантов  в Тюменской области</vt:lpstr>
      <vt:lpstr>Презентация PowerPoint</vt:lpstr>
      <vt:lpstr>Презентация PowerPoint</vt:lpstr>
      <vt:lpstr>ПОДДЕРЖКА ТАЛАНТЛИВОЙ МОЛОДЕЖИ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Maрина</dc:creator>
  <cp:lastModifiedBy>Марина Maрина</cp:lastModifiedBy>
  <cp:revision>140</cp:revision>
  <dcterms:created xsi:type="dcterms:W3CDTF">2017-01-19T05:25:42Z</dcterms:created>
  <dcterms:modified xsi:type="dcterms:W3CDTF">2017-04-04T06:35:52Z</dcterms:modified>
</cp:coreProperties>
</file>