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80" r:id="rId2"/>
    <p:sldId id="282" r:id="rId3"/>
    <p:sldId id="258" r:id="rId4"/>
    <p:sldId id="269" r:id="rId5"/>
    <p:sldId id="256" r:id="rId6"/>
    <p:sldId id="257" r:id="rId7"/>
    <p:sldId id="259" r:id="rId8"/>
    <p:sldId id="260" r:id="rId9"/>
    <p:sldId id="261" r:id="rId10"/>
    <p:sldId id="281" r:id="rId11"/>
    <p:sldId id="262" r:id="rId12"/>
    <p:sldId id="263" r:id="rId13"/>
    <p:sldId id="266" r:id="rId14"/>
    <p:sldId id="270" r:id="rId15"/>
    <p:sldId id="271" r:id="rId16"/>
    <p:sldId id="272" r:id="rId17"/>
    <p:sldId id="274" r:id="rId18"/>
    <p:sldId id="275" r:id="rId19"/>
    <p:sldId id="276" r:id="rId20"/>
    <p:sldId id="273" r:id="rId21"/>
    <p:sldId id="264" r:id="rId22"/>
    <p:sldId id="267" r:id="rId23"/>
    <p:sldId id="265" r:id="rId24"/>
    <p:sldId id="277" r:id="rId25"/>
    <p:sldId id="278" r:id="rId26"/>
    <p:sldId id="279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31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163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3626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703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1238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1863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144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901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591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591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23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831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70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87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41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1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9151F-2737-4BD3-86A7-892CCF4E05AC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9E98EAA-986F-4F27-A527-3C1ECF94A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09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97708"/>
            <a:ext cx="7766936" cy="2380735"/>
          </a:xfrm>
        </p:spPr>
        <p:txBody>
          <a:bodyPr/>
          <a:lstStyle/>
          <a:p>
            <a:r>
              <a:rPr lang="ru-RU" sz="4400" b="1" dirty="0">
                <a:solidFill>
                  <a:srgbClr val="FF0000"/>
                </a:solidFill>
              </a:rPr>
              <a:t>Тема 2. Атмосфера — воздушная оболочка Земли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3013" y="2446638"/>
            <a:ext cx="7766936" cy="3912972"/>
          </a:xfrm>
        </p:spPr>
        <p:txBody>
          <a:bodyPr>
            <a:normAutofit/>
          </a:bodyPr>
          <a:lstStyle/>
          <a:p>
            <a:r>
              <a:rPr lang="ru-RU" dirty="0"/>
              <a:t>Воздушная оболочка Земли: газовый состав, строение и значение атмосферы.</a:t>
            </a:r>
          </a:p>
          <a:p>
            <a:r>
              <a:rPr lang="ru-RU" dirty="0"/>
              <a:t>Температура воздуха. Суточный ход температуры воздуха и его графическое отображение. Особенности суточного хода температуры воздуха в зависимости от высоты Солнца над горизонтом. Среднесуточная, среднемесячная, среднегодовая температура. Зависимость нагревания земной поверхности от угла падения солнечных лучей. Годовой ход температуры воздуха.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55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Внимание! Физкультминутка!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https://yt3.ggpht.com/-YT3pNmJgaJs/AAAAAAAAAAI/AAAAAAAAAAA/YWNHgK6KeUw/s900-c-k-no/photo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5300" y="2160588"/>
            <a:ext cx="3881437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oboz.ru/admin/images/1258889482_300900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7087" y="2617058"/>
            <a:ext cx="20193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143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559951"/>
          </a:xfrm>
        </p:spPr>
        <p:txBody>
          <a:bodyPr>
            <a:noAutofit/>
          </a:bodyPr>
          <a:lstStyle/>
          <a:p>
            <a:r>
              <a:rPr lang="ru-RU" sz="4000" dirty="0"/>
              <a:t>Температура воздуха меняется не только в течение суток, значительные изменения температуры происходят в течение года на территории нашей страны. 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 sz="6000" dirty="0">
              <a:solidFill>
                <a:srgbClr val="FF0000"/>
              </a:solidFill>
            </a:endParaRPr>
          </a:p>
          <a:p>
            <a:r>
              <a:rPr lang="ru-RU" sz="6500" dirty="0">
                <a:solidFill>
                  <a:srgbClr val="FF0000"/>
                </a:solidFill>
              </a:rPr>
              <a:t>Почему?</a:t>
            </a:r>
          </a:p>
        </p:txBody>
      </p:sp>
    </p:spTree>
    <p:extLst>
      <p:ext uri="{BB962C8B-B14F-4D97-AF65-F5344CB8AC3E}">
        <p14:creationId xmlns:p14="http://schemas.microsoft.com/office/powerpoint/2010/main" val="62129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Внимание! Задание!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5400" dirty="0"/>
              <a:t>По атласу определите город, в который вы попали! У вас на столе есть координаты вашего населённого пункта.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86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Построение графика годового хода температур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/>
              <a:t>Работа в группе по определённому учебному маршруту. 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196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426" y="341831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Город Тюмень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EBE37DD-6D6F-0E30-24BF-5338F75A05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5" y="1320799"/>
            <a:ext cx="11797399" cy="51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26527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Город Владивосток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0A0927-FD6F-4F93-61BD-575D49489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95" y="1361786"/>
            <a:ext cx="11166381" cy="519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37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232" y="168954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Город Анадырь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CECA4D-8A6F-6E8C-33B4-75BE2E002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60" y="905274"/>
            <a:ext cx="10586572" cy="578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0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542" y="301870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Город Сочи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F330B8-BA72-5BD7-4772-F861F6F6E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46" y="1085361"/>
            <a:ext cx="10462846" cy="566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6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203" y="334829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Город Москва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FFBFBE-E5FA-C06C-4A54-14DA80141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40" y="1184113"/>
            <a:ext cx="11005813" cy="533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2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231" y="177875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Город Оймякон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38DBF6-DB51-CE48-B5F0-51CFDBF80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41" y="950187"/>
            <a:ext cx="11397481" cy="563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2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Актуализация знаний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Какую оболочку Земли мы изучаем? </a:t>
            </a:r>
          </a:p>
          <a:p>
            <a:r>
              <a:rPr lang="ru-RU" dirty="0"/>
              <a:t>Какой компонент природы она представляет? </a:t>
            </a:r>
          </a:p>
          <a:p>
            <a:r>
              <a:rPr lang="ru-RU" dirty="0"/>
              <a:t>Что такое воздух?</a:t>
            </a:r>
          </a:p>
          <a:p>
            <a:r>
              <a:rPr lang="ru-RU" dirty="0"/>
              <a:t>Назовите газовый состав атмосферы в процентах?</a:t>
            </a:r>
          </a:p>
          <a:p>
            <a:r>
              <a:rPr lang="ru-RU" dirty="0"/>
              <a:t>Назовите самый нижний слой атмосферы, в котором мы живём?</a:t>
            </a:r>
          </a:p>
          <a:p>
            <a:r>
              <a:rPr lang="ru-RU" dirty="0"/>
              <a:t>Каково значение атмосферы?</a:t>
            </a:r>
          </a:p>
          <a:p>
            <a:r>
              <a:rPr lang="ru-RU" dirty="0"/>
              <a:t>С помощью какого прибора измеряют температуру воздуха? По какой шкале?</a:t>
            </a:r>
          </a:p>
          <a:p>
            <a:r>
              <a:rPr lang="ru-RU" dirty="0"/>
              <a:t>Как подсчитать среднесуточную и среднемесячную температуру воздуха? </a:t>
            </a:r>
          </a:p>
        </p:txBody>
      </p:sp>
    </p:spTree>
    <p:extLst>
      <p:ext uri="{BB962C8B-B14F-4D97-AF65-F5344CB8AC3E}">
        <p14:creationId xmlns:p14="http://schemas.microsoft.com/office/powerpoint/2010/main" val="425459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Решим задачу</a:t>
            </a:r>
            <a:r>
              <a:rPr lang="ru-RU" sz="6000" dirty="0" smtClean="0">
                <a:solidFill>
                  <a:srgbClr val="FF0000"/>
                </a:solidFill>
              </a:rPr>
              <a:t>! 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Задание </a:t>
            </a:r>
            <a:r>
              <a:rPr lang="ru-RU" b="1" dirty="0" smtClean="0"/>
              <a:t>1. </a:t>
            </a:r>
            <a:r>
              <a:rPr lang="ru-RU" dirty="0" smtClean="0"/>
              <a:t>Ниже </a:t>
            </a:r>
            <a:r>
              <a:rPr lang="ru-RU" dirty="0"/>
              <a:t>приведены изображения термометра, при помощи которого велись наблюдения за изменением температуры воздуха в течение суток. Сравните показания термометра в разное время дня. Заполните пустые ячейки таблицы наблюдений за суточной температурой воздуха, если известно, что в 8:00 была самая низкая температура воздуха, а в 16:00 – самая высокая. Запишите значения температуры воздуха в виде целого числа. Время наблюдения 8:00 12:00 16:00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Задание 2. </a:t>
            </a:r>
            <a:r>
              <a:rPr lang="ru-RU" dirty="0" smtClean="0"/>
              <a:t>На </a:t>
            </a:r>
            <a:r>
              <a:rPr lang="ru-RU" dirty="0"/>
              <a:t>рисунках 1, 2 и 3 показаны участки земной поверхности, на которые солнечные лучи падают под разными углами. Расположите эти рисунки в порядке увеличения количества солнечного тепла, которое будет получать каждый из показанных на рисунках участков земной поверхности, начиная с участка, который будет получать наименьшее количество солнечного тепла. 1 2 3 Запишите в ответе последовательность номеров рисунков. Ответ: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Задание </a:t>
            </a:r>
            <a:r>
              <a:rPr lang="ru-RU" b="1" dirty="0"/>
              <a:t>3</a:t>
            </a:r>
            <a:r>
              <a:rPr lang="ru-RU" b="1" dirty="0" smtClean="0"/>
              <a:t>. </a:t>
            </a:r>
            <a:r>
              <a:rPr lang="ru-RU" dirty="0" smtClean="0"/>
              <a:t>Проанализируйте </a:t>
            </a:r>
            <a:r>
              <a:rPr lang="ru-RU" dirty="0"/>
              <a:t>график годового хода температуры воздуха в городе Монтевидео (34° 52′ ю. ш. 56° 10′ з. д.) и объясните, почему в июле там холоднее, чем в январе. Дайте полное, развёрнутое объяснение. Средняя температура воздуха в Монтевидео по месяцам 17 Ответ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009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827" y="340412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Итоги урока: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Сегодня мы узнали: </a:t>
            </a:r>
          </a:p>
          <a:p>
            <a:r>
              <a:rPr lang="ru-RU" dirty="0"/>
              <a:t>- отчего зависит температура воздуха?</a:t>
            </a:r>
          </a:p>
          <a:p>
            <a:r>
              <a:rPr lang="ru-RU" dirty="0"/>
              <a:t>- что такое годовая температура воздуха?</a:t>
            </a:r>
          </a:p>
          <a:p>
            <a:r>
              <a:rPr lang="ru-RU" dirty="0"/>
              <a:t>- что такое среднегодовая амплитуда воздуха?</a:t>
            </a:r>
          </a:p>
          <a:p>
            <a:r>
              <a:rPr lang="ru-RU" dirty="0"/>
              <a:t>- как зависит температура воздуха от географической широты?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80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/>
              <a:t>Для всех: </a:t>
            </a:r>
            <a:r>
              <a:rPr lang="ru-RU" sz="2800" dirty="0"/>
              <a:t> Параграф 41, вопрос № 67 в конце параграфа (ответить письменно)</a:t>
            </a:r>
          </a:p>
          <a:p>
            <a:r>
              <a:rPr lang="ru-RU" sz="2800" b="1" dirty="0"/>
              <a:t>По выбору творческое задание: Нарисуйте рисунок местности, где отражены особенности годового хода температур.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8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Рефлексия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6600" dirty="0"/>
              <a:t>Оранжевый  шар– всё понятно!</a:t>
            </a:r>
          </a:p>
          <a:p>
            <a:pPr marL="0" indent="0">
              <a:buNone/>
            </a:pPr>
            <a:r>
              <a:rPr lang="ru-RU" sz="6600" dirty="0"/>
              <a:t>Синий шар- есть вопросы! </a:t>
            </a:r>
          </a:p>
          <a:p>
            <a:pPr marL="0" indent="0">
              <a:buNone/>
            </a:pPr>
            <a:r>
              <a:rPr lang="ru-RU" sz="6600" dirty="0"/>
              <a:t>Красный шар- не понял!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637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/>
            <a:r>
              <a:rPr lang="ru-RU" sz="4400" dirty="0">
                <a:solidFill>
                  <a:srgbClr val="FFC000"/>
                </a:solidFill>
              </a:rPr>
              <a:t>Оранжевый  шар– всё понятно!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i="1" dirty="0">
                <a:solidFill>
                  <a:srgbClr val="FFC000"/>
                </a:solidFill>
              </a:rPr>
              <a:t>Желаю вдохновенья,</a:t>
            </a:r>
          </a:p>
          <a:p>
            <a:pPr marL="0" indent="0" algn="ctr">
              <a:buNone/>
            </a:pPr>
            <a:r>
              <a:rPr lang="ru-RU" sz="4000" i="1" dirty="0">
                <a:solidFill>
                  <a:srgbClr val="FFC000"/>
                </a:solidFill>
              </a:rPr>
              <a:t>Желаю массу сил,</a:t>
            </a:r>
          </a:p>
          <a:p>
            <a:pPr marL="0" indent="0" algn="ctr">
              <a:buNone/>
            </a:pPr>
            <a:r>
              <a:rPr lang="ru-RU" sz="4000" i="1" dirty="0">
                <a:solidFill>
                  <a:srgbClr val="FFC000"/>
                </a:solidFill>
              </a:rPr>
              <a:t>Терпенья и везенья, </a:t>
            </a:r>
          </a:p>
          <a:p>
            <a:pPr marL="0" indent="0" algn="ctr">
              <a:buNone/>
            </a:pPr>
            <a:r>
              <a:rPr lang="ru-RU" sz="4000" i="1" dirty="0">
                <a:solidFill>
                  <a:srgbClr val="FFC000"/>
                </a:solidFill>
              </a:rPr>
              <a:t>И новых Вам вершин!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71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>
                <a:solidFill>
                  <a:srgbClr val="00B0F0"/>
                </a:solidFill>
              </a:rPr>
              <a:t>Синий шар- есть вопросы!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 </a:t>
            </a:r>
          </a:p>
          <a:p>
            <a:pPr marL="0" indent="0" algn="ctr">
              <a:buNone/>
            </a:pPr>
            <a:r>
              <a:rPr lang="ru-RU" sz="3600" i="1" dirty="0">
                <a:solidFill>
                  <a:srgbClr val="00B0F0"/>
                </a:solidFill>
              </a:rPr>
              <a:t>Вы – молодец!</a:t>
            </a:r>
          </a:p>
          <a:p>
            <a:pPr marL="0" indent="0" algn="ctr">
              <a:buNone/>
            </a:pPr>
            <a:r>
              <a:rPr lang="ru-RU" sz="3600" i="1" dirty="0">
                <a:solidFill>
                  <a:srgbClr val="00B0F0"/>
                </a:solidFill>
              </a:rPr>
              <a:t>Но, есть к чему стремиться.</a:t>
            </a:r>
          </a:p>
          <a:p>
            <a:pPr marL="0" indent="0" algn="ctr">
              <a:buNone/>
            </a:pPr>
            <a:r>
              <a:rPr lang="ru-RU" sz="3600" i="1" dirty="0">
                <a:solidFill>
                  <a:srgbClr val="00B0F0"/>
                </a:solidFill>
              </a:rPr>
              <a:t>Ещё чуть-чуть,</a:t>
            </a:r>
          </a:p>
          <a:p>
            <a:pPr marL="0" indent="0" algn="ctr">
              <a:buNone/>
            </a:pPr>
            <a:r>
              <a:rPr lang="ru-RU" sz="3600" i="1" dirty="0">
                <a:solidFill>
                  <a:srgbClr val="00B0F0"/>
                </a:solidFill>
              </a:rPr>
              <a:t>Терпения, труда,</a:t>
            </a:r>
          </a:p>
          <a:p>
            <a:pPr marL="0" indent="0" algn="ctr">
              <a:buNone/>
            </a:pPr>
            <a:r>
              <a:rPr lang="ru-RU" sz="3600" i="1" dirty="0">
                <a:solidFill>
                  <a:srgbClr val="00B0F0"/>
                </a:solidFill>
              </a:rPr>
              <a:t>И результат получите тогда!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693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>
                <a:solidFill>
                  <a:srgbClr val="FF0000"/>
                </a:solidFill>
              </a:rPr>
              <a:t>Красный шар- не понял!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400" i="1" dirty="0">
                <a:solidFill>
                  <a:srgbClr val="FF0000"/>
                </a:solidFill>
              </a:rPr>
              <a:t>Разгадка близка.</a:t>
            </a:r>
          </a:p>
          <a:p>
            <a:pPr marL="0" indent="0" algn="ctr">
              <a:buNone/>
            </a:pPr>
            <a:r>
              <a:rPr lang="ru-RU" sz="4400" i="1" dirty="0">
                <a:solidFill>
                  <a:srgbClr val="FF0000"/>
                </a:solidFill>
              </a:rPr>
              <a:t>Жизнь без знаний не легка!</a:t>
            </a:r>
          </a:p>
          <a:p>
            <a:pPr marL="0" indent="0" algn="ctr">
              <a:buNone/>
            </a:pPr>
            <a:r>
              <a:rPr lang="ru-RU" sz="4400" i="1" dirty="0">
                <a:solidFill>
                  <a:srgbClr val="FF0000"/>
                </a:solidFill>
              </a:rPr>
              <a:t> Желаем Вам собраться,</a:t>
            </a:r>
          </a:p>
          <a:p>
            <a:pPr marL="0" indent="0" algn="ctr">
              <a:buNone/>
            </a:pPr>
            <a:r>
              <a:rPr lang="ru-RU" sz="4400" i="1" dirty="0">
                <a:solidFill>
                  <a:srgbClr val="FF0000"/>
                </a:solidFill>
              </a:rPr>
              <a:t>До истины добраться!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21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Что вы наблюдаете? Что происходит?</a:t>
            </a:r>
          </a:p>
        </p:txBody>
      </p:sp>
      <p:pic>
        <p:nvPicPr>
          <p:cNvPr id="8" name="Tree in 4 Seasons ｜ spring, summer, autumn, winte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5588" y="2160588"/>
            <a:ext cx="6900862" cy="3881437"/>
          </a:xfrm>
        </p:spPr>
      </p:pic>
    </p:spTree>
    <p:extLst>
      <p:ext uri="{BB962C8B-B14F-4D97-AF65-F5344CB8AC3E}">
        <p14:creationId xmlns:p14="http://schemas.microsoft.com/office/powerpoint/2010/main" val="65378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64758"/>
            <a:ext cx="7766936" cy="1622854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rgbClr val="FF0000"/>
                </a:solidFill>
              </a:rPr>
              <a:t>Загадка!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2463115"/>
            <a:ext cx="7766936" cy="2684618"/>
          </a:xfrm>
        </p:spPr>
        <p:txBody>
          <a:bodyPr>
            <a:normAutofit fontScale="70000" lnSpcReduction="20000"/>
          </a:bodyPr>
          <a:lstStyle/>
          <a:p>
            <a:r>
              <a:rPr lang="ru-RU" sz="6400" b="1" dirty="0"/>
              <a:t>Это важный показатель,</a:t>
            </a:r>
            <a:endParaRPr lang="ru-RU" sz="6400" dirty="0"/>
          </a:p>
          <a:p>
            <a:r>
              <a:rPr lang="ru-RU" sz="6400" b="1" dirty="0"/>
              <a:t>Градусник - её приятель.</a:t>
            </a:r>
            <a:endParaRPr lang="ru-RU" sz="6400" dirty="0"/>
          </a:p>
          <a:p>
            <a:r>
              <a:rPr lang="ru-RU" sz="6400" b="1" dirty="0"/>
              <a:t>Если жарко - высока,</a:t>
            </a:r>
            <a:endParaRPr lang="ru-RU" sz="6400" dirty="0"/>
          </a:p>
          <a:p>
            <a:r>
              <a:rPr lang="ru-RU" sz="6400" b="1" dirty="0"/>
              <a:t>А в мороз она низка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72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</a:rPr>
              <a:t>Тема урока:</a:t>
            </a:r>
            <a:r>
              <a:rPr lang="ru-RU" dirty="0">
                <a:solidFill>
                  <a:srgbClr val="FF0000"/>
                </a:solidFill>
              </a:rPr>
              <a:t> «Годовой ход температуры воздуха»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 урок </a:t>
            </a:r>
            <a:r>
              <a:rPr lang="ru-RU" smtClean="0"/>
              <a:t>по программе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691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208607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Цели и задачи: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52800" y="2318015"/>
            <a:ext cx="6096000" cy="4104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мы должны узнать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от чего зависит температура воздуха;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что такое годовой ход температуры;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что такое годовая амплитуда температур;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 определить максимальную и минимальную температуру по графику;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 подсчитать среднюю годовую температуру;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40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Ответим на вопросы:</a:t>
            </a: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3423984"/>
              </p:ext>
            </p:extLst>
          </p:nvPr>
        </p:nvGraphicFramePr>
        <p:xfrm>
          <a:off x="1827383" y="2057224"/>
          <a:ext cx="5934075" cy="42970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8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8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УТВЕРЖДЕНИЕ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«ДА»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«НЕТ»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Утром и вечером холоднее, чем днём.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 тропиках теплее, чем на полюсе.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42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 пасмурные дни воздух охлаждается значительно медленнее.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Чем больше угол падения солнечных лучей на Землю, тем меньше тепла она получает.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97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Чем больше широта местности, тем ниже высота Солнца над горизонтом.</a:t>
                      </a:r>
                      <a:endParaRPr lang="ru-RU" sz="1200">
                        <a:effectLst/>
                      </a:endParaRPr>
                    </a:p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14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38897"/>
            <a:ext cx="9144000" cy="3558746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Работа с учебником. параграф.41 с.134-136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24000" y="2784389"/>
            <a:ext cx="9144000" cy="2473411"/>
          </a:xfrm>
        </p:spPr>
        <p:txBody>
          <a:bodyPr>
            <a:normAutofit/>
          </a:bodyPr>
          <a:lstStyle/>
          <a:p>
            <a:r>
              <a:rPr lang="ru-RU" sz="2400" b="1" dirty="0"/>
              <a:t>«Почему температура воздуха в течение суток меняется?»</a:t>
            </a:r>
          </a:p>
          <a:p>
            <a:r>
              <a:rPr lang="ru-RU" sz="2400" b="1" dirty="0"/>
              <a:t>«Как зависит угол падения солнечных лучей от широты местности?»</a:t>
            </a:r>
            <a:endParaRPr lang="ru-RU" sz="2400" dirty="0"/>
          </a:p>
          <a:p>
            <a:r>
              <a:rPr lang="ru-RU" sz="2400" b="1" dirty="0"/>
              <a:t>«Что является главной причиной смены времён года на большей части земного шара? Почему сейчас у нас зима?»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6382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>
                <a:solidFill>
                  <a:srgbClr val="FF0000"/>
                </a:solidFill>
              </a:rPr>
              <a:t>Проверим наши знания!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3111094"/>
              </p:ext>
            </p:extLst>
          </p:nvPr>
        </p:nvGraphicFramePr>
        <p:xfrm>
          <a:off x="2362843" y="1930400"/>
          <a:ext cx="5934075" cy="42970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8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8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УТВЕРЖДЕНИЕ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«ДА»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«НЕТ»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Утром и вечером холоднее, чем днём.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 тропиках теплее, чем на полюсе.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42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пасмурные дни воздух охлаждается значительно медленнее.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Чем больше угол падения солнечных лучей на Землю, тем меньше тепла она получает.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97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Чем больше широта местности, тем ниже высота Солнца над горизонтом.</a:t>
                      </a:r>
                      <a:endParaRPr lang="ru-RU" sz="1200">
                        <a:effectLst/>
                      </a:endParaRPr>
                    </a:p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17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208</TotalTime>
  <Words>793</Words>
  <Application>Microsoft Office PowerPoint</Application>
  <PresentationFormat>Широкоэкранный</PresentationFormat>
  <Paragraphs>120</Paragraphs>
  <Slides>26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 3</vt:lpstr>
      <vt:lpstr>Грань</vt:lpstr>
      <vt:lpstr>Тема 2. Атмосфера — воздушная оболочка Земли </vt:lpstr>
      <vt:lpstr>Актуализация знаний</vt:lpstr>
      <vt:lpstr>Что вы наблюдаете? Что происходит?</vt:lpstr>
      <vt:lpstr>Загадка!</vt:lpstr>
      <vt:lpstr> Тема урока: «Годовой ход температуры воздуха» </vt:lpstr>
      <vt:lpstr>Цели и задачи:</vt:lpstr>
      <vt:lpstr>Ответим на вопросы: </vt:lpstr>
      <vt:lpstr>Работа с учебником. параграф.41 с.134-136   </vt:lpstr>
      <vt:lpstr>Проверим наши знания!</vt:lpstr>
      <vt:lpstr>Внимание! Физкультминутка!</vt:lpstr>
      <vt:lpstr>Температура воздуха меняется не только в течение суток, значительные изменения температуры происходят в течение года на территории нашей страны. </vt:lpstr>
      <vt:lpstr>Внимание! Задание!</vt:lpstr>
      <vt:lpstr>Построение графика годового хода температур</vt:lpstr>
      <vt:lpstr>Город Тюмень</vt:lpstr>
      <vt:lpstr>Город Владивосток</vt:lpstr>
      <vt:lpstr>Город Анадырь</vt:lpstr>
      <vt:lpstr>Город Сочи </vt:lpstr>
      <vt:lpstr>Город Москва</vt:lpstr>
      <vt:lpstr>Город Оймякон</vt:lpstr>
      <vt:lpstr>Решим задачу! </vt:lpstr>
      <vt:lpstr>Итоги урока:</vt:lpstr>
      <vt:lpstr>Домашнее задание</vt:lpstr>
      <vt:lpstr>Рефлексия</vt:lpstr>
      <vt:lpstr>Оранжевый  шар– всё понятно!</vt:lpstr>
      <vt:lpstr>Синий шар- есть вопросы!  </vt:lpstr>
      <vt:lpstr>Красный шар- не понял!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«Годовой ход температуры воздуха»</dc:title>
  <dc:creator>User</dc:creator>
  <cp:lastModifiedBy>user</cp:lastModifiedBy>
  <cp:revision>39</cp:revision>
  <dcterms:created xsi:type="dcterms:W3CDTF">2025-12-04T12:55:11Z</dcterms:created>
  <dcterms:modified xsi:type="dcterms:W3CDTF">2025-12-23T08:28:04Z</dcterms:modified>
</cp:coreProperties>
</file>