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8" r:id="rId3"/>
    <p:sldId id="329" r:id="rId4"/>
    <p:sldId id="330" r:id="rId5"/>
    <p:sldId id="331" r:id="rId6"/>
    <p:sldId id="332" r:id="rId7"/>
    <p:sldId id="333" r:id="rId8"/>
    <p:sldId id="263" r:id="rId9"/>
    <p:sldId id="300" r:id="rId10"/>
    <p:sldId id="334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изменилось  мировоззрение   школьников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</a:rPr>
                      <a:t>нет учебной </a:t>
                    </a:r>
                    <a:r>
                      <a:rPr lang="ru-RU" smtClean="0">
                        <a:solidFill>
                          <a:srgbClr val="FFFF00"/>
                        </a:solidFill>
                      </a:rPr>
                      <a:t>мотивации</a:t>
                    </a:r>
                  </a:p>
                  <a:p>
                    <a:r>
                      <a:rPr lang="ru-RU" sz="1800" smtClean="0">
                        <a:solidFill>
                          <a:srgbClr val="FFFF00"/>
                        </a:solidFill>
                      </a:rPr>
                      <a:t>21</a:t>
                    </a:r>
                    <a:r>
                      <a:rPr lang="ru-RU" sz="1800">
                        <a:solidFill>
                          <a:srgbClr val="FFFF00"/>
                        </a:solidFill>
                      </a:rPr>
                      <a:t>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</a:rPr>
                      <a:t>нет ценностных </a:t>
                    </a:r>
                    <a:r>
                      <a:rPr lang="ru-RU" smtClean="0">
                        <a:solidFill>
                          <a:srgbClr val="FFFF00"/>
                        </a:solidFill>
                      </a:rPr>
                      <a:t>ориентиров</a:t>
                    </a:r>
                  </a:p>
                  <a:p>
                    <a:r>
                      <a:rPr lang="ru-RU" sz="1800" smtClean="0">
                        <a:solidFill>
                          <a:srgbClr val="FFFF00"/>
                        </a:solidFill>
                      </a:rPr>
                      <a:t>14</a:t>
                    </a:r>
                    <a:r>
                      <a:rPr lang="ru-RU" sz="1800">
                        <a:solidFill>
                          <a:srgbClr val="FFFF00"/>
                        </a:solidFill>
                      </a:rPr>
                      <a:t>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</a:rPr>
                      <a:t>слабее </a:t>
                    </a:r>
                    <a:r>
                      <a:rPr lang="ru-RU" smtClean="0">
                        <a:solidFill>
                          <a:srgbClr val="FFFF00"/>
                        </a:solidFill>
                      </a:rPr>
                      <a:t>физически </a:t>
                    </a:r>
                    <a:r>
                      <a:rPr lang="ru-RU" sz="1800" smtClean="0">
                        <a:solidFill>
                          <a:srgbClr val="FFFF00"/>
                        </a:solidFill>
                      </a:rPr>
                      <a:t>5</a:t>
                    </a:r>
                    <a:r>
                      <a:rPr lang="ru-RU" sz="1800" dirty="0">
                        <a:solidFill>
                          <a:srgbClr val="FFFF00"/>
                        </a:solidFill>
                      </a:rPr>
                      <a:t>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FFFF00"/>
                        </a:solidFill>
                      </a:rPr>
                      <a:t>малочитающие </a:t>
                    </a:r>
                    <a:r>
                      <a:rPr lang="ru-RU" sz="1800">
                        <a:solidFill>
                          <a:srgbClr val="FFFF00"/>
                        </a:solidFill>
                      </a:rPr>
                      <a:t>15%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</a:rPr>
                      <a:t>узок круг </a:t>
                    </a:r>
                    <a:r>
                      <a:rPr lang="ru-RU" smtClean="0">
                        <a:solidFill>
                          <a:srgbClr val="FFFF00"/>
                        </a:solidFill>
                      </a:rPr>
                      <a:t>интересов</a:t>
                    </a:r>
                  </a:p>
                  <a:p>
                    <a:r>
                      <a:rPr lang="ru-RU" sz="180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ru-RU" sz="1800">
                        <a:solidFill>
                          <a:srgbClr val="FFFF00"/>
                        </a:solidFill>
                      </a:rPr>
                      <a:t>11%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</a:rPr>
                      <a:t>жестокость, цинизм, </a:t>
                    </a:r>
                    <a:r>
                      <a:rPr lang="ru-RU" smtClean="0">
                        <a:solidFill>
                          <a:srgbClr val="FFFF00"/>
                        </a:solidFill>
                      </a:rPr>
                      <a:t>эгоцентризм</a:t>
                    </a:r>
                  </a:p>
                  <a:p>
                    <a:r>
                      <a:rPr lang="ru-RU" sz="1800" smtClean="0">
                        <a:solidFill>
                          <a:srgbClr val="FFFF00"/>
                        </a:solidFill>
                      </a:rPr>
                      <a:t>18</a:t>
                    </a:r>
                    <a:r>
                      <a:rPr lang="ru-RU" sz="1800">
                        <a:solidFill>
                          <a:srgbClr val="FFFF00"/>
                        </a:solidFill>
                      </a:rPr>
                      <a:t>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</a:rPr>
                      <a:t>материальный </a:t>
                    </a:r>
                    <a:r>
                      <a:rPr lang="ru-RU" smtClean="0">
                        <a:solidFill>
                          <a:srgbClr val="FFFF00"/>
                        </a:solidFill>
                      </a:rPr>
                      <a:t>конформизм</a:t>
                    </a:r>
                  </a:p>
                  <a:p>
                    <a:r>
                      <a:rPr lang="ru-RU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ru-RU" sz="1800">
                        <a:solidFill>
                          <a:srgbClr val="FFFF00"/>
                        </a:solidFill>
                      </a:rPr>
                      <a:t>8%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FFFF00"/>
                        </a:solidFill>
                      </a:rPr>
                      <a:t>невоспитанность </a:t>
                    </a:r>
                    <a:r>
                      <a:rPr lang="ru-RU" sz="1800">
                        <a:solidFill>
                          <a:srgbClr val="FFFF00"/>
                        </a:solidFill>
                      </a:rPr>
                      <a:t>7%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нет учебной мотивации</c:v>
                </c:pt>
                <c:pt idx="1">
                  <c:v>нет ценностных ориентиров</c:v>
                </c:pt>
                <c:pt idx="2">
                  <c:v>слабее физически</c:v>
                </c:pt>
                <c:pt idx="3">
                  <c:v>малочитающие</c:v>
                </c:pt>
                <c:pt idx="4">
                  <c:v>узок круг интересов</c:v>
                </c:pt>
                <c:pt idx="5">
                  <c:v>жестокость, цинизм, эгоцентризм</c:v>
                </c:pt>
                <c:pt idx="6">
                  <c:v>материальный конформизм</c:v>
                </c:pt>
                <c:pt idx="7">
                  <c:v>невоспитанность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0.21000000000000021</c:v>
                </c:pt>
                <c:pt idx="1">
                  <c:v>0.14000000000000001</c:v>
                </c:pt>
                <c:pt idx="2">
                  <c:v>5.0000000000000079E-2</c:v>
                </c:pt>
                <c:pt idx="3">
                  <c:v>0.15000000000000024</c:v>
                </c:pt>
                <c:pt idx="4">
                  <c:v>0.11000000000000008</c:v>
                </c:pt>
                <c:pt idx="5">
                  <c:v>0.18000000000000024</c:v>
                </c:pt>
                <c:pt idx="6">
                  <c:v>8.0000000000000154E-2</c:v>
                </c:pt>
                <c:pt idx="7">
                  <c:v>7.0000000000000034E-2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 становления личности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семья</c:v>
                </c:pt>
                <c:pt idx="1">
                  <c:v>школа</c:v>
                </c:pt>
                <c:pt idx="2">
                  <c:v>друзья</c:v>
                </c:pt>
                <c:pt idx="3">
                  <c:v>Я</c:v>
                </c:pt>
                <c:pt idx="4">
                  <c:v>книги</c:v>
                </c:pt>
                <c:pt idx="5">
                  <c:v>интернет</c:v>
                </c:pt>
                <c:pt idx="6">
                  <c:v>спорт</c:v>
                </c:pt>
                <c:pt idx="7">
                  <c:v>искусство</c:v>
                </c:pt>
                <c:pt idx="8">
                  <c:v>деньги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0.61000000000000065</c:v>
                </c:pt>
                <c:pt idx="1">
                  <c:v>0.45</c:v>
                </c:pt>
                <c:pt idx="2">
                  <c:v>0.25</c:v>
                </c:pt>
                <c:pt idx="3">
                  <c:v>0.1</c:v>
                </c:pt>
                <c:pt idx="4">
                  <c:v>9.0000000000000024E-2</c:v>
                </c:pt>
                <c:pt idx="5">
                  <c:v>7.0000000000000021E-2</c:v>
                </c:pt>
                <c:pt idx="6">
                  <c:v>0.05</c:v>
                </c:pt>
                <c:pt idx="7">
                  <c:v>0.05</c:v>
                </c:pt>
                <c:pt idx="8">
                  <c:v>1.0000000000000005E-2</c:v>
                </c:pt>
              </c:numCache>
            </c:numRef>
          </c:val>
        </c:ser>
        <c:dLbls/>
        <c:axId val="35727232"/>
        <c:axId val="35728768"/>
      </c:barChart>
      <c:catAx>
        <c:axId val="357272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>
                <a:solidFill>
                  <a:srgbClr val="FFFF00"/>
                </a:solidFill>
              </a:defRPr>
            </a:pPr>
            <a:endParaRPr lang="ru-RU"/>
          </a:p>
        </c:txPr>
        <c:crossAx val="35728768"/>
        <c:crosses val="autoZero"/>
        <c:auto val="1"/>
        <c:lblAlgn val="ctr"/>
        <c:lblOffset val="100"/>
      </c:catAx>
      <c:valAx>
        <c:axId val="35728768"/>
        <c:scaling>
          <c:orientation val="minMax"/>
        </c:scaling>
        <c:axPos val="l"/>
        <c:majorGridlines/>
        <c:numFmt formatCode="0%" sourceLinked="1"/>
        <c:tickLblPos val="nextTo"/>
        <c:crossAx val="35727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901334600259318"/>
          <c:y val="0"/>
          <c:w val="0.48162911927675717"/>
          <c:h val="0.14715441819772562"/>
        </c:manualLayout>
      </c:layout>
      <c:txPr>
        <a:bodyPr/>
        <a:lstStyle/>
        <a:p>
          <a:pPr>
            <a:defRPr sz="1800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853B6-3611-4CF5-8107-2E91733ED2F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03A0-7A8F-4CE2-B092-108C7E445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30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2B7A9-11F0-4A5E-B8C6-792F109FDBE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805D-34BE-4528-B4DA-BCCE94DC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07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7F9D-0A6E-4801-A152-490EA2B078D1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CA9-90FD-4065-93A4-5CDC7D541D5F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C26B-0049-4C52-9956-5871437B59FA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C19F-BCE1-4B34-936D-548E7976772E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37F5-12E0-437E-BF3F-BF282CDC7FC8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7E79-4561-45E8-8D62-0518A0EEDFD5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057D-2B2E-4E8A-8B36-E319BC0C61A7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20E-6105-495C-96B2-A09A41DA6AE6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9B23-0C8A-4BA5-AFC0-F9367D23B097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7EB8-3E9F-4E01-BB7B-A2DE60DCF8E9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C4B5-1D6A-4451-92C6-C55341AA08EB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CA84-80A3-4336-98C0-93D3B1C850BE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90CC-A7C6-457E-BC17-8848F0020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714488"/>
            <a:ext cx="5249174" cy="27226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Роль семьи в формировании духовно-нравственной личности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7232848" cy="180989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Arial Narrow" pitchFamily="34" charset="0"/>
              </a:rPr>
              <a:t>Файзуллина</a:t>
            </a:r>
            <a:r>
              <a:rPr lang="ru-RU" sz="24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Arial Narrow" pitchFamily="34" charset="0"/>
              </a:rPr>
              <a:t>Алсу</a:t>
            </a:r>
            <a:r>
              <a:rPr lang="ru-RU" sz="24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Arial Narrow" pitchFamily="34" charset="0"/>
              </a:rPr>
              <a:t>Рафаэловна</a:t>
            </a:r>
            <a:r>
              <a:rPr lang="ru-RU" sz="2400" b="1" i="1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rgbClr val="FFFF00"/>
                </a:solidFill>
                <a:latin typeface="Arial Narrow" pitchFamily="34" charset="0"/>
              </a:rPr>
              <a:t>доцент кафедры 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rgbClr val="FFFF00"/>
                </a:solidFill>
                <a:latin typeface="Arial Narrow" pitchFamily="34" charset="0"/>
              </a:rPr>
              <a:t>педагогики и </a:t>
            </a:r>
            <a:r>
              <a:rPr lang="ru-RU" sz="2400" b="1" i="1" dirty="0" err="1" smtClean="0">
                <a:solidFill>
                  <a:srgbClr val="FFFF00"/>
                </a:solidFill>
                <a:latin typeface="Arial Narrow" pitchFamily="34" charset="0"/>
              </a:rPr>
              <a:t>андрагогики</a:t>
            </a:r>
            <a:r>
              <a:rPr lang="ru-RU" sz="2400" b="1" i="1" dirty="0" smtClean="0">
                <a:solidFill>
                  <a:srgbClr val="FFFF00"/>
                </a:solidFill>
                <a:latin typeface="Arial Narrow" pitchFamily="34" charset="0"/>
              </a:rPr>
              <a:t> ТОГИРРО</a:t>
            </a:r>
          </a:p>
          <a:p>
            <a:pPr algn="r">
              <a:spcBef>
                <a:spcPts val="0"/>
              </a:spcBef>
            </a:pPr>
            <a:r>
              <a:rPr lang="en-US" sz="2400" b="1" i="1" dirty="0" smtClean="0">
                <a:solidFill>
                  <a:srgbClr val="FFFF00"/>
                </a:solidFill>
                <a:latin typeface="Arial Narrow" pitchFamily="34" charset="0"/>
              </a:rPr>
              <a:t>alsu_faizullina@mail.ru</a:t>
            </a:r>
            <a:endParaRPr lang="ru-RU" sz="2400" b="1" i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r">
              <a:spcBef>
                <a:spcPts val="0"/>
              </a:spcBef>
            </a:pPr>
            <a:endParaRPr lang="ru-RU" sz="2400" b="1" i="1" dirty="0" smtClean="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5" name="Picture 4" descr="D:\изображения\Картинки для презентации\СЕМЬЯ\Sem-5.jpg"/>
          <p:cNvPicPr>
            <a:picLocks noChangeAspect="1" noChangeArrowheads="1"/>
          </p:cNvPicPr>
          <p:nvPr/>
        </p:nvPicPr>
        <p:blipFill>
          <a:blip r:embed="rId2"/>
          <a:srcRect l="10254" t="13736" r="17969" b="9912"/>
          <a:stretch>
            <a:fillRect/>
          </a:stretch>
        </p:blipFill>
        <p:spPr bwMode="auto">
          <a:xfrm>
            <a:off x="357158" y="357166"/>
            <a:ext cx="3429024" cy="454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428604"/>
            <a:ext cx="8429716" cy="64294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Простые  рекомендации  для  взрослых: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12605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1)</a:t>
            </a:r>
            <a:r>
              <a:rPr lang="ru-RU" dirty="0"/>
              <a:t>	</a:t>
            </a:r>
            <a:r>
              <a:rPr lang="ru-RU" dirty="0" smtClean="0"/>
              <a:t>для воспитания лучших качеств и чувств у детей  чаще  обращайтесь к </a:t>
            </a:r>
            <a:r>
              <a:rPr lang="ru-RU" dirty="0" smtClean="0">
                <a:solidFill>
                  <a:srgbClr val="FFC000"/>
                </a:solidFill>
              </a:rPr>
              <a:t>культуре и красоте</a:t>
            </a:r>
            <a:r>
              <a:rPr lang="ru-RU" dirty="0" smtClean="0"/>
              <a:t>,   создавайте условия для возникновения </a:t>
            </a:r>
            <a:r>
              <a:rPr lang="ru-RU" dirty="0" smtClean="0">
                <a:solidFill>
                  <a:srgbClr val="FFC000"/>
                </a:solidFill>
              </a:rPr>
              <a:t>радости</a:t>
            </a:r>
            <a:r>
              <a:rPr lang="ru-RU" dirty="0" smtClean="0"/>
              <a:t>, уверенности в своих силах, эстетических переживаний  и   </a:t>
            </a:r>
            <a:r>
              <a:rPr lang="ru-RU" dirty="0" smtClean="0">
                <a:solidFill>
                  <a:srgbClr val="FFC000"/>
                </a:solidFill>
              </a:rPr>
              <a:t>позитивных эмоций</a:t>
            </a:r>
            <a:r>
              <a:rPr lang="ru-RU" dirty="0" smtClean="0"/>
              <a:t>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2)  в   </a:t>
            </a:r>
            <a:r>
              <a:rPr lang="ru-RU" dirty="0" smtClean="0">
                <a:solidFill>
                  <a:srgbClr val="FFC000"/>
                </a:solidFill>
              </a:rPr>
              <a:t>трудолюбии</a:t>
            </a:r>
            <a:r>
              <a:rPr lang="ru-RU" dirty="0" smtClean="0"/>
              <a:t>  развиваются  нравственные качества личности. Особую пользу приносит тот труд, в котором  дети  чувствуют  необходимость, и результаты которого  явно  нужны;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3)  читайте  как можно больше  художественной </a:t>
            </a:r>
            <a:r>
              <a:rPr lang="ru-RU" dirty="0" smtClean="0">
                <a:solidFill>
                  <a:srgbClr val="FFC000"/>
                </a:solidFill>
              </a:rPr>
              <a:t>литературы</a:t>
            </a:r>
            <a:r>
              <a:rPr lang="ru-RU" dirty="0" smtClean="0"/>
              <a:t> сами и приобщайте детей, чтение активизирует мыслительную деятельность и  способствует  воспитательному  потенциалу;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4) следуйте </a:t>
            </a:r>
            <a:r>
              <a:rPr lang="ru-RU" dirty="0" smtClean="0">
                <a:solidFill>
                  <a:srgbClr val="FFC000"/>
                </a:solidFill>
              </a:rPr>
              <a:t>мудрости</a:t>
            </a:r>
            <a:r>
              <a:rPr lang="ru-RU" dirty="0" smtClean="0"/>
              <a:t>: «Рыбак, поймавший рыбу, -  накормит сына однажды. Рыбак, научивший сына ловить рыбу, - накормит его на всю жизнь». Будьте  мудры!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6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2060848"/>
            <a:ext cx="6275040" cy="429550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FFFF00"/>
                </a:solidFill>
              </a:rPr>
              <a:t>«Самое прекрасное зрелище на свете – вид ребенка,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уверенно идущего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по жизненной дороге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после того,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как вы показали ему путь»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Конфуций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8670"/>
            <a:ext cx="3240360" cy="401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91306" cy="17384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Главная </a:t>
            </a:r>
            <a:r>
              <a:rPr lang="ru-RU" sz="2800" b="1" dirty="0" smtClean="0">
                <a:solidFill>
                  <a:srgbClr val="FFC000"/>
                </a:solidFill>
              </a:rPr>
              <a:t>задача  - помочь  </a:t>
            </a:r>
            <a:r>
              <a:rPr lang="ru-RU" sz="2800" b="1" dirty="0">
                <a:solidFill>
                  <a:srgbClr val="FFC000"/>
                </a:solidFill>
              </a:rPr>
              <a:t>детям не потерять жизненно важные ориентиры, не сбиться с пути. </a:t>
            </a:r>
            <a:br>
              <a:rPr lang="ru-RU" sz="2800" b="1" dirty="0">
                <a:solidFill>
                  <a:srgbClr val="FFC000"/>
                </a:solidFill>
              </a:rPr>
            </a:b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857364"/>
            <a:ext cx="7858180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7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сихолог2\Pictures\январь 15\20150130_101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643050"/>
            <a:ext cx="471490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500174"/>
            <a:ext cx="5114932" cy="46259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Положительные  </a:t>
            </a:r>
            <a:r>
              <a:rPr lang="ru-RU" dirty="0">
                <a:solidFill>
                  <a:srgbClr val="FFFF00"/>
                </a:solidFill>
              </a:rPr>
              <a:t> изменения:   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стали </a:t>
            </a:r>
            <a:r>
              <a:rPr lang="ru-RU" dirty="0">
                <a:solidFill>
                  <a:srgbClr val="FFFF00"/>
                </a:solidFill>
              </a:rPr>
              <a:t>более </a:t>
            </a:r>
            <a:r>
              <a:rPr lang="ru-RU" dirty="0" smtClean="0">
                <a:solidFill>
                  <a:srgbClr val="FFFF00"/>
                </a:solidFill>
              </a:rPr>
              <a:t>свободные  </a:t>
            </a:r>
            <a:r>
              <a:rPr lang="ru-RU" dirty="0">
                <a:solidFill>
                  <a:srgbClr val="FFFF00"/>
                </a:solidFill>
              </a:rPr>
              <a:t>и </a:t>
            </a:r>
            <a:r>
              <a:rPr lang="ru-RU" dirty="0" smtClean="0">
                <a:solidFill>
                  <a:srgbClr val="FFFF00"/>
                </a:solidFill>
              </a:rPr>
              <a:t>раскрепощенные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самостоятельные  и  уверенные  </a:t>
            </a:r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dirty="0" smtClean="0">
                <a:solidFill>
                  <a:srgbClr val="FFFF00"/>
                </a:solidFill>
              </a:rPr>
              <a:t>себе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прагматичные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информированные  </a:t>
            </a:r>
            <a:r>
              <a:rPr lang="ru-RU" dirty="0">
                <a:solidFill>
                  <a:srgbClr val="FFFF00"/>
                </a:solidFill>
              </a:rPr>
              <a:t>и </a:t>
            </a:r>
            <a:r>
              <a:rPr lang="ru-RU" dirty="0" err="1" smtClean="0">
                <a:solidFill>
                  <a:srgbClr val="FFFF00"/>
                </a:solidFill>
              </a:rPr>
              <a:t>нанотехнологичные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с </a:t>
            </a:r>
            <a:r>
              <a:rPr lang="ru-RU" dirty="0">
                <a:solidFill>
                  <a:srgbClr val="FFFF00"/>
                </a:solidFill>
              </a:rPr>
              <a:t>широким кругом возможностей.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Как изменилось </a:t>
            </a:r>
            <a:r>
              <a:rPr lang="ru-RU" sz="3100" dirty="0">
                <a:solidFill>
                  <a:srgbClr val="FF0000"/>
                </a:solidFill>
                <a:latin typeface="+mn-lt"/>
              </a:rPr>
              <a:t>мировоззрение  школьников 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за </a:t>
            </a:r>
            <a:r>
              <a:rPr lang="ru-RU" sz="3100" dirty="0">
                <a:solidFill>
                  <a:srgbClr val="FF0000"/>
                </a:solidFill>
                <a:latin typeface="+mn-lt"/>
              </a:rPr>
              <a:t>последние 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dirty="0">
                <a:solidFill>
                  <a:srgbClr val="FF0000"/>
                </a:solidFill>
                <a:latin typeface="+mn-lt"/>
              </a:rPr>
              <a:t>5-7 лет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?</a:t>
            </a:r>
            <a:r>
              <a:rPr lang="ru-RU" sz="31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62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Отрицательные  изменения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0189973"/>
              </p:ext>
            </p:extLst>
          </p:nvPr>
        </p:nvGraphicFramePr>
        <p:xfrm>
          <a:off x="457200" y="1340768"/>
          <a:ext cx="8219256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16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сихолог2\Pictures\ноябрь 14\20141112_130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357298"/>
            <a:ext cx="521497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01080" cy="109437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FFC000"/>
                </a:solidFill>
              </a:rPr>
              <a:t>Кто же оказывает наибольшее влияние на духовно – нравственное </a:t>
            </a:r>
            <a:r>
              <a:rPr lang="ru-RU" sz="2800" b="1" dirty="0" smtClean="0">
                <a:solidFill>
                  <a:srgbClr val="FFC000"/>
                </a:solidFill>
              </a:rPr>
              <a:t>становление </a:t>
            </a:r>
            <a:r>
              <a:rPr lang="ru-RU" sz="2800" b="1" dirty="0">
                <a:solidFill>
                  <a:srgbClr val="FFC000"/>
                </a:solidFill>
              </a:rPr>
              <a:t>личности ребёнка?</a:t>
            </a:r>
            <a:r>
              <a:rPr lang="ru-RU" sz="2800" dirty="0">
                <a:solidFill>
                  <a:srgbClr val="FFC000"/>
                </a:solidFill>
              </a:rPr>
              <a:t/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422"/>
            <a:ext cx="8429684" cy="4911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Педагоги  считают,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что :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</a:rPr>
              <a:t>родители</a:t>
            </a:r>
            <a:r>
              <a:rPr lang="ru-RU" dirty="0" smtClean="0">
                <a:solidFill>
                  <a:srgbClr val="FFFF00"/>
                </a:solidFill>
              </a:rPr>
              <a:t>(55%)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социум </a:t>
            </a:r>
            <a:r>
              <a:rPr lang="ru-RU" dirty="0">
                <a:solidFill>
                  <a:srgbClr val="FFFF00"/>
                </a:solidFill>
              </a:rPr>
              <a:t>(36</a:t>
            </a:r>
            <a:r>
              <a:rPr lang="ru-RU" dirty="0" smtClean="0">
                <a:solidFill>
                  <a:srgbClr val="FFFF00"/>
                </a:solidFill>
              </a:rPr>
              <a:t>%)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школа </a:t>
            </a:r>
            <a:r>
              <a:rPr lang="ru-RU" dirty="0">
                <a:solidFill>
                  <a:srgbClr val="FFFF00"/>
                </a:solidFill>
              </a:rPr>
              <a:t>(32</a:t>
            </a:r>
            <a:r>
              <a:rPr lang="ru-RU" dirty="0" smtClean="0">
                <a:solidFill>
                  <a:srgbClr val="FFFF00"/>
                </a:solidFill>
              </a:rPr>
              <a:t>%)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СМИ, Т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ru-RU" dirty="0">
                <a:solidFill>
                  <a:srgbClr val="FFFF00"/>
                </a:solidFill>
              </a:rPr>
              <a:t> (23</a:t>
            </a:r>
            <a:r>
              <a:rPr lang="ru-RU" dirty="0" smtClean="0">
                <a:solidFill>
                  <a:srgbClr val="FFFF00"/>
                </a:solidFill>
              </a:rPr>
              <a:t>%)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FFFF00"/>
                </a:solidFill>
              </a:rPr>
              <a:t>нтернет </a:t>
            </a:r>
            <a:r>
              <a:rPr lang="ru-RU" dirty="0">
                <a:solidFill>
                  <a:srgbClr val="FFFF00"/>
                </a:solidFill>
              </a:rPr>
              <a:t>(14</a:t>
            </a:r>
            <a:r>
              <a:rPr lang="ru-RU" dirty="0" smtClean="0">
                <a:solidFill>
                  <a:srgbClr val="FFFF00"/>
                </a:solidFill>
              </a:rPr>
              <a:t>%)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 книги </a:t>
            </a:r>
            <a:r>
              <a:rPr lang="ru-RU" dirty="0">
                <a:solidFill>
                  <a:srgbClr val="FFFF00"/>
                </a:solidFill>
              </a:rPr>
              <a:t>(9</a:t>
            </a:r>
            <a:r>
              <a:rPr lang="ru-RU" dirty="0" smtClean="0">
                <a:solidFill>
                  <a:srgbClr val="FFFF00"/>
                </a:solidFill>
              </a:rPr>
              <a:t>%)</a:t>
            </a: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496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По мнению самих ребят, на их </a:t>
            </a:r>
            <a:r>
              <a:rPr lang="ru-RU" sz="2800" b="1" dirty="0" smtClean="0">
                <a:solidFill>
                  <a:srgbClr val="FFC000"/>
                </a:solidFill>
              </a:rPr>
              <a:t>духовно-нравственное </a:t>
            </a:r>
            <a:r>
              <a:rPr lang="ru-RU" sz="2800" b="1" dirty="0">
                <a:solidFill>
                  <a:srgbClr val="FFC000"/>
                </a:solidFill>
              </a:rPr>
              <a:t>развитие влияют: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8259186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51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Осознанный взгляд: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Arial Narrow" pitchFamily="34" charset="0"/>
              </a:rPr>
              <a:t>Нравственный мир семьи:</a:t>
            </a:r>
          </a:p>
          <a:p>
            <a:r>
              <a:rPr lang="ru-RU" b="1" i="1" dirty="0" smtClean="0">
                <a:latin typeface="Arial Narrow" pitchFamily="34" charset="0"/>
              </a:rPr>
              <a:t>семейные традиции;</a:t>
            </a:r>
          </a:p>
          <a:p>
            <a:r>
              <a:rPr lang="ru-RU" b="1" i="1" dirty="0" smtClean="0">
                <a:latin typeface="Arial Narrow" pitchFamily="34" charset="0"/>
              </a:rPr>
              <a:t>отношения; </a:t>
            </a:r>
          </a:p>
          <a:p>
            <a:r>
              <a:rPr lang="ru-RU" b="1" i="1" dirty="0" smtClean="0">
                <a:latin typeface="Arial Narrow" pitchFamily="34" charset="0"/>
              </a:rPr>
              <a:t>быт.</a:t>
            </a:r>
          </a:p>
          <a:p>
            <a:endParaRPr lang="ru-RU" dirty="0"/>
          </a:p>
        </p:txBody>
      </p:sp>
      <p:pic>
        <p:nvPicPr>
          <p:cNvPr id="3075" name="Picture 3" descr="C:\Users\Лидия Николаевна\Pictures\фото школы 70\фото школа 70\5767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38512"/>
            <a:ext cx="4735088" cy="36004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Narrow"/>
                <a:cs typeface="Arial Narrow"/>
              </a:rPr>
              <a:t>Позитивная деятельность</a:t>
            </a:r>
            <a:endParaRPr lang="ru-RU" b="1" dirty="0">
              <a:latin typeface="Arial Narrow"/>
              <a:cs typeface="Arial Narrow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8222"/>
            <a:ext cx="8229600" cy="48279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b="1" u="sng" dirty="0" smtClean="0">
                <a:latin typeface="Arial Narrow"/>
                <a:cs typeface="Arial Narrow"/>
              </a:rPr>
              <a:t>Что делать:</a:t>
            </a:r>
          </a:p>
          <a:p>
            <a:pPr>
              <a:lnSpc>
                <a:spcPct val="170000"/>
              </a:lnSpc>
            </a:pPr>
            <a:r>
              <a:rPr lang="ru-RU" b="1" dirty="0">
                <a:solidFill>
                  <a:srgbClr val="FFC000"/>
                </a:solidFill>
                <a:latin typeface="Arial Narrow"/>
                <a:cs typeface="Arial Narrow"/>
              </a:rPr>
              <a:t>к</a:t>
            </a:r>
            <a:r>
              <a:rPr lang="ru-RU" b="1" dirty="0" smtClean="0">
                <a:solidFill>
                  <a:srgbClr val="FFC000"/>
                </a:solidFill>
                <a:latin typeface="Arial Narrow"/>
                <a:cs typeface="Arial Narrow"/>
              </a:rPr>
              <a:t>ультивировать </a:t>
            </a:r>
            <a:r>
              <a:rPr lang="ru-RU" b="1" dirty="0" smtClean="0">
                <a:latin typeface="Arial Narrow"/>
                <a:cs typeface="Arial Narrow"/>
              </a:rPr>
              <a:t>радость, наслаждение от развития, учения;</a:t>
            </a:r>
          </a:p>
          <a:p>
            <a:pPr>
              <a:lnSpc>
                <a:spcPct val="170000"/>
              </a:lnSpc>
            </a:pPr>
            <a:r>
              <a:rPr lang="ru-RU" b="1" dirty="0">
                <a:latin typeface="Arial Narrow"/>
                <a:cs typeface="Arial Narrow"/>
              </a:rPr>
              <a:t>в</a:t>
            </a:r>
            <a:r>
              <a:rPr lang="ru-RU" b="1" dirty="0" smtClean="0">
                <a:latin typeface="Arial Narrow"/>
                <a:cs typeface="Arial Narrow"/>
              </a:rPr>
              <a:t>идеть самим и показывать ребенку </a:t>
            </a:r>
            <a:r>
              <a:rPr lang="ru-RU" b="1" dirty="0" smtClean="0">
                <a:solidFill>
                  <a:srgbClr val="FFC000"/>
                </a:solidFill>
                <a:latin typeface="Arial Narrow"/>
                <a:cs typeface="Arial Narrow"/>
              </a:rPr>
              <a:t>практическую пользу </a:t>
            </a:r>
            <a:r>
              <a:rPr lang="ru-RU" b="1" dirty="0" smtClean="0">
                <a:latin typeface="Arial Narrow"/>
                <a:cs typeface="Arial Narrow"/>
              </a:rPr>
              <a:t>от усвоения учебного </a:t>
            </a:r>
            <a:r>
              <a:rPr lang="ru-RU" b="1" dirty="0" smtClean="0">
                <a:latin typeface="Arial Narrow"/>
                <a:cs typeface="Arial Narrow"/>
              </a:rPr>
              <a:t>материала;</a:t>
            </a:r>
            <a:endParaRPr lang="ru-RU" sz="2000" b="1" i="1" dirty="0" smtClean="0">
              <a:latin typeface="Arial Narrow"/>
              <a:cs typeface="Arial Narrow"/>
            </a:endParaRPr>
          </a:p>
          <a:p>
            <a:pPr>
              <a:lnSpc>
                <a:spcPct val="170000"/>
              </a:lnSpc>
            </a:pPr>
            <a:r>
              <a:rPr lang="ru-RU" b="1" dirty="0">
                <a:solidFill>
                  <a:srgbClr val="FFC000"/>
                </a:solidFill>
                <a:latin typeface="Arial Narrow"/>
                <a:cs typeface="Arial Narrow"/>
              </a:rPr>
              <a:t>с</a:t>
            </a:r>
            <a:r>
              <a:rPr lang="ru-RU" b="1" dirty="0" smtClean="0">
                <a:solidFill>
                  <a:srgbClr val="FFC000"/>
                </a:solidFill>
                <a:latin typeface="Arial Narrow"/>
                <a:cs typeface="Arial Narrow"/>
              </a:rPr>
              <a:t>оздавать </a:t>
            </a:r>
            <a:r>
              <a:rPr lang="ru-RU" b="1" dirty="0" smtClean="0">
                <a:latin typeface="Arial Narrow"/>
                <a:cs typeface="Arial Narrow"/>
              </a:rPr>
              <a:t>условия для позитивной </a:t>
            </a:r>
            <a:r>
              <a:rPr lang="ru-RU" b="1" dirty="0" smtClean="0">
                <a:latin typeface="Arial Narrow"/>
                <a:cs typeface="Arial Narrow"/>
              </a:rPr>
              <a:t>деятельности</a:t>
            </a:r>
            <a:r>
              <a:rPr lang="ru-RU" b="1" dirty="0" smtClean="0">
                <a:latin typeface="Arial Narrow"/>
                <a:cs typeface="Arial Narrow"/>
              </a:rPr>
              <a:t>;</a:t>
            </a:r>
            <a:endParaRPr lang="ru-RU" sz="2000" b="1" i="1" dirty="0" smtClean="0">
              <a:latin typeface="Arial Narrow"/>
              <a:cs typeface="Arial Narrow"/>
            </a:endParaRPr>
          </a:p>
          <a:p>
            <a:pPr>
              <a:lnSpc>
                <a:spcPct val="170000"/>
              </a:lnSpc>
            </a:pPr>
            <a:r>
              <a:rPr lang="ru-RU" b="1" dirty="0">
                <a:solidFill>
                  <a:srgbClr val="FFC000"/>
                </a:solidFill>
                <a:latin typeface="Arial Narrow"/>
                <a:cs typeface="Arial Narrow"/>
              </a:rPr>
              <a:t>п</a:t>
            </a:r>
            <a:r>
              <a:rPr lang="ru-RU" b="1" dirty="0" smtClean="0">
                <a:solidFill>
                  <a:srgbClr val="FFC000"/>
                </a:solidFill>
                <a:latin typeface="Arial Narrow"/>
                <a:cs typeface="Arial Narrow"/>
              </a:rPr>
              <a:t>родумывать</a:t>
            </a:r>
            <a:r>
              <a:rPr lang="ru-RU" b="1" dirty="0" smtClean="0">
                <a:latin typeface="Arial Narrow"/>
                <a:cs typeface="Arial Narrow"/>
              </a:rPr>
              <a:t> домашние поручения - в соответствии с возрастом; </a:t>
            </a:r>
          </a:p>
          <a:p>
            <a:pPr>
              <a:lnSpc>
                <a:spcPct val="170000"/>
              </a:lnSpc>
            </a:pPr>
            <a:r>
              <a:rPr lang="ru-RU" b="1" dirty="0">
                <a:latin typeface="Arial Narrow"/>
                <a:cs typeface="Arial Narrow"/>
              </a:rPr>
              <a:t>с</a:t>
            </a:r>
            <a:r>
              <a:rPr lang="ru-RU" b="1" dirty="0" smtClean="0">
                <a:latin typeface="Arial Narrow"/>
                <a:cs typeface="Arial Narrow"/>
              </a:rPr>
              <a:t>овместно с ребенком украшать окружающий мир: </a:t>
            </a:r>
            <a:r>
              <a:rPr lang="ru-RU" b="1" i="1" dirty="0" smtClean="0">
                <a:latin typeface="Arial Narrow"/>
                <a:cs typeface="Arial Narrow"/>
              </a:rPr>
              <a:t>деятельностью, ее результатами, отношениями с людьми.</a:t>
            </a:r>
          </a:p>
          <a:p>
            <a:pPr marL="0" indent="0">
              <a:buNone/>
            </a:pPr>
            <a:endParaRPr lang="ru-RU" b="1" i="1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C000"/>
                </a:solidFill>
                <a:latin typeface="Arial Narrow"/>
                <a:cs typeface="Arial Narrow"/>
              </a:rPr>
              <a:t>Э</a:t>
            </a:r>
            <a:r>
              <a:rPr lang="ru-RU" b="1" dirty="0" smtClean="0">
                <a:solidFill>
                  <a:srgbClr val="FFC000"/>
                </a:solidFill>
                <a:latin typeface="Arial Narrow"/>
                <a:cs typeface="Arial Narrow"/>
              </a:rPr>
              <a:t>то основы мировоззрения нравственной личности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Arial Narrow"/>
                <a:cs typeface="Arial Narrow"/>
              </a:rPr>
              <a:t>и основы успешного учения  в школе</a:t>
            </a:r>
            <a:endParaRPr lang="ru-RU" b="1" dirty="0">
              <a:solidFill>
                <a:srgbClr val="FFC000"/>
              </a:solidFill>
              <a:latin typeface="Arial Narrow"/>
              <a:cs typeface="Arial Narrow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71934" y="5143512"/>
            <a:ext cx="705555" cy="3104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0CC-A7C6-457E-BC17-8848F002075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3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239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Роль семьи в формировании духовно-нравственной личности</vt:lpstr>
      <vt:lpstr>«Самое прекрасное зрелище на свете – вид ребенка,  уверенно идущего  по жизненной дороге  после того,  как вы показали ему путь»  Конфуций</vt:lpstr>
      <vt:lpstr>Главная задача  - помочь  детям не потерять жизненно важные ориентиры, не сбиться с пути.  </vt:lpstr>
      <vt:lpstr>Как изменилось мировоззрение  школьников  за последние  5-7 лет?  </vt:lpstr>
      <vt:lpstr>Отрицательные  изменения </vt:lpstr>
      <vt:lpstr>Кто же оказывает наибольшее влияние на духовно – нравственное становление личности ребёнка?   </vt:lpstr>
      <vt:lpstr>По мнению самих ребят, на их духовно-нравственное развитие влияют: </vt:lpstr>
      <vt:lpstr>Осознанный взгляд:</vt:lpstr>
      <vt:lpstr>Позитивная деятельность</vt:lpstr>
      <vt:lpstr>Простые  рекомендации  для  взрослых: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Нравственный мир школы как результат взаимодействия участников образовательного сообщества</dc:title>
  <dc:creator>Лидия Николаевна</dc:creator>
  <cp:lastModifiedBy>user</cp:lastModifiedBy>
  <cp:revision>76</cp:revision>
  <cp:lastPrinted>2015-10-19T07:44:46Z</cp:lastPrinted>
  <dcterms:created xsi:type="dcterms:W3CDTF">2014-09-18T06:40:46Z</dcterms:created>
  <dcterms:modified xsi:type="dcterms:W3CDTF">2015-10-19T16:01:22Z</dcterms:modified>
</cp:coreProperties>
</file>