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09" r:id="rId5"/>
    <p:sldMasterId id="2147483721" r:id="rId6"/>
  </p:sldMasterIdLst>
  <p:notesMasterIdLst>
    <p:notesMasterId r:id="rId36"/>
  </p:notesMasterIdLst>
  <p:sldIdLst>
    <p:sldId id="257" r:id="rId7"/>
    <p:sldId id="277" r:id="rId8"/>
    <p:sldId id="278" r:id="rId9"/>
    <p:sldId id="281" r:id="rId10"/>
    <p:sldId id="282" r:id="rId11"/>
    <p:sldId id="326" r:id="rId12"/>
    <p:sldId id="283" r:id="rId13"/>
    <p:sldId id="286" r:id="rId14"/>
    <p:sldId id="289" r:id="rId15"/>
    <p:sldId id="288" r:id="rId16"/>
    <p:sldId id="279" r:id="rId17"/>
    <p:sldId id="291" r:id="rId18"/>
    <p:sldId id="287" r:id="rId19"/>
    <p:sldId id="290" r:id="rId20"/>
    <p:sldId id="292" r:id="rId21"/>
    <p:sldId id="324" r:id="rId22"/>
    <p:sldId id="322" r:id="rId23"/>
    <p:sldId id="323" r:id="rId24"/>
    <p:sldId id="313" r:id="rId25"/>
    <p:sldId id="314" r:id="rId26"/>
    <p:sldId id="315" r:id="rId27"/>
    <p:sldId id="316" r:id="rId28"/>
    <p:sldId id="320" r:id="rId29"/>
    <p:sldId id="319" r:id="rId30"/>
    <p:sldId id="318" r:id="rId31"/>
    <p:sldId id="317" r:id="rId32"/>
    <p:sldId id="325" r:id="rId33"/>
    <p:sldId id="280" r:id="rId34"/>
    <p:sldId id="308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1DCA2-2C60-4EF4-8784-10C4EE72F8AF}" type="datetimeFigureOut">
              <a:rPr lang="ru-RU" smtClean="0"/>
              <a:pPr/>
              <a:t>29.05.2017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C4DC2-C07F-4486-A437-6C978E1A43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5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4DC2-C07F-4486-A437-6C978E1A436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884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1797" y="8685035"/>
            <a:ext cx="2974593" cy="4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algn="r" defTabSz="912813"/>
            <a:fld id="{E8966C14-CBFC-4A7D-8C8A-97964F8A0323}" type="slidenum">
              <a:rPr lang="ru-RU" sz="1200">
                <a:solidFill>
                  <a:prstClr val="black"/>
                </a:solidFill>
              </a:rPr>
              <a:pPr algn="r" defTabSz="912813"/>
              <a:t>16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Калина: Наличие площадки на открытом воздухе, планировка здания, естественное и искусственное освещение, учебная мебель, ее расстановка, рассадка ребят, правильное планирование работы за компьютерами, школьное питание, медицинское обеспечение детей - все это очень важно и будет учтено в новом документе.</a:t>
            </a:r>
            <a:br>
              <a:rPr lang="ru-RU" smtClean="0"/>
            </a:br>
            <a:r>
              <a:rPr lang="ru-RU" smtClean="0"/>
              <a:t>Облик школ, как по форме, так и по содержанию, должен значительно измениться. Мы получим реальную отдачу, если учиться в школе будет и увлекательно, и интересно, если она станет центром не только обязательного образования, но и самоподготовки, занятий творчеством и спортом.</a:t>
            </a:r>
            <a:br>
              <a:rPr lang="ru-RU" smtClean="0"/>
            </a:br>
            <a:r>
              <a:rPr lang="ru-RU" smtClean="0"/>
              <a:t>Устройство школьной повседневности оказывается важнейшим фактором образования – не менее значимым, чем содержание учебников, квалификация учителей и оснащенность школьных классов и лабораторий.</a:t>
            </a:r>
          </a:p>
          <a:p>
            <a:pPr eaLnBrk="1" hangingPunct="1"/>
            <a:r>
              <a:rPr lang="ru-RU" smtClean="0"/>
              <a:t>Школа существует не для взрослых, а для детей. Детское восприятие – всегда целостное, синкретичное. Дети не могут, например, отделить урок, на котором учитель говорит правильные слова о чистоте и гигиене, от той пыли и грязи, с которой они сталкиваются в школьной реальности.</a:t>
            </a:r>
          </a:p>
          <a:p>
            <a:pPr eaLnBrk="1" hangingPunct="1"/>
            <a:r>
              <a:rPr lang="ru-RU" smtClean="0"/>
              <a:t>При несовпадении «урока учителя» и «урока реальности» школьник попадает в ситуацию когнитивного диссонанса, недоумения, нестерпимого разрыва, ему требуется этот разрыв преодолеть и восстановить целостное понимание. Результат этого процесса – вывод об иллюзорности «урока учителя» по сравнению с «уроком реальности», особенно если это происходит в обстановке убогой и запущенной школьной инфраструктуры.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28489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1797" y="8685035"/>
            <a:ext cx="2974593" cy="4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algn="r" defTabSz="912813"/>
            <a:fld id="{E8966C14-CBFC-4A7D-8C8A-97964F8A0323}" type="slidenum">
              <a:rPr lang="ru-RU" sz="1200">
                <a:solidFill>
                  <a:prstClr val="black"/>
                </a:solidFill>
              </a:rPr>
              <a:pPr algn="r" defTabSz="912813"/>
              <a:t>17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Калина: Наличие площадки на открытом воздухе, планировка здания, естественное и искусственное освещение, учебная мебель, ее расстановка, рассадка ребят, правильное планирование работы за компьютерами, школьное питание, медицинское обеспечение детей - все это очень важно и будет учтено в новом документе.</a:t>
            </a:r>
            <a:br>
              <a:rPr lang="ru-RU" smtClean="0"/>
            </a:br>
            <a:r>
              <a:rPr lang="ru-RU" smtClean="0"/>
              <a:t>Облик школ, как по форме, так и по содержанию, должен значительно измениться. Мы получим реальную отдачу, если учиться в школе будет и увлекательно, и интересно, если она станет центром не только обязательного образования, но и самоподготовки, занятий творчеством и спортом.</a:t>
            </a:r>
            <a:br>
              <a:rPr lang="ru-RU" smtClean="0"/>
            </a:br>
            <a:r>
              <a:rPr lang="ru-RU" smtClean="0"/>
              <a:t>Устройство школьной повседневности оказывается важнейшим фактором образования – не менее значимым, чем содержание учебников, квалификация учителей и оснащенность школьных классов и лабораторий.</a:t>
            </a:r>
          </a:p>
          <a:p>
            <a:pPr eaLnBrk="1" hangingPunct="1"/>
            <a:r>
              <a:rPr lang="ru-RU" smtClean="0"/>
              <a:t>Школа существует не для взрослых, а для детей. Детское восприятие – всегда целостное, синкретичное. Дети не могут, например, отделить урок, на котором учитель говорит правильные слова о чистоте и гигиене, от той пыли и грязи, с которой они сталкиваются в школьной реальности.</a:t>
            </a:r>
          </a:p>
          <a:p>
            <a:pPr eaLnBrk="1" hangingPunct="1"/>
            <a:r>
              <a:rPr lang="ru-RU" smtClean="0"/>
              <a:t>При несовпадении «урока учителя» и «урока реальности» школьник попадает в ситуацию когнитивного диссонанса, недоумения, нестерпимого разрыва, ему требуется этот разрыв преодолеть и восстановить целостное понимание. Результат этого процесса – вывод об иллюзорности «урока учителя» по сравнению с «уроком реальности», особенно если это происходит в обстановке убогой и запущенной школьной инфраструктуры.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67037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1797" y="8685035"/>
            <a:ext cx="2974593" cy="45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algn="r" defTabSz="912813"/>
            <a:fld id="{E8966C14-CBFC-4A7D-8C8A-97964F8A0323}" type="slidenum">
              <a:rPr lang="ru-RU" sz="1200">
                <a:solidFill>
                  <a:prstClr val="black"/>
                </a:solidFill>
              </a:rPr>
              <a:pPr algn="r" defTabSz="912813"/>
              <a:t>18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Калина: Наличие площадки на открытом воздухе, планировка здания, естественное и искусственное освещение, учебная мебель, ее расстановка, рассадка ребят, правильное планирование работы за компьютерами, школьное питание, медицинское обеспечение детей - все это очень важно и будет учтено в новом документе.</a:t>
            </a:r>
            <a:br>
              <a:rPr lang="ru-RU" smtClean="0"/>
            </a:br>
            <a:r>
              <a:rPr lang="ru-RU" smtClean="0"/>
              <a:t>Облик школ, как по форме, так и по содержанию, должен значительно измениться. Мы получим реальную отдачу, если учиться в школе будет и увлекательно, и интересно, если она станет центром не только обязательного образования, но и самоподготовки, занятий творчеством и спортом.</a:t>
            </a:r>
            <a:br>
              <a:rPr lang="ru-RU" smtClean="0"/>
            </a:br>
            <a:r>
              <a:rPr lang="ru-RU" smtClean="0"/>
              <a:t>Устройство школьной повседневности оказывается важнейшим фактором образования – не менее значимым, чем содержание учебников, квалификация учителей и оснащенность школьных классов и лабораторий.</a:t>
            </a:r>
          </a:p>
          <a:p>
            <a:pPr eaLnBrk="1" hangingPunct="1"/>
            <a:r>
              <a:rPr lang="ru-RU" smtClean="0"/>
              <a:t>Школа существует не для взрослых, а для детей. Детское восприятие – всегда целостное, синкретичное. Дети не могут, например, отделить урок, на котором учитель говорит правильные слова о чистоте и гигиене, от той пыли и грязи, с которой они сталкиваются в школьной реальности.</a:t>
            </a:r>
          </a:p>
          <a:p>
            <a:pPr eaLnBrk="1" hangingPunct="1"/>
            <a:r>
              <a:rPr lang="ru-RU" smtClean="0"/>
              <a:t>При несовпадении «урока учителя» и «урока реальности» школьник попадает в ситуацию когнитивного диссонанса, недоумения, нестерпимого разрыва, ему требуется этот разрыв преодолеть и восстановить целостное понимание. Результат этого процесса – вывод об иллюзорности «урока учителя» по сравнению с «уроком реальности», особенно если это происходит в обстановке убогой и запущенной школьной инфраструктуры.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88699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4DC2-C07F-4486-A437-6C978E1A4361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1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05F67D-6882-4D10-9490-E921B270A17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29.05.2017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DD1597-53BB-4068-96CD-0C9F63156C4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05F67D-6882-4D10-9490-E921B270A17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29.05.2017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DD1597-53BB-4068-96CD-0C9F63156C4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49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05F67D-6882-4D10-9490-E921B270A17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29.05.2017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DD1597-53BB-4068-96CD-0C9F63156C4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72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12CC05-70F7-4A5E-9F49-82780FFF2A86}" type="datetime1">
              <a:rPr lang="ru-RU">
                <a:solidFill>
                  <a:srgbClr val="000000"/>
                </a:solidFill>
              </a:rPr>
              <a:pPr>
                <a:defRPr/>
              </a:pPr>
              <a:t>29.05.2017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A0190-1D99-4DF9-9238-7746C7365F70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52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AFC0-B35E-4387-BC45-EDA98C7D6227}" type="datetime1">
              <a:rPr lang="ru-RU">
                <a:solidFill>
                  <a:srgbClr val="000000"/>
                </a:solidFill>
              </a:rPr>
              <a:pPr>
                <a:defRPr/>
              </a:pPr>
              <a:t>29.05.2017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419A3-00FB-4DE2-B10C-F4DB46B7884B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96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8C5A9-563E-4E0D-AB25-EF42709A7D44}" type="datetime1">
              <a:rPr lang="ru-RU">
                <a:solidFill>
                  <a:srgbClr val="000000"/>
                </a:solidFill>
              </a:rPr>
              <a:pPr>
                <a:defRPr/>
              </a:pPr>
              <a:t>29.05.2017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343FF2-E986-4255-89EC-DFB32D0A3793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51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16CCB-4663-440C-9F0B-5B34758EC4DA}" type="datetime1">
              <a:rPr lang="ru-RU">
                <a:solidFill>
                  <a:srgbClr val="000000"/>
                </a:solidFill>
              </a:rPr>
              <a:pPr>
                <a:defRPr/>
              </a:pPr>
              <a:t>29.05.2017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BCA04-AD13-4594-8EA2-B2EE642F18A7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0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09569-D455-42C8-B58E-EE73DCBB086C}" type="datetime1">
              <a:rPr lang="ru-RU">
                <a:solidFill>
                  <a:srgbClr val="000000"/>
                </a:solidFill>
              </a:rPr>
              <a:pPr>
                <a:defRPr/>
              </a:pPr>
              <a:t>29.05.2017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BDD62-94FC-4C12-9AA0-DEE8E7474B12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71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6D583-BF9D-4B7C-964A-0C6E8DDD6BED}" type="datetime1">
              <a:rPr lang="ru-RU">
                <a:solidFill>
                  <a:srgbClr val="000000"/>
                </a:solidFill>
              </a:rPr>
              <a:pPr>
                <a:defRPr/>
              </a:pPr>
              <a:t>29.05.2017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37009-C297-4634-B4B9-615FF1FAA205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00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19C2E-B4EC-4C9A-8787-40D8922CEE53}" type="datetime1">
              <a:rPr lang="ru-RU">
                <a:solidFill>
                  <a:srgbClr val="000000"/>
                </a:solidFill>
              </a:rPr>
              <a:pPr>
                <a:defRPr/>
              </a:pPr>
              <a:t>29.05.2017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3A485-6FD9-4292-BE24-5B81BD9F46D2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48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154C4-776D-498B-A541-1733C74A8180}" type="datetime1">
              <a:rPr lang="ru-RU">
                <a:solidFill>
                  <a:srgbClr val="000000"/>
                </a:solidFill>
              </a:rPr>
              <a:pPr>
                <a:defRPr/>
              </a:pPr>
              <a:t>29.05.2017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25DCA0-2529-4DDE-AEEB-1F379BBA3DE0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05F67D-6882-4D10-9490-E921B270A17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29.05.2017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DD1597-53BB-4068-96CD-0C9F63156C4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870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1A69D-70C8-4C8E-B4B2-F0995CA47157}" type="datetime1">
              <a:rPr lang="ru-RU">
                <a:solidFill>
                  <a:srgbClr val="000000"/>
                </a:solidFill>
              </a:rPr>
              <a:pPr>
                <a:defRPr/>
              </a:pPr>
              <a:t>29.05.2017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BCB29-EFD5-42FC-9CA5-5040A343567D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37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D9571-5325-494F-8F5A-1565C9B4AC84}" type="datetime1">
              <a:rPr lang="ru-RU">
                <a:solidFill>
                  <a:srgbClr val="000000"/>
                </a:solidFill>
              </a:rPr>
              <a:pPr>
                <a:defRPr/>
              </a:pPr>
              <a:t>29.05.2017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E3F409-CB2E-4E5C-9A87-07A22589A1AC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27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7D9D1-C189-484B-A46E-9ED4EDAA896C}" type="datetime1">
              <a:rPr lang="ru-RU">
                <a:solidFill>
                  <a:srgbClr val="000000"/>
                </a:solidFill>
              </a:rPr>
              <a:pPr>
                <a:defRPr/>
              </a:pPr>
              <a:t>29.05.2017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42AE0D-07A2-4DE6-8344-0AE1365D04EC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75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7CEA4-F5B3-497C-B6E5-C4013B216B97}" type="datetime1">
              <a:rPr lang="ru-RU">
                <a:solidFill>
                  <a:srgbClr val="000000"/>
                </a:solidFill>
              </a:rPr>
              <a:pPr>
                <a:defRPr/>
              </a:pPr>
              <a:t>29.05.2017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B0213-483A-46BB-AA7F-D0D4001A9CCA}" type="slidenum">
              <a:rPr lang="ru-RU" altLang="en-US">
                <a:solidFill>
                  <a:srgbClr val="000000"/>
                </a:solidFill>
              </a:rPr>
              <a:pPr/>
              <a:t>‹#›</a:t>
            </a:fld>
            <a:endParaRPr lang="ru-RU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333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D067-424A-46F2-8F84-C1873705E0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089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F03B-9710-4F77-97FA-1F07AF348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798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B4C3-27A0-44C6-A55D-897F767F1A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387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0C37-07C3-4D94-A168-EE7CA3FCC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54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B8BD-4D99-4353-B596-AF11B7791A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665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F52E-6FF2-4CFE-AB68-FC91B6939B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05F67D-6882-4D10-9490-E921B270A17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29.05.2017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DD1597-53BB-4068-96CD-0C9F63156C4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60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4FC2-81C1-4F18-9B69-DC0A013356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37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18D0-D7C4-4F9D-9A54-5303E963C3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062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43CB-8962-46A0-B755-07E536503E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78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C854-7CF5-4319-8F8B-272C448997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13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C0DD-564F-4C06-BB14-AE9B07A216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55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D067-424A-46F2-8F84-C1873705E0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766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F03B-9710-4F77-97FA-1F07AF348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165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B4C3-27A0-44C6-A55D-897F767F1A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144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0C37-07C3-4D94-A168-EE7CA3FCC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262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B8BD-4D99-4353-B596-AF11B7791A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60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05F67D-6882-4D10-9490-E921B270A17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29.05.2017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DD1597-53BB-4068-96CD-0C9F63156C4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130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F52E-6FF2-4CFE-AB68-FC91B6939B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193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4FC2-81C1-4F18-9B69-DC0A013356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788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18D0-D7C4-4F9D-9A54-5303E963C3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837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43CB-8962-46A0-B755-07E536503E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490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C854-7CF5-4319-8F8B-272C448997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9858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C0DD-564F-4C06-BB14-AE9B07A216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23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ED067-424A-46F2-8F84-C1873705E0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0389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7F03B-9710-4F77-97FA-1F07AF3480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72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FB4C3-27A0-44C6-A55D-897F767F1A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275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80C37-07C3-4D94-A168-EE7CA3FCC0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88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05F67D-6882-4D10-9490-E921B270A17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29.05.2017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DD1597-53BB-4068-96CD-0C9F63156C4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714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2B8BD-4D99-4353-B596-AF11B7791A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28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5F52E-6FF2-4CFE-AB68-FC91B6939B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517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D4FC2-81C1-4F18-9B69-DC0A013356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969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18D0-D7C4-4F9D-9A54-5303E963C3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850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D43CB-8962-46A0-B755-07E536503E8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8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C854-7CF5-4319-8F8B-272C448997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122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C0DD-564F-4C06-BB14-AE9B07A216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1904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32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2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55318-4D08-405D-92BE-F67824B45BF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29.05.2017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66F44-692B-4B3C-B043-85868DF3D76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997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B74440-3092-404A-A5D0-23A978B515B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A5578-7207-42AA-AC9D-2142E2C5459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29.05.2017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362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33E938-B2A2-43F3-9B12-0C6AC128188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B1129-F322-434A-B8A9-06FFC255B221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29.05.2017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7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05F67D-6882-4D10-9490-E921B270A17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29.05.2017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DD1597-53BB-4068-96CD-0C9F63156C4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233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0B897-7BE0-4B14-BD88-6D58ADF4DD2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AC0FB-9F9E-4DF9-9D57-ADA0A5882868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29.05.2017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181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237D7-6C44-485F-886A-CA8025A248C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9FA8C-EBAF-46F3-808F-CBC8DDCEBCCD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29.05.2017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044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3CA05-CDBE-4022-B943-DC088738095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72F58-D5D9-41D0-8D78-587A42B32C9A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29.05.2017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5393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B75C0F-3B6C-4D38-A176-95AC7D22AA6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A025F-1BCF-4F03-ABAF-D2690C0C346F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29.05.2017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118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4C8AB-1F8A-4C6E-85A8-02150AF344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11FD4-4FC4-4041-9095-C282D375687E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29.05.2017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74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2C233-F959-413D-A7CC-CBF417DAD3B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6BCD1-69FB-481E-A01A-9F2ED172E4E3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29.05.2017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14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1D7B2-0A71-4486-82CC-AD18FA86150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BEEA8-2955-4FC5-8F27-20D054B52A09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29.05.2017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313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9B15B-93AA-473B-A204-46912A44B43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AA17D-06E5-43DD-80F9-0ACFF51B8E4B}" type="datetimeFigureOut">
              <a:rPr lang="ru-RU">
                <a:solidFill>
                  <a:srgbClr val="000000"/>
                </a:solidFill>
              </a:rPr>
              <a:pPr>
                <a:defRPr/>
              </a:pPr>
              <a:t>29.05.2017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4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05F67D-6882-4D10-9490-E921B270A17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29.05.2017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DD1597-53BB-4068-96CD-0C9F63156C4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7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05F67D-6882-4D10-9490-E921B270A17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29.05.2017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DD1597-53BB-4068-96CD-0C9F63156C4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80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05F67D-6882-4D10-9490-E921B270A17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29.05.2017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DD1597-53BB-4068-96CD-0C9F63156C4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609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E05F67D-6882-4D10-9490-E921B270A17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29.05.2017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6DD1597-53BB-4068-96CD-0C9F63156C4A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14E830-3D79-4859-A678-7A39917C7756}" type="datetime1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29.05.2017</a:t>
            </a:fld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en-US">
              <a:solidFill>
                <a:srgbClr val="000000"/>
              </a:solidFill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F465AF-47B5-4A4A-BA4D-182E5F5FA7A7}" type="slidenum">
              <a:rPr lang="ru-RU" altLang="en-US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277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3B3E4-CC62-4030-9592-4AF891936A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6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3B3E4-CC62-4030-9592-4AF891936A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3B3E4-CC62-4030-9592-4AF891936A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342151-5EAB-496B-B140-984CC7041F97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522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23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23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666699"/>
                </a:solidFill>
              </a:endParaRPr>
            </a:p>
          </p:txBody>
        </p:sp>
        <p:sp>
          <p:nvSpPr>
            <p:cNvPr id="5223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666699"/>
                </a:solidFill>
              </a:endParaRPr>
            </a:p>
          </p:txBody>
        </p:sp>
        <p:sp>
          <p:nvSpPr>
            <p:cNvPr id="5223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9999CC"/>
                </a:solidFill>
              </a:endParaRPr>
            </a:p>
          </p:txBody>
        </p:sp>
        <p:sp>
          <p:nvSpPr>
            <p:cNvPr id="5223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666699"/>
                </a:solidFill>
              </a:endParaRPr>
            </a:p>
          </p:txBody>
        </p:sp>
        <p:sp>
          <p:nvSpPr>
            <p:cNvPr id="5223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23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9999CC"/>
                </a:solidFill>
              </a:endParaRPr>
            </a:p>
          </p:txBody>
        </p:sp>
        <p:sp>
          <p:nvSpPr>
            <p:cNvPr id="5223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22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96E0E8-9758-4AD2-B74D-DE7C157CDE7E}" type="datetimeFigureOut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29.05.2017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1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0422" y="-339634"/>
            <a:ext cx="10441577" cy="4245428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ПРОФЕССИОНАЛЬНЫЙ СТАНДАРТ ПЕДАГОГА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altLang="ru-RU" sz="31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31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altLang="ru-RU" sz="31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31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95405" y="2418806"/>
            <a:ext cx="58173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i="1" dirty="0">
                <a:solidFill>
                  <a:srgbClr val="FF0000"/>
                </a:solidFill>
              </a:rPr>
              <a:t>Володина Елена </a:t>
            </a:r>
            <a:r>
              <a:rPr lang="ru-RU" sz="3200" b="1" i="1" dirty="0" smtClean="0">
                <a:solidFill>
                  <a:srgbClr val="FF0000"/>
                </a:solidFill>
              </a:rPr>
              <a:t>Николаевна</a:t>
            </a:r>
            <a:endParaRPr lang="ru-RU" sz="3200" b="1" i="1" dirty="0" smtClean="0">
              <a:solidFill>
                <a:prstClr val="black"/>
              </a:solidFill>
            </a:endParaRPr>
          </a:p>
          <a:p>
            <a:r>
              <a:rPr lang="ru-RU" sz="3200" i="1" dirty="0" err="1">
                <a:solidFill>
                  <a:prstClr val="black"/>
                </a:solidFill>
              </a:rPr>
              <a:t>к</a:t>
            </a:r>
            <a:r>
              <a:rPr lang="ru-RU" sz="3200" i="1" dirty="0" err="1" smtClean="0">
                <a:solidFill>
                  <a:prstClr val="black"/>
                </a:solidFill>
              </a:rPr>
              <a:t>.фил.н</a:t>
            </a:r>
            <a:r>
              <a:rPr lang="ru-RU" sz="3200" i="1" dirty="0" smtClean="0">
                <a:solidFill>
                  <a:prstClr val="black"/>
                </a:solidFill>
              </a:rPr>
              <a:t>., доцент кафедры </a:t>
            </a:r>
            <a:r>
              <a:rPr lang="ru-RU" sz="3200" i="1" dirty="0">
                <a:solidFill>
                  <a:prstClr val="black"/>
                </a:solidFill>
              </a:rPr>
              <a:t>филологии </a:t>
            </a:r>
            <a:r>
              <a:rPr lang="ru-RU" sz="3200" i="1" dirty="0" smtClean="0">
                <a:solidFill>
                  <a:prstClr val="black"/>
                </a:solidFill>
              </a:rPr>
              <a:t>ТОГИРРО, докторант академической кафедры </a:t>
            </a:r>
            <a:r>
              <a:rPr lang="ru-RU" sz="3200" i="1" dirty="0" err="1" smtClean="0">
                <a:solidFill>
                  <a:prstClr val="black"/>
                </a:solidFill>
              </a:rPr>
              <a:t>ТюмГУ</a:t>
            </a:r>
            <a:endParaRPr lang="ru-RU" sz="3200" i="1" dirty="0">
              <a:solidFill>
                <a:prstClr val="black"/>
              </a:solidFill>
            </a:endParaRPr>
          </a:p>
          <a:p>
            <a:pPr lvl="0"/>
            <a:r>
              <a:rPr lang="ru-RU" sz="3200" b="1" i="1" dirty="0" smtClean="0">
                <a:solidFill>
                  <a:srgbClr val="FF0000"/>
                </a:solidFill>
              </a:rPr>
              <a:t>8(3452)598389</a:t>
            </a:r>
          </a:p>
          <a:p>
            <a:pPr lvl="0"/>
            <a:r>
              <a:rPr lang="ru-RU" sz="3200" b="1" i="1" dirty="0" smtClean="0">
                <a:solidFill>
                  <a:srgbClr val="FF0000"/>
                </a:solidFill>
              </a:rPr>
              <a:t>89048757359</a:t>
            </a:r>
          </a:p>
          <a:p>
            <a:r>
              <a:rPr lang="en-US" sz="3200" i="1" dirty="0" smtClean="0">
                <a:solidFill>
                  <a:srgbClr val="FF0000"/>
                </a:solidFill>
              </a:rPr>
              <a:t>elena_mayak_@mail.ru</a:t>
            </a:r>
            <a:endParaRPr lang="ru-RU" sz="3200" i="1" dirty="0">
              <a:solidFill>
                <a:srgbClr val="FF0000"/>
              </a:solidFill>
            </a:endParaRPr>
          </a:p>
          <a:p>
            <a:pPr lvl="0"/>
            <a:endParaRPr lang="en-US" sz="3200" b="1" i="1" dirty="0">
              <a:solidFill>
                <a:prstClr val="black"/>
              </a:solidFill>
            </a:endParaRPr>
          </a:p>
          <a:p>
            <a:r>
              <a:rPr lang="en-US" b="1" i="1" dirty="0" smtClean="0">
                <a:solidFill>
                  <a:prstClr val="black"/>
                </a:solidFill>
              </a:rPr>
              <a:t>                             </a:t>
            </a:r>
            <a:r>
              <a:rPr lang="ru-RU" b="1" i="1" dirty="0" smtClean="0">
                <a:solidFill>
                  <a:prstClr val="black"/>
                </a:solidFill>
              </a:rPr>
              <a:t> </a:t>
            </a:r>
            <a:endParaRPr lang="ru-RU" b="1" i="1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4918" y="1557338"/>
            <a:ext cx="10684933" cy="5573712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952751" y="357188"/>
            <a:ext cx="6623049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chemeClr val="bg1"/>
                </a:solidFill>
              </a:rPr>
              <a:t>ЯЗЫКОВАЯ ЛИЧНОСТЬ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912285" y="1341439"/>
            <a:ext cx="10560049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695701" y="2276475"/>
            <a:ext cx="4417484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31801" y="3284538"/>
            <a:ext cx="2783417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464051" y="3284538"/>
            <a:ext cx="2783416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8591551" y="3357563"/>
            <a:ext cx="2880783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639485" y="4868863"/>
            <a:ext cx="5378449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/>
              <a:t>Языковые нормы и закономерности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4464051" y="5013325"/>
            <a:ext cx="508846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/>
              <a:t>Язык как система знаков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6576485" y="4941888"/>
            <a:ext cx="470323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solidFill>
                  <a:srgbClr val="000000"/>
                </a:solidFill>
              </a:rPr>
              <a:t>Речевые нормы </a:t>
            </a:r>
          </a:p>
          <a:p>
            <a:pPr algn="ctr"/>
            <a:r>
              <a:rPr lang="ru-RU" altLang="ru-RU" sz="1600" b="1">
                <a:solidFill>
                  <a:srgbClr val="000000"/>
                </a:solidFill>
              </a:rPr>
              <a:t>и секреты хорошей речи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5808134" y="4941889"/>
            <a:ext cx="470323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/>
              <a:t>Речь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2734734" y="6381750"/>
            <a:ext cx="7200900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chemeClr val="bg1"/>
                </a:solidFill>
              </a:rPr>
              <a:t>Языковое явление</a:t>
            </a:r>
          </a:p>
        </p:txBody>
      </p:sp>
      <p:sp>
        <p:nvSpPr>
          <p:cNvPr id="13327" name="AutoShape 15"/>
          <p:cNvSpPr>
            <a:spLocks noChangeArrowheads="1"/>
          </p:cNvSpPr>
          <p:nvPr/>
        </p:nvSpPr>
        <p:spPr bwMode="auto">
          <a:xfrm>
            <a:off x="239185" y="1131661"/>
            <a:ext cx="11618383" cy="30241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28" name="AutoShape 16"/>
          <p:cNvSpPr>
            <a:spLocks noChangeArrowheads="1"/>
          </p:cNvSpPr>
          <p:nvPr/>
        </p:nvSpPr>
        <p:spPr bwMode="auto">
          <a:xfrm>
            <a:off x="239185" y="4437064"/>
            <a:ext cx="11618383" cy="15128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334433" y="4581526"/>
            <a:ext cx="5378451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/>
              <a:t>Языковые нормы и закономерности</a:t>
            </a: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431801" y="5516563"/>
            <a:ext cx="5281084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chemeClr val="bg1"/>
                </a:solidFill>
              </a:rPr>
              <a:t>Язык как система знаков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6576485" y="4652964"/>
            <a:ext cx="4703233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solidFill>
                  <a:srgbClr val="000000"/>
                </a:solidFill>
              </a:rPr>
              <a:t>Речевые нормы </a:t>
            </a:r>
          </a:p>
          <a:p>
            <a:pPr algn="ctr"/>
            <a:r>
              <a:rPr lang="ru-RU" altLang="ru-RU" sz="1600" b="1">
                <a:solidFill>
                  <a:srgbClr val="000000"/>
                </a:solidFill>
              </a:rPr>
              <a:t>и секреты хорошей речи</a:t>
            </a: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6576484" y="5516563"/>
            <a:ext cx="4798483" cy="361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chemeClr val="bg1"/>
                </a:solidFill>
              </a:rPr>
              <a:t>Р е ч ь</a:t>
            </a: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1583267" y="1341438"/>
            <a:ext cx="9218084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chemeClr val="bg1"/>
                </a:solidFill>
              </a:rPr>
              <a:t>Смыслы и ценности духовной культуры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4078817" y="2133600"/>
            <a:ext cx="39370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FF0000"/>
                </a:solidFill>
              </a:rPr>
              <a:t>  </a:t>
            </a:r>
            <a:r>
              <a:rPr lang="ru-RU" altLang="ru-RU" b="1">
                <a:solidFill>
                  <a:schemeClr val="bg1"/>
                </a:solidFill>
              </a:rPr>
              <a:t>ТЕКСТЫ</a:t>
            </a: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1102785" y="2997200"/>
            <a:ext cx="2400300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/>
              <a:t>Текст-</a:t>
            </a:r>
          </a:p>
          <a:p>
            <a:pPr algn="ctr"/>
            <a:r>
              <a:rPr lang="ru-RU" altLang="ru-RU" b="1"/>
              <a:t>образец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4847167" y="3068638"/>
            <a:ext cx="249766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/>
              <a:t>Текст</a:t>
            </a:r>
          </a:p>
          <a:p>
            <a:pPr algn="ctr"/>
            <a:r>
              <a:rPr lang="ru-RU" altLang="ru-RU" b="1"/>
              <a:t>ученика</a:t>
            </a: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8591552" y="2997201"/>
            <a:ext cx="2976033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/>
              <a:t>Текст другого</a:t>
            </a:r>
          </a:p>
          <a:p>
            <a:pPr algn="ctr"/>
            <a:r>
              <a:rPr lang="ru-RU" altLang="ru-RU" sz="1600" b="1"/>
              <a:t> участника общения</a:t>
            </a:r>
          </a:p>
        </p:txBody>
      </p:sp>
      <p:sp>
        <p:nvSpPr>
          <p:cNvPr id="13338" name="AutoShape 33"/>
          <p:cNvSpPr>
            <a:spLocks noChangeArrowheads="1"/>
          </p:cNvSpPr>
          <p:nvPr/>
        </p:nvSpPr>
        <p:spPr bwMode="auto">
          <a:xfrm>
            <a:off x="3695700" y="5949950"/>
            <a:ext cx="577851" cy="431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39" name="AutoShape 36"/>
          <p:cNvSpPr>
            <a:spLocks noChangeArrowheads="1"/>
          </p:cNvSpPr>
          <p:nvPr/>
        </p:nvSpPr>
        <p:spPr bwMode="auto">
          <a:xfrm>
            <a:off x="8208434" y="5949950"/>
            <a:ext cx="575733" cy="431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40" name="AutoShape 37"/>
          <p:cNvSpPr>
            <a:spLocks noChangeArrowheads="1"/>
          </p:cNvSpPr>
          <p:nvPr/>
        </p:nvSpPr>
        <p:spPr bwMode="auto">
          <a:xfrm>
            <a:off x="3695700" y="5949950"/>
            <a:ext cx="577851" cy="431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41" name="AutoShape 40"/>
          <p:cNvSpPr>
            <a:spLocks noChangeArrowheads="1"/>
          </p:cNvSpPr>
          <p:nvPr/>
        </p:nvSpPr>
        <p:spPr bwMode="auto">
          <a:xfrm>
            <a:off x="2446868" y="5157789"/>
            <a:ext cx="385233" cy="358775"/>
          </a:xfrm>
          <a:prstGeom prst="upDownArrow">
            <a:avLst>
              <a:gd name="adj1" fmla="val 50000"/>
              <a:gd name="adj2" fmla="val 248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42" name="AutoShape 41"/>
          <p:cNvSpPr>
            <a:spLocks noChangeArrowheads="1"/>
          </p:cNvSpPr>
          <p:nvPr/>
        </p:nvSpPr>
        <p:spPr bwMode="auto">
          <a:xfrm>
            <a:off x="8688918" y="5157789"/>
            <a:ext cx="383116" cy="358775"/>
          </a:xfrm>
          <a:prstGeom prst="upDownArrow">
            <a:avLst>
              <a:gd name="adj1" fmla="val 50194"/>
              <a:gd name="adj2" fmla="val 372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43" name="AutoShape 43"/>
          <p:cNvSpPr>
            <a:spLocks noChangeArrowheads="1"/>
          </p:cNvSpPr>
          <p:nvPr/>
        </p:nvSpPr>
        <p:spPr bwMode="auto">
          <a:xfrm>
            <a:off x="5712884" y="5084764"/>
            <a:ext cx="863600" cy="485775"/>
          </a:xfrm>
          <a:prstGeom prst="leftRightArrow">
            <a:avLst>
              <a:gd name="adj1" fmla="val 50000"/>
              <a:gd name="adj2" fmla="val 2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44" name="AutoShape 44"/>
          <p:cNvSpPr>
            <a:spLocks noChangeArrowheads="1"/>
          </p:cNvSpPr>
          <p:nvPr/>
        </p:nvSpPr>
        <p:spPr bwMode="auto">
          <a:xfrm>
            <a:off x="3503084" y="3284539"/>
            <a:ext cx="1344083" cy="288925"/>
          </a:xfrm>
          <a:prstGeom prst="leftRightArrow">
            <a:avLst>
              <a:gd name="adj1" fmla="val 50000"/>
              <a:gd name="adj2" fmla="val 697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45" name="AutoShape 45"/>
          <p:cNvSpPr>
            <a:spLocks noChangeArrowheads="1"/>
          </p:cNvSpPr>
          <p:nvPr/>
        </p:nvSpPr>
        <p:spPr bwMode="auto">
          <a:xfrm>
            <a:off x="7344833" y="3284539"/>
            <a:ext cx="1246717" cy="288925"/>
          </a:xfrm>
          <a:prstGeom prst="leftRightArrow">
            <a:avLst>
              <a:gd name="adj1" fmla="val 50000"/>
              <a:gd name="adj2" fmla="val 647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46" name="AutoShape 46"/>
          <p:cNvSpPr>
            <a:spLocks noChangeArrowheads="1"/>
          </p:cNvSpPr>
          <p:nvPr/>
        </p:nvSpPr>
        <p:spPr bwMode="auto">
          <a:xfrm>
            <a:off x="5903385" y="2565400"/>
            <a:ext cx="385233" cy="503238"/>
          </a:xfrm>
          <a:prstGeom prst="upDownArrow">
            <a:avLst>
              <a:gd name="adj1" fmla="val 50000"/>
              <a:gd name="adj2" fmla="val 348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47" name="AutoShape 47"/>
          <p:cNvSpPr>
            <a:spLocks noChangeArrowheads="1"/>
          </p:cNvSpPr>
          <p:nvPr/>
        </p:nvSpPr>
        <p:spPr bwMode="auto">
          <a:xfrm>
            <a:off x="5903385" y="1773238"/>
            <a:ext cx="385233" cy="360362"/>
          </a:xfrm>
          <a:prstGeom prst="upDownArrow">
            <a:avLst>
              <a:gd name="adj1" fmla="val 50000"/>
              <a:gd name="adj2" fmla="val 249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48" name="AutoShape 48"/>
          <p:cNvSpPr>
            <a:spLocks noChangeArrowheads="1"/>
          </p:cNvSpPr>
          <p:nvPr/>
        </p:nvSpPr>
        <p:spPr bwMode="auto">
          <a:xfrm>
            <a:off x="5903385" y="836613"/>
            <a:ext cx="385233" cy="360362"/>
          </a:xfrm>
          <a:prstGeom prst="upDownArrow">
            <a:avLst>
              <a:gd name="adj1" fmla="val 50000"/>
              <a:gd name="adj2" fmla="val 249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3349" name="AutoShape 49"/>
          <p:cNvSpPr>
            <a:spLocks noChangeArrowheads="1"/>
          </p:cNvSpPr>
          <p:nvPr/>
        </p:nvSpPr>
        <p:spPr bwMode="auto">
          <a:xfrm>
            <a:off x="5903385" y="4149726"/>
            <a:ext cx="385233" cy="358775"/>
          </a:xfrm>
          <a:prstGeom prst="upDownArrow">
            <a:avLst>
              <a:gd name="adj1" fmla="val 50000"/>
              <a:gd name="adj2" fmla="val 248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Презентация 27 июня ТОГИРРО\финал\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6526"/>
            <a:ext cx="12194117" cy="64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535577"/>
            <a:ext cx="9997440" cy="8820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Распоряжение Правительства Российской Федерации от 29 мая 2015 г. N 996-р г. Москва </a:t>
            </a:r>
            <a:r>
              <a:rPr lang="ru-RU" sz="2700" b="1" dirty="0" smtClean="0">
                <a:solidFill>
                  <a:srgbClr val="FF0000"/>
                </a:solidFill>
              </a:rPr>
              <a:t>"Стратегия развития воспитания в Российской Федерации на период до 2025 года"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1417" y="1447799"/>
            <a:ext cx="10370167" cy="5214257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500" dirty="0" smtClean="0">
                <a:solidFill>
                  <a:srgbClr val="FF0000"/>
                </a:solidFill>
              </a:rPr>
              <a:t>Приоритетами </a:t>
            </a:r>
            <a:r>
              <a:rPr lang="ru-RU" sz="4500" dirty="0" smtClean="0"/>
              <a:t>государственной политики в области воспитания являются:</a:t>
            </a:r>
          </a:p>
          <a:p>
            <a:r>
              <a:rPr lang="ru-RU" sz="4500" dirty="0" smtClean="0"/>
              <a:t>создание условий для воспитания здоровой, счастливой, свободной, ориентированной на труд личности;</a:t>
            </a:r>
          </a:p>
          <a:p>
            <a:r>
              <a:rPr lang="ru-RU" sz="4500" dirty="0" smtClean="0"/>
              <a:t>формирование у детей высокого уровня духовно-нравственного развития, чувства причастности к историко-культурной общности российского народа и судьбе России;</a:t>
            </a:r>
          </a:p>
          <a:p>
            <a:r>
              <a:rPr lang="ru-RU" sz="4500" dirty="0" smtClean="0">
                <a:solidFill>
                  <a:srgbClr val="FF0000"/>
                </a:solidFill>
              </a:rPr>
              <a:t>поддержка единства и целостности, преемственности и непрерывности воспитания;</a:t>
            </a:r>
          </a:p>
          <a:p>
            <a:r>
              <a:rPr lang="ru-RU" sz="4500" dirty="0" smtClean="0"/>
              <a:t>поддержка общественных институтов, которые являются носителями духовных ценностей;</a:t>
            </a:r>
          </a:p>
          <a:p>
            <a:r>
              <a:rPr lang="ru-RU" sz="4500" dirty="0" smtClean="0">
                <a:solidFill>
                  <a:srgbClr val="FF0000"/>
                </a:solidFill>
              </a:rPr>
              <a:t>формирование уважения к русскому языку как государственному языку Российской Федерации, являющемуся основой гражданской идентичности россиян и главным фактором национального самоопределения</a:t>
            </a:r>
            <a:r>
              <a:rPr lang="ru-RU" sz="4500" dirty="0" smtClean="0"/>
              <a:t>;</a:t>
            </a:r>
          </a:p>
          <a:p>
            <a:r>
              <a:rPr lang="ru-RU" sz="4500" dirty="0" smtClean="0"/>
              <a:t>обеспечение защиты прав и соблюдение законных интересов каждого ребенка, в том числе гарантий доступности ресурсов системы образования, физической культуры и спорта, культуры и воспитания;</a:t>
            </a:r>
          </a:p>
          <a:p>
            <a:r>
              <a:rPr lang="ru-RU" sz="4500" dirty="0" smtClean="0"/>
              <a:t>формирование внутренней позиции личности по отношению к окружающей социальной действительности;</a:t>
            </a:r>
          </a:p>
          <a:p>
            <a:r>
              <a:rPr lang="ru-RU" sz="4500" dirty="0" smtClean="0"/>
              <a:t>развитие на основе признания определяющей роли семьи и соблюдения прав родителей кооперации и сотрудничества субъектов системы воспитания (семьи, общества, государства, образовательных, научных, традиционных религиозных организаций, учреждений культуры и спорта, средств массовой информации, </a:t>
            </a:r>
            <a:r>
              <a:rPr lang="ru-RU" sz="4500" dirty="0" err="1" smtClean="0"/>
              <a:t>бизнес-сообществ</a:t>
            </a:r>
            <a:r>
              <a:rPr lang="ru-RU" sz="4500" dirty="0" smtClean="0"/>
              <a:t>) с целью совершенствования содержания и условий воспитания подрастающего поколения России.</a:t>
            </a:r>
          </a:p>
          <a:p>
            <a:endParaRPr lang="ru-RU" sz="45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535577"/>
            <a:ext cx="9997440" cy="8820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</a:rPr>
              <a:t>ОБСУЖДАЕМ: </a:t>
            </a:r>
            <a:r>
              <a:rPr lang="ru-RU" sz="2700" b="1" dirty="0" smtClean="0"/>
              <a:t>Распоряжение Правительства Российской Федерации от 29 мая 2015 г. N 996-р г. Москва </a:t>
            </a:r>
            <a:r>
              <a:rPr lang="ru-RU" sz="2700" b="1" dirty="0" smtClean="0">
                <a:solidFill>
                  <a:srgbClr val="FF0000"/>
                </a:solidFill>
              </a:rPr>
              <a:t>"Стратегия развития воспитания в Российской Федерации на период до 2025 года"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Целью Стратегии </a:t>
            </a:r>
            <a:r>
              <a:rPr lang="ru-RU" dirty="0" smtClean="0"/>
              <a:t>является определение приоритетов государственной политики в области воспитания и социализации детей, основных направлений и механизмов развития институтов воспитания, формирования общественно-государственной системы воспитания детей в Российской Федерации, учитывающих интересы детей, актуальные потребности современного российского общества и государства, глобальные вызовы и условия развития страны в мировом сообществе.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535577"/>
            <a:ext cx="9997440" cy="8820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Распоряжение Правительства Российской Федерации от 29 мая 2015 г. N 996-р г. Москва </a:t>
            </a:r>
            <a:r>
              <a:rPr lang="ru-RU" sz="2700" b="1" dirty="0" smtClean="0">
                <a:solidFill>
                  <a:srgbClr val="FF0000"/>
                </a:solidFill>
              </a:rPr>
              <a:t>"Стратегия развития воспитания в Российской Федерации на период до 2025 года"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Задачи:</a:t>
            </a:r>
          </a:p>
          <a:p>
            <a:r>
              <a:rPr lang="ru-RU" dirty="0" smtClean="0"/>
              <a:t>создание условий для консолидации усилий социальных институтов по воспитанию подрастающего поколения;</a:t>
            </a:r>
          </a:p>
          <a:p>
            <a:r>
              <a:rPr lang="ru-RU" dirty="0" smtClean="0"/>
              <a:t>обеспечение </a:t>
            </a:r>
            <a:r>
              <a:rPr lang="ru-RU" dirty="0" smtClean="0">
                <a:solidFill>
                  <a:srgbClr val="FF0000"/>
                </a:solidFill>
              </a:rPr>
              <a:t>поддержки семейного воспитания</a:t>
            </a:r>
            <a:r>
              <a:rPr lang="ru-RU" dirty="0" smtClean="0"/>
              <a:t>, содействие формированию ответственного отношения родителей или законных представителей к воспитанию детей;</a:t>
            </a:r>
          </a:p>
          <a:p>
            <a:r>
              <a:rPr lang="ru-RU" dirty="0" smtClean="0"/>
              <a:t>обеспечение условий для </a:t>
            </a:r>
            <a:r>
              <a:rPr lang="ru-RU" dirty="0" smtClean="0">
                <a:solidFill>
                  <a:srgbClr val="FF0000"/>
                </a:solidFill>
              </a:rPr>
              <a:t>повышения социальной, коммуникативной и педагогической компетентности родителей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ОБСУЖДАЕМ: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КОНЦЕПЦИЯ ПРЕПОДАВАНИЯ РУССКОГО ЯЗЫКА И ЛИТЕРАТУРЫ В ОУ РФ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(</a:t>
            </a:r>
            <a:r>
              <a:rPr lang="ru-RU" sz="4800" b="1" i="1" dirty="0" smtClean="0">
                <a:solidFill>
                  <a:srgbClr val="FF0000"/>
                </a:solidFill>
              </a:rPr>
              <a:t>ПРОЕКТ</a:t>
            </a:r>
            <a:r>
              <a:rPr lang="ru-RU" sz="4800" b="1" dirty="0" smtClean="0">
                <a:solidFill>
                  <a:srgbClr val="FF0000"/>
                </a:solidFill>
              </a:rPr>
              <a:t>)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5"/>
          <p:cNvSpPr txBox="1">
            <a:spLocks noGrp="1"/>
          </p:cNvSpPr>
          <p:nvPr/>
        </p:nvSpPr>
        <p:spPr bwMode="auto">
          <a:xfrm>
            <a:off x="6924676" y="5589589"/>
            <a:ext cx="32861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473" tIns="40736" rIns="81473" bIns="40736"/>
          <a:lstStyle/>
          <a:p>
            <a:pPr algn="r" defTabSz="814388"/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487" y="-28575"/>
            <a:ext cx="9217026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613" y="42864"/>
            <a:ext cx="1689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3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836712"/>
            <a:ext cx="8229600" cy="580926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600" b="1" dirty="0"/>
              <a:t/>
            </a:r>
            <a:br>
              <a:rPr lang="en-US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en-US" b="1" dirty="0" smtClean="0"/>
              <a:t>II </a:t>
            </a:r>
            <a:r>
              <a:rPr lang="ru-RU" b="1" dirty="0" smtClean="0"/>
              <a:t>педагогический форум</a:t>
            </a:r>
            <a:br>
              <a:rPr lang="ru-RU" b="1" dirty="0" smtClean="0"/>
            </a:br>
            <a:r>
              <a:rPr lang="ru-RU" b="1" dirty="0" smtClean="0"/>
              <a:t> Русского мира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4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03512" y="1700808"/>
            <a:ext cx="8964488" cy="515719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000" b="1" i="1" dirty="0">
                <a:solidFill>
                  <a:srgbClr val="FF0000"/>
                </a:solidFill>
              </a:rPr>
              <a:t>С.В. Волков, член рабочей группы 2-х</a:t>
            </a:r>
            <a:r>
              <a:rPr lang="ru-RU" sz="6000" b="1" i="1" dirty="0"/>
              <a:t> </a:t>
            </a:r>
            <a:r>
              <a:rPr lang="ru-RU" sz="6000" b="1" i="1" dirty="0">
                <a:solidFill>
                  <a:srgbClr val="FF0000"/>
                </a:solidFill>
              </a:rPr>
              <a:t>Концепций преподавания русского языка и литературы :</a:t>
            </a:r>
          </a:p>
          <a:p>
            <a:pPr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5000" b="1" u="sng" dirty="0"/>
              <a:t>Принципиальные отличия</a:t>
            </a:r>
            <a:r>
              <a:rPr lang="en-US" sz="5000" u="sng" dirty="0"/>
              <a:t> </a:t>
            </a:r>
            <a:r>
              <a:rPr lang="ru-RU" sz="5000" dirty="0">
                <a:solidFill>
                  <a:srgbClr val="FF0000"/>
                </a:solidFill>
              </a:rPr>
              <a:t>«</a:t>
            </a:r>
            <a:r>
              <a:rPr lang="ru-RU" sz="5000" b="1" dirty="0">
                <a:solidFill>
                  <a:srgbClr val="FF0000"/>
                </a:solidFill>
              </a:rPr>
              <a:t>Концепции преподавания русского языка и литературы в ОУ РФ» (</a:t>
            </a:r>
            <a:r>
              <a:rPr lang="ru-RU" sz="5000" b="1" dirty="0" err="1">
                <a:solidFill>
                  <a:srgbClr val="FF0000"/>
                </a:solidFill>
              </a:rPr>
              <a:t>Гос.Дума</a:t>
            </a:r>
            <a:r>
              <a:rPr lang="ru-RU" sz="5000" b="1" dirty="0">
                <a:solidFill>
                  <a:srgbClr val="FF0000"/>
                </a:solidFill>
              </a:rPr>
              <a:t>, С.Е. Нарышкин, проект одобрен 29.10.15)</a:t>
            </a:r>
            <a:r>
              <a:rPr lang="ru-RU" sz="5000" b="1" dirty="0"/>
              <a:t> </a:t>
            </a:r>
          </a:p>
          <a:p>
            <a:pPr>
              <a:buNone/>
            </a:pPr>
            <a:r>
              <a:rPr lang="ru-RU" sz="5000" b="1" dirty="0"/>
              <a:t>от</a:t>
            </a:r>
            <a:r>
              <a:rPr lang="ru-RU" sz="5000" dirty="0"/>
              <a:t> </a:t>
            </a:r>
            <a:r>
              <a:rPr lang="ru-RU" sz="5000" b="1" dirty="0"/>
              <a:t>прежней, резко критикуемой </a:t>
            </a:r>
            <a:r>
              <a:rPr lang="ru-RU" sz="5000" b="1" dirty="0">
                <a:solidFill>
                  <a:srgbClr val="FF0000"/>
                </a:solidFill>
              </a:rPr>
              <a:t>«Концепции школьного филологического образования» («Ассоциация учителей литературы и русского языка»):</a:t>
            </a:r>
          </a:p>
          <a:p>
            <a:pPr>
              <a:buNone/>
            </a:pPr>
            <a:endParaRPr lang="ru-RU" sz="4200" b="1" dirty="0">
              <a:solidFill>
                <a:srgbClr val="221A2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4200" b="1" u="sng" dirty="0"/>
              <a:t>другой посыл: </a:t>
            </a:r>
            <a:r>
              <a:rPr lang="ru-RU" sz="4200" b="1" dirty="0"/>
              <a:t>адресована обществу, а не только филологам, </a:t>
            </a:r>
          </a:p>
          <a:p>
            <a:pPr>
              <a:buFont typeface="Wingdings" pitchFamily="2" charset="2"/>
              <a:buChar char="Ø"/>
            </a:pPr>
            <a:r>
              <a:rPr lang="ru-RU" sz="4200" b="1" dirty="0"/>
              <a:t>написана более понятным, непрофессиональным языком (по аналогии с Концепцией математического образования)</a:t>
            </a:r>
          </a:p>
          <a:p>
            <a:pPr>
              <a:buNone/>
            </a:pPr>
            <a:endParaRPr lang="ru-RU" sz="4200" b="1" dirty="0"/>
          </a:p>
          <a:p>
            <a:pPr>
              <a:buFont typeface="Wingdings" pitchFamily="2" charset="2"/>
              <a:buChar char="Ø"/>
            </a:pPr>
            <a:r>
              <a:rPr lang="ru-RU" sz="6200" b="1" u="sng" dirty="0">
                <a:solidFill>
                  <a:srgbClr val="FF0000"/>
                </a:solidFill>
              </a:rPr>
              <a:t>обсуждение на сайтах:</a:t>
            </a:r>
          </a:p>
          <a:p>
            <a:pPr>
              <a:buFont typeface="Wingdings" pitchFamily="2" charset="2"/>
              <a:buChar char="Ø"/>
            </a:pPr>
            <a:endParaRPr lang="ru-RU" sz="4200" b="1" u="sng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8600" b="1" dirty="0">
                <a:solidFill>
                  <a:srgbClr val="FF0000"/>
                </a:solidFill>
              </a:rPr>
              <a:t>http://www.edu.crowdexpert.ru</a:t>
            </a:r>
            <a:r>
              <a:rPr lang="ru-RU" sz="8600" b="1" dirty="0">
                <a:solidFill>
                  <a:srgbClr val="FF0000"/>
                </a:solidFill>
              </a:rPr>
              <a:t> </a:t>
            </a:r>
            <a:r>
              <a:rPr lang="ru-RU" sz="4300" b="1" dirty="0"/>
              <a:t>(пед</a:t>
            </a:r>
            <a:r>
              <a:rPr lang="ru-RU" sz="4200" b="1" dirty="0"/>
              <a:t>агогические работники, специалисты органов управления образованием, региональных институтов повышения квалификации)</a:t>
            </a:r>
          </a:p>
          <a:p>
            <a:pPr>
              <a:buNone/>
            </a:pPr>
            <a:endParaRPr lang="ru-RU" sz="4200" b="1" dirty="0"/>
          </a:p>
          <a:p>
            <a:pPr>
              <a:buFont typeface="Wingdings" pitchFamily="2" charset="2"/>
              <a:buChar char="ü"/>
            </a:pPr>
            <a:r>
              <a:rPr lang="ru-RU" sz="4200" b="1" dirty="0"/>
              <a:t> </a:t>
            </a:r>
            <a:r>
              <a:rPr lang="ru-RU" sz="6200" b="1" dirty="0">
                <a:solidFill>
                  <a:srgbClr val="FF0000"/>
                </a:solidFill>
              </a:rPr>
              <a:t>www.gouo.ru</a:t>
            </a:r>
            <a:r>
              <a:rPr lang="ru-RU" sz="6200" b="1" dirty="0"/>
              <a:t> </a:t>
            </a:r>
            <a:r>
              <a:rPr lang="ru-RU" sz="4300" b="1" dirty="0"/>
              <a:t>(родители</a:t>
            </a:r>
            <a:r>
              <a:rPr lang="ru-RU" sz="4200" b="1" dirty="0"/>
              <a:t>, члены органов государственно</a:t>
            </a:r>
            <a:r>
              <a:rPr lang="en-US" sz="4200" b="1" dirty="0"/>
              <a:t>-</a:t>
            </a:r>
            <a:r>
              <a:rPr lang="ru-RU" sz="4200" b="1" dirty="0"/>
              <a:t>общественного управления, общественных и профессиональных организаций)</a:t>
            </a:r>
            <a:r>
              <a:rPr lang="en-US" sz="4200" b="1" dirty="0"/>
              <a:t> </a:t>
            </a:r>
            <a:r>
              <a:rPr lang="ru-RU" sz="4200" b="1" dirty="0"/>
              <a:t/>
            </a:r>
            <a:br>
              <a:rPr lang="ru-RU" sz="4200" b="1" dirty="0"/>
            </a:br>
            <a:endParaRPr lang="ru-RU" sz="4200" b="1" dirty="0"/>
          </a:p>
        </p:txBody>
      </p:sp>
    </p:spTree>
    <p:extLst>
      <p:ext uri="{BB962C8B-B14F-4D97-AF65-F5344CB8AC3E}">
        <p14:creationId xmlns:p14="http://schemas.microsoft.com/office/powerpoint/2010/main" val="217470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5"/>
          <p:cNvSpPr txBox="1">
            <a:spLocks noGrp="1"/>
          </p:cNvSpPr>
          <p:nvPr/>
        </p:nvSpPr>
        <p:spPr bwMode="auto">
          <a:xfrm>
            <a:off x="6924676" y="5589589"/>
            <a:ext cx="32861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473" tIns="40736" rIns="81473" bIns="40736"/>
          <a:lstStyle/>
          <a:p>
            <a:pPr algn="r" defTabSz="814388"/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0974" y="99199"/>
            <a:ext cx="9217026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613" y="42864"/>
            <a:ext cx="1689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3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200" y="714356"/>
            <a:ext cx="8686800" cy="1236364"/>
          </a:xfrm>
        </p:spPr>
        <p:txBody>
          <a:bodyPr rtlCol="0">
            <a:normAutofit fontScale="90000"/>
          </a:bodyPr>
          <a:lstStyle/>
          <a:p>
            <a:r>
              <a:rPr lang="en-US" sz="3600" b="1" dirty="0"/>
              <a:t/>
            </a:r>
            <a:br>
              <a:rPr lang="en-US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en-US" sz="3600" b="1" dirty="0"/>
              <a:t>II </a:t>
            </a:r>
            <a:r>
              <a:rPr lang="ru-RU" sz="3600" b="1" dirty="0"/>
              <a:t>педагогический форум:</a:t>
            </a:r>
            <a:br>
              <a:rPr lang="ru-RU" sz="3600" b="1" dirty="0"/>
            </a:br>
            <a:r>
              <a:rPr lang="ru-RU" sz="3600" b="1" dirty="0"/>
              <a:t>           </a:t>
            </a:r>
            <a:r>
              <a:rPr lang="ru-RU" sz="3100" b="1" dirty="0"/>
              <a:t>проблемные зоны в Концепции преподавания </a:t>
            </a:r>
            <a:br>
              <a:rPr lang="ru-RU" sz="3100" b="1" dirty="0"/>
            </a:br>
            <a:r>
              <a:rPr lang="ru-RU" sz="3100" b="1" dirty="0"/>
              <a:t>русского языка и литературы 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4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75520" y="1714488"/>
            <a:ext cx="8892480" cy="495487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400" b="1" i="1" dirty="0"/>
              <a:t> </a:t>
            </a:r>
            <a:endParaRPr lang="ru-RU" sz="2400" b="1" dirty="0">
              <a:solidFill>
                <a:srgbClr val="221A2C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rgbClr val="FF0000"/>
                </a:solidFill>
              </a:rPr>
              <a:t>особенности преподавания русского языка в условиях ограниченной русскоязычной среды;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i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механизмы оценки результатов филологического образования – прежде всего </a:t>
            </a:r>
            <a:r>
              <a:rPr lang="ru-RU" dirty="0" err="1" smtClean="0">
                <a:solidFill>
                  <a:srgbClr val="FF0000"/>
                </a:solidFill>
              </a:rPr>
              <a:t>метапредметных</a:t>
            </a:r>
            <a:r>
              <a:rPr lang="ru-RU" dirty="0" smtClean="0">
                <a:solidFill>
                  <a:srgbClr val="FF0000"/>
                </a:solidFill>
              </a:rPr>
              <a:t> и личностных;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принципы системности и преемственности на разных ступенях обучения: начальная школа – основное образование – среднее общее образование – высшая школа;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i="1" dirty="0" smtClean="0">
                <a:solidFill>
                  <a:srgbClr val="FF0000"/>
                </a:solidFill>
              </a:rPr>
              <a:t>судьба предметной области «Русский язык и литература» в старшей школе.</a:t>
            </a:r>
            <a:endParaRPr lang="ru-RU" sz="3400" dirty="0">
              <a:solidFill>
                <a:srgbClr val="221A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487" y="-28575"/>
            <a:ext cx="9217026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8613" y="42864"/>
            <a:ext cx="16891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3" name="Rectangle 5"/>
          <p:cNvSpPr>
            <a:spLocks noGrp="1" noChangeArrowheads="1"/>
          </p:cNvSpPr>
          <p:nvPr>
            <p:ph type="title"/>
          </p:nvPr>
        </p:nvSpPr>
        <p:spPr>
          <a:xfrm>
            <a:off x="1981199" y="875211"/>
            <a:ext cx="9213669" cy="825596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600" b="1" dirty="0"/>
              <a:t/>
            </a:r>
            <a:br>
              <a:rPr lang="en-US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en-US" sz="3100" b="1" dirty="0"/>
              <a:t>II </a:t>
            </a:r>
            <a:r>
              <a:rPr lang="ru-RU" sz="3100" b="1" dirty="0"/>
              <a:t>педагогический форум</a:t>
            </a:r>
            <a:br>
              <a:rPr lang="ru-RU" sz="3100" b="1" dirty="0"/>
            </a:br>
            <a:r>
              <a:rPr lang="ru-RU" sz="3100" b="1" dirty="0"/>
              <a:t>            Русского мира: дискуссия о 3-х списках </a:t>
            </a:r>
            <a:br>
              <a:rPr lang="ru-RU" sz="3100" b="1" dirty="0"/>
            </a:br>
            <a:r>
              <a:rPr lang="ru-RU" sz="3100" b="1" dirty="0"/>
              <a:t>для чтения в старшей </a:t>
            </a:r>
            <a:r>
              <a:rPr lang="ru-RU" sz="3100" b="1" dirty="0" smtClean="0"/>
              <a:t>школе</a:t>
            </a:r>
            <a:br>
              <a:rPr lang="ru-RU" sz="3100" b="1" dirty="0" smtClean="0"/>
            </a:br>
            <a:r>
              <a:rPr lang="en-US" sz="3100" b="1" dirty="0" smtClean="0">
                <a:solidFill>
                  <a:srgbClr val="FF0000"/>
                </a:solidFill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(обсуждение на сайте </a:t>
            </a:r>
            <a:r>
              <a:rPr lang="en-US" sz="3100" b="1" dirty="0" smtClean="0">
                <a:solidFill>
                  <a:srgbClr val="FF0000"/>
                </a:solidFill>
              </a:rPr>
              <a:t>http://www.edu.crowdexpert.ru</a:t>
            </a:r>
            <a:r>
              <a:rPr lang="ru-RU" sz="3100" b="1" dirty="0" smtClean="0">
                <a:solidFill>
                  <a:srgbClr val="FF0000"/>
                </a:solidFill>
              </a:rPr>
              <a:t> )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600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4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83771" y="2207622"/>
            <a:ext cx="10959738" cy="446173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FF0000"/>
                </a:solidFill>
              </a:rPr>
              <a:t>С.В. Волков, член рабочей группы 2-х</a:t>
            </a:r>
            <a:r>
              <a:rPr lang="ru-RU" sz="2400" b="1" i="1" dirty="0"/>
              <a:t> </a:t>
            </a:r>
            <a:r>
              <a:rPr lang="ru-RU" sz="2400" b="1" i="1" dirty="0">
                <a:solidFill>
                  <a:srgbClr val="FF0000"/>
                </a:solidFill>
              </a:rPr>
              <a:t>Концепций преподавания русского языка и литературы :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221A2C"/>
                </a:solidFill>
              </a:rPr>
              <a:t>«Есть мнение, что в старшей школе список А сформировать невозможно, поэтому сделать только списки В и С».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221A2C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FF0000"/>
                </a:solidFill>
              </a:rPr>
              <a:t>И.Н. Сухих, </a:t>
            </a:r>
            <a:r>
              <a:rPr lang="ru-RU" sz="2400" b="1" i="1" dirty="0" err="1">
                <a:solidFill>
                  <a:srgbClr val="FF0000"/>
                </a:solidFill>
              </a:rPr>
              <a:t>д.фил.н</a:t>
            </a:r>
            <a:r>
              <a:rPr lang="ru-RU" sz="2400" b="1" i="1" dirty="0">
                <a:solidFill>
                  <a:srgbClr val="FF0000"/>
                </a:solidFill>
              </a:rPr>
              <a:t>., проф., автор учебника литературы: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221A2C"/>
                </a:solidFill>
              </a:rPr>
              <a:t>«Этот путь непродуктивен. Тургенева можно заменить только Тургеневым, а не </a:t>
            </a:r>
            <a:r>
              <a:rPr lang="ru-RU" sz="2400" b="1" dirty="0" err="1">
                <a:solidFill>
                  <a:srgbClr val="221A2C"/>
                </a:solidFill>
              </a:rPr>
              <a:t>Прилепиным</a:t>
            </a:r>
            <a:r>
              <a:rPr lang="ru-RU" sz="2400" b="1" dirty="0">
                <a:solidFill>
                  <a:srgbClr val="221A2C"/>
                </a:solidFill>
              </a:rPr>
              <a:t>… Наша литература существует до тех пор, пока есть </a:t>
            </a:r>
            <a:r>
              <a:rPr lang="ru-RU" sz="2400" b="1" dirty="0">
                <a:solidFill>
                  <a:srgbClr val="FF0000"/>
                </a:solidFill>
              </a:rPr>
              <a:t>классический канон </a:t>
            </a:r>
            <a:r>
              <a:rPr lang="ru-RU" sz="2400" b="1" dirty="0">
                <a:solidFill>
                  <a:srgbClr val="221A2C"/>
                </a:solidFill>
              </a:rPr>
              <a:t>как скелет культуры».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b="1" dirty="0">
              <a:solidFill>
                <a:srgbClr val="221A2C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i="1" dirty="0">
                <a:solidFill>
                  <a:srgbClr val="FF0000"/>
                </a:solidFill>
              </a:rPr>
              <a:t>С.В. Федоров, д.п.н. (</a:t>
            </a:r>
            <a:r>
              <a:rPr lang="ru-RU" sz="2400" b="1" i="1" dirty="0" err="1">
                <a:solidFill>
                  <a:srgbClr val="FF0000"/>
                </a:solidFill>
              </a:rPr>
              <a:t>СпГУ</a:t>
            </a:r>
            <a:r>
              <a:rPr lang="ru-RU" sz="2400" b="1" i="1" dirty="0">
                <a:solidFill>
                  <a:srgbClr val="FF0000"/>
                </a:solidFill>
              </a:rPr>
              <a:t>, Санкт-Петербург):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221A2C"/>
                </a:solidFill>
              </a:rPr>
              <a:t>«Я не исключал бы из списка тексты, а включал».</a:t>
            </a:r>
          </a:p>
          <a:p>
            <a:pPr marL="0" indent="0">
              <a:buNone/>
            </a:pPr>
            <a:endParaRPr lang="ru-RU" sz="3400" b="1" dirty="0">
              <a:solidFill>
                <a:srgbClr val="221A2C"/>
              </a:solidFill>
            </a:endParaRPr>
          </a:p>
          <a:p>
            <a:pPr marL="514350" indent="-514350">
              <a:buAutoNum type="arabicPeriod"/>
            </a:pPr>
            <a:endParaRPr lang="ru-RU" sz="3400" b="1" dirty="0">
              <a:solidFill>
                <a:srgbClr val="221A2C"/>
              </a:solidFill>
            </a:endParaRPr>
          </a:p>
          <a:p>
            <a:pPr>
              <a:buNone/>
            </a:pPr>
            <a:endParaRPr lang="ru-RU" sz="3400" b="1" dirty="0">
              <a:solidFill>
                <a:srgbClr val="221A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52803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Способность к саморазвитию – основная профессиональная компетенция педагога!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Проверь себя – происходит ли твое саморазвитие?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1. Видишь ли смысл своей жизни в воспитании нового человека?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Презентация 27 июня ТОГИРРО\финал\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754" y="0"/>
            <a:ext cx="12194117" cy="64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52803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Способность к саморазвитию – основная профессиональная компетенция педагога!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Проверь себя – происходит ли твое саморазвитие?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2. Является для тебя профессиональный и личностный рост главным содержанием твоей жизнедеятельности?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52803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Способность к саморазвитию – основная профессиональная компетенция педагога!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Проверь себя – происходит ли твое саморазвитие?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3. Знаешь ли ты, что и как в себе надо развивать, чтобы быть современным учителем?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52803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Способность к саморазвитию – основная профессиональная компетенция педагога!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Проверь себя – происходит ли твое саморазвитие?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4. Знаешь ли ты свои сильные и слабые стороны?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52803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Способность к саморазвитию – основная профессиональная компетенция педагога!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Проверь себя – происходит ли твое саморазвитие?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5. Есть ли у тебя программа работы над собой?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52803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Способность к саморазвитию – основная профессиональная компетенция педагога!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Проверь себя – происходит ли твое саморазвитие?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6. Знаешь ли ты, какими способами можно выработать у себя требуемые качества?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52803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Способность к саморазвитию – основная профессиональная компетенция педагога!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Проверь себя – происходит ли твое саморазвитие?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7. Можешь ли длительное время двигаться </a:t>
            </a:r>
          </a:p>
          <a:p>
            <a:pPr>
              <a:buNone/>
            </a:pPr>
            <a:r>
              <a:rPr lang="ru-RU" dirty="0" smtClean="0"/>
              <a:t>к поставленной цели?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528036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Способность к саморазвитию – основная профессиональная компетенция педагога!</a:t>
            </a:r>
            <a:r>
              <a:rPr lang="ru-RU" sz="4400" dirty="0" smtClean="0">
                <a:solidFill>
                  <a:srgbClr val="FF0000"/>
                </a:solidFill>
              </a:rPr>
              <a:t/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 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i="1" dirty="0" smtClean="0"/>
              <a:t>Проверь себя – происходит ли твое саморазвитие?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dirty="0" smtClean="0"/>
              <a:t>8. Умеешь ли ты держать себя в руках в критических ситуациях?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2"/>
          <p:cNvSpPr>
            <a:spLocks noGrp="1"/>
          </p:cNvSpPr>
          <p:nvPr>
            <p:ph type="title"/>
          </p:nvPr>
        </p:nvSpPr>
        <p:spPr>
          <a:xfrm>
            <a:off x="1981200" y="-315913"/>
            <a:ext cx="8229600" cy="2144713"/>
          </a:xfrm>
        </p:spPr>
        <p:txBody>
          <a:bodyPr/>
          <a:lstStyle/>
          <a:p>
            <a:r>
              <a:rPr lang="ru-RU" altLang="ru-RU" i="1" dirty="0" smtClean="0">
                <a:solidFill>
                  <a:srgbClr val="FF0000"/>
                </a:solidFill>
              </a:rPr>
              <a:t>Форум «Читаем, обсуждаем!»</a:t>
            </a:r>
          </a:p>
        </p:txBody>
      </p:sp>
      <p:pic>
        <p:nvPicPr>
          <p:cNvPr id="614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8" t="10959" r="7591" b="4111"/>
          <a:stretch>
            <a:fillRect/>
          </a:stretch>
        </p:blipFill>
        <p:spPr>
          <a:xfrm>
            <a:off x="1343026" y="1285876"/>
            <a:ext cx="9464675" cy="5572125"/>
          </a:xfrm>
        </p:spPr>
      </p:pic>
    </p:spTree>
    <p:extLst>
      <p:ext uri="{BB962C8B-B14F-4D97-AF65-F5344CB8AC3E}">
        <p14:creationId xmlns:p14="http://schemas.microsoft.com/office/powerpoint/2010/main" val="255560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Презентация 27 июня ТОГИРРО\финал\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8673" y="0"/>
            <a:ext cx="12194117" cy="64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5840" y="-339634"/>
            <a:ext cx="11186159" cy="3730693"/>
          </a:xfrm>
        </p:spPr>
        <p:txBody>
          <a:bodyPr>
            <a:normAutofit/>
          </a:bodyPr>
          <a:lstStyle/>
          <a:p>
            <a:r>
              <a:rPr lang="ru-RU" altLang="ru-RU" sz="31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31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altLang="ru-RU" sz="31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/>
            </a:r>
            <a:br>
              <a:rPr lang="ru-RU" altLang="ru-RU" sz="31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600" b="1" i="1" dirty="0" smtClean="0">
                <a:solidFill>
                  <a:srgbClr val="FF0000"/>
                </a:solidFill>
              </a:rPr>
              <a:t>ТВОРЧЕСКИХ УСПЕХОВ!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smtClean="0">
                <a:solidFill>
                  <a:srgbClr val="FF0000"/>
                </a:solidFill>
              </a:rPr>
              <a:t>Рады помочь!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289074" y="1920239"/>
            <a:ext cx="46242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dirty="0" smtClean="0">
                <a:solidFill>
                  <a:srgbClr val="FF0000"/>
                </a:solidFill>
              </a:rPr>
              <a:t>Володина </a:t>
            </a:r>
            <a:r>
              <a:rPr lang="ru-RU" b="1" i="1" dirty="0">
                <a:solidFill>
                  <a:srgbClr val="FF0000"/>
                </a:solidFill>
              </a:rPr>
              <a:t>Елена </a:t>
            </a:r>
            <a:r>
              <a:rPr lang="ru-RU" b="1" i="1" dirty="0" smtClean="0">
                <a:solidFill>
                  <a:srgbClr val="FF0000"/>
                </a:solidFill>
              </a:rPr>
              <a:t>Николаевна</a:t>
            </a:r>
            <a:r>
              <a:rPr lang="ru-RU" b="1" i="1" dirty="0" smtClean="0">
                <a:solidFill>
                  <a:prstClr val="black"/>
                </a:solidFill>
              </a:rPr>
              <a:t>, </a:t>
            </a:r>
          </a:p>
          <a:p>
            <a:r>
              <a:rPr lang="ru-RU" i="1" dirty="0" err="1">
                <a:solidFill>
                  <a:prstClr val="black"/>
                </a:solidFill>
              </a:rPr>
              <a:t>к</a:t>
            </a:r>
            <a:r>
              <a:rPr lang="ru-RU" i="1" dirty="0" err="1" smtClean="0">
                <a:solidFill>
                  <a:prstClr val="black"/>
                </a:solidFill>
              </a:rPr>
              <a:t>.фил.н</a:t>
            </a:r>
            <a:r>
              <a:rPr lang="ru-RU" i="1" dirty="0" smtClean="0">
                <a:solidFill>
                  <a:prstClr val="black"/>
                </a:solidFill>
              </a:rPr>
              <a:t>., доцент, </a:t>
            </a:r>
            <a:r>
              <a:rPr lang="ru-RU" i="1" dirty="0" err="1" smtClean="0">
                <a:solidFill>
                  <a:prstClr val="black"/>
                </a:solidFill>
              </a:rPr>
              <a:t>зав.кафедрой</a:t>
            </a:r>
            <a:r>
              <a:rPr lang="ru-RU" i="1" dirty="0" smtClean="0">
                <a:solidFill>
                  <a:prstClr val="black"/>
                </a:solidFill>
              </a:rPr>
              <a:t> </a:t>
            </a:r>
            <a:r>
              <a:rPr lang="ru-RU" i="1" dirty="0">
                <a:solidFill>
                  <a:prstClr val="black"/>
                </a:solidFill>
              </a:rPr>
              <a:t>филологии ТОГИРРО</a:t>
            </a:r>
          </a:p>
          <a:p>
            <a:pPr lvl="0"/>
            <a:r>
              <a:rPr lang="ru-RU" b="1" i="1" dirty="0" smtClean="0">
                <a:solidFill>
                  <a:prstClr val="black"/>
                </a:solidFill>
              </a:rPr>
              <a:t>89048757359</a:t>
            </a:r>
          </a:p>
          <a:p>
            <a:r>
              <a:rPr lang="en-US" i="1" dirty="0" smtClean="0">
                <a:solidFill>
                  <a:prstClr val="black"/>
                </a:solidFill>
              </a:rPr>
              <a:t>elena_mayak_@mail.ru</a:t>
            </a:r>
            <a:endParaRPr lang="ru-RU" i="1" dirty="0">
              <a:solidFill>
                <a:prstClr val="black"/>
              </a:solidFill>
            </a:endParaRPr>
          </a:p>
          <a:p>
            <a:pPr lvl="0"/>
            <a:endParaRPr lang="en-US" b="1" i="1" dirty="0">
              <a:solidFill>
                <a:prstClr val="black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Медведева </a:t>
            </a:r>
            <a:r>
              <a:rPr lang="ru-RU" b="1" i="1" dirty="0">
                <a:solidFill>
                  <a:srgbClr val="FF0000"/>
                </a:solidFill>
              </a:rPr>
              <a:t>Елена Георгиевна</a:t>
            </a:r>
            <a:r>
              <a:rPr lang="ru-RU" b="1" i="1" dirty="0">
                <a:solidFill>
                  <a:prstClr val="black"/>
                </a:solidFill>
              </a:rPr>
              <a:t>, </a:t>
            </a:r>
          </a:p>
          <a:p>
            <a:r>
              <a:rPr lang="ru-RU" i="1" dirty="0">
                <a:solidFill>
                  <a:prstClr val="black"/>
                </a:solidFill>
              </a:rPr>
              <a:t>доцент</a:t>
            </a:r>
            <a:r>
              <a:rPr lang="en-US" i="1" dirty="0">
                <a:solidFill>
                  <a:prstClr val="black"/>
                </a:solidFill>
              </a:rPr>
              <a:t> </a:t>
            </a:r>
            <a:r>
              <a:rPr lang="ru-RU" i="1" dirty="0">
                <a:solidFill>
                  <a:prstClr val="black"/>
                </a:solidFill>
              </a:rPr>
              <a:t>кафедры филологии ТОГИРРО</a:t>
            </a:r>
          </a:p>
          <a:p>
            <a:pPr lvl="0"/>
            <a:r>
              <a:rPr lang="ru-RU" i="1" dirty="0">
                <a:solidFill>
                  <a:prstClr val="black"/>
                </a:solidFill>
              </a:rPr>
              <a:t>89224853185</a:t>
            </a:r>
            <a:endParaRPr lang="en-US" i="1" dirty="0">
              <a:solidFill>
                <a:prstClr val="black"/>
              </a:solidFill>
            </a:endParaRPr>
          </a:p>
          <a:p>
            <a:pPr lvl="0"/>
            <a:r>
              <a:rPr lang="en-US" i="1" dirty="0" smtClean="0">
                <a:solidFill>
                  <a:prstClr val="black"/>
                </a:solidFill>
              </a:rPr>
              <a:t>elena_medvedeva_15@mail.ru </a:t>
            </a:r>
            <a:endParaRPr lang="ru-RU" i="1" dirty="0" smtClean="0">
              <a:solidFill>
                <a:prstClr val="black"/>
              </a:solidFill>
            </a:endParaRPr>
          </a:p>
          <a:p>
            <a:endParaRPr lang="en-US" b="1" i="1" dirty="0" smtClean="0">
              <a:solidFill>
                <a:prstClr val="black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Третьякова Виктория Юрьевна</a:t>
            </a:r>
            <a:r>
              <a:rPr lang="ru-RU" b="1" i="1" dirty="0" smtClean="0">
                <a:solidFill>
                  <a:prstClr val="black"/>
                </a:solidFill>
              </a:rPr>
              <a:t>, </a:t>
            </a:r>
          </a:p>
          <a:p>
            <a:r>
              <a:rPr lang="ru-RU" i="1" dirty="0" smtClean="0">
                <a:solidFill>
                  <a:prstClr val="black"/>
                </a:solidFill>
              </a:rPr>
              <a:t>ст.преподаватель</a:t>
            </a:r>
            <a:r>
              <a:rPr lang="en-US" i="1" dirty="0" smtClean="0">
                <a:solidFill>
                  <a:prstClr val="black"/>
                </a:solidFill>
              </a:rPr>
              <a:t> </a:t>
            </a:r>
            <a:r>
              <a:rPr lang="ru-RU" i="1" dirty="0" smtClean="0">
                <a:solidFill>
                  <a:prstClr val="black"/>
                </a:solidFill>
              </a:rPr>
              <a:t>кафедры филологии ТОГИРРО</a:t>
            </a:r>
          </a:p>
          <a:p>
            <a:pPr lvl="0"/>
            <a:r>
              <a:rPr lang="ru-RU" i="1" dirty="0" smtClean="0">
                <a:solidFill>
                  <a:prstClr val="black"/>
                </a:solidFill>
              </a:rPr>
              <a:t>89829291279</a:t>
            </a:r>
          </a:p>
          <a:p>
            <a:pPr lvl="0"/>
            <a:r>
              <a:rPr lang="en-US" i="1" dirty="0" smtClean="0">
                <a:solidFill>
                  <a:prstClr val="black"/>
                </a:solidFill>
              </a:rPr>
              <a:t>tretyakouauy1211232@mail.ru</a:t>
            </a:r>
            <a:endParaRPr lang="ru-RU" i="1" dirty="0">
              <a:solidFill>
                <a:prstClr val="black"/>
              </a:solidFill>
            </a:endParaRPr>
          </a:p>
          <a:p>
            <a:r>
              <a:rPr lang="ru-RU" b="1" i="1" dirty="0" smtClean="0">
                <a:solidFill>
                  <a:srgbClr val="FF0000"/>
                </a:solidFill>
              </a:rPr>
              <a:t>тел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  <a:r>
              <a:rPr lang="ru-RU" b="1" i="1" dirty="0" smtClean="0">
                <a:solidFill>
                  <a:srgbClr val="FF0000"/>
                </a:solidFill>
              </a:rPr>
              <a:t>кафедры</a:t>
            </a:r>
            <a:r>
              <a:rPr lang="ru-RU" b="1" i="1" dirty="0">
                <a:solidFill>
                  <a:srgbClr val="FF0000"/>
                </a:solidFill>
              </a:rPr>
              <a:t>: </a:t>
            </a:r>
            <a:r>
              <a:rPr lang="ru-RU" b="1" i="1" dirty="0">
                <a:solidFill>
                  <a:prstClr val="black"/>
                </a:solidFill>
              </a:rPr>
              <a:t>8(3452) 390289</a:t>
            </a:r>
          </a:p>
          <a:p>
            <a:r>
              <a:rPr lang="en-US" b="1" i="1" dirty="0">
                <a:solidFill>
                  <a:prstClr val="black"/>
                </a:solidFill>
              </a:rPr>
              <a:t>                             </a:t>
            </a:r>
            <a:r>
              <a:rPr lang="ru-RU" b="1" i="1" dirty="0">
                <a:solidFill>
                  <a:prstClr val="black"/>
                </a:solidFill>
              </a:rPr>
              <a:t> 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0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Презентация 27 июня ТОГИРРО\финал\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6526"/>
            <a:ext cx="12194117" cy="64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Содержание профессионального стандарта педагога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4.1. Часть первая: </a:t>
            </a:r>
            <a:r>
              <a:rPr lang="ru-RU" sz="2800" b="1" dirty="0" smtClean="0">
                <a:solidFill>
                  <a:srgbClr val="FF0000"/>
                </a:solidFill>
              </a:rPr>
              <a:t>обучение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4144" y="1149531"/>
            <a:ext cx="9997440" cy="5708469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6000" b="1" u="sng" dirty="0" smtClean="0">
                <a:solidFill>
                  <a:srgbClr val="FF0000"/>
                </a:solidFill>
              </a:rPr>
              <a:t>Педагог должен:</a:t>
            </a:r>
            <a:endParaRPr lang="ru-RU" sz="6000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1. </a:t>
            </a:r>
            <a:r>
              <a:rPr lang="ru-RU" sz="5000" dirty="0" smtClean="0"/>
              <a:t>Иметь высшее образование. Педагогам, имеющим среднее специальное образование и работающим в настоящее время в дошкольных организациях и начальной школе, должны быть созданы условия для его получения без отрыва от своей профессиональной деятельности.</a:t>
            </a:r>
          </a:p>
          <a:p>
            <a:pPr>
              <a:buNone/>
            </a:pPr>
            <a:r>
              <a:rPr lang="ru-RU" sz="5000" dirty="0" smtClean="0"/>
              <a:t>2. Демонстрировать знание предмета и программы обучения.</a:t>
            </a:r>
          </a:p>
          <a:p>
            <a:pPr>
              <a:buNone/>
            </a:pPr>
            <a:r>
              <a:rPr lang="ru-RU" sz="5000" dirty="0" smtClean="0"/>
              <a:t>3. Уметь планировать, проводить уроки, анализировать их эффективность (самоанализ урока).</a:t>
            </a:r>
          </a:p>
          <a:p>
            <a:pPr>
              <a:buNone/>
            </a:pPr>
            <a:r>
              <a:rPr lang="ru-RU" sz="5000" dirty="0" smtClean="0"/>
              <a:t>4. </a:t>
            </a:r>
            <a:r>
              <a:rPr lang="ru-RU" sz="5000" b="1" dirty="0" smtClean="0"/>
              <a:t>Владеть формами и методами обучения, выходящими за рамки уроков: </a:t>
            </a:r>
            <a:r>
              <a:rPr lang="ru-RU" sz="5000" dirty="0" smtClean="0"/>
              <a:t>лабораторные эксперименты, полевая практика и т.п.</a:t>
            </a:r>
          </a:p>
          <a:p>
            <a:pPr>
              <a:buNone/>
            </a:pPr>
            <a:r>
              <a:rPr lang="ru-RU" sz="5000" dirty="0" smtClean="0"/>
              <a:t>5. </a:t>
            </a:r>
            <a:r>
              <a:rPr lang="ru-RU" sz="5000" b="1" dirty="0" smtClean="0"/>
              <a:t>Использовать специальные подходы к обучению, для того чтобы включить в образовательный процесс всех учеников: со специальными потребностями в образовании; одаренных учеников; учеников, для которых русский язык не является родным; учеников с ограниченными возможностями и т.д.</a:t>
            </a:r>
          </a:p>
          <a:p>
            <a:pPr>
              <a:buNone/>
            </a:pPr>
            <a:r>
              <a:rPr lang="ru-RU" sz="5000" dirty="0" smtClean="0"/>
              <a:t>6. Уметь объективно оценивать знания учеников, используя разные формы и методы контроля.</a:t>
            </a:r>
          </a:p>
          <a:p>
            <a:pPr>
              <a:buNone/>
            </a:pPr>
            <a:r>
              <a:rPr lang="ru-RU" sz="5000" dirty="0" smtClean="0"/>
              <a:t>7. Владеть </a:t>
            </a:r>
            <a:r>
              <a:rPr lang="ru-RU" sz="5000" dirty="0" err="1" smtClean="0"/>
              <a:t>ИКТ-компетенциями</a:t>
            </a:r>
            <a:r>
              <a:rPr lang="ru-RU" sz="5000" dirty="0" smtClean="0"/>
              <a:t> (подробные разъяснения в отношении </a:t>
            </a:r>
            <a:r>
              <a:rPr lang="ru-RU" sz="5000" dirty="0" err="1" smtClean="0"/>
              <a:t>ИКТ-компетенций</a:t>
            </a:r>
            <a:r>
              <a:rPr lang="ru-RU" sz="5000" dirty="0" smtClean="0"/>
              <a:t> приведены в Приложении 1).</a:t>
            </a:r>
          </a:p>
          <a:p>
            <a:endParaRPr lang="ru-RU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0"/>
            <a:ext cx="9997440" cy="141763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Содержание профессионального стандарта педагога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4.2. Часть вторая: </a:t>
            </a:r>
            <a:r>
              <a:rPr lang="ru-RU" sz="2400" b="1" dirty="0" smtClean="0">
                <a:solidFill>
                  <a:srgbClr val="FF0000"/>
                </a:solidFill>
              </a:rPr>
              <a:t>воспитательная работа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8354" y="940526"/>
            <a:ext cx="10663646" cy="591747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b="1" u="sng" dirty="0" smtClean="0">
                <a:solidFill>
                  <a:srgbClr val="FF0000"/>
                </a:solidFill>
              </a:rPr>
              <a:t>Педагог должен:</a:t>
            </a:r>
          </a:p>
          <a:p>
            <a:pPr>
              <a:buNone/>
            </a:pPr>
            <a:r>
              <a:rPr lang="ru-RU" sz="5200" dirty="0" smtClean="0"/>
              <a:t>1. 1. Владеть формами и методами воспитательной работы, используя их как на уроке, так и во внеклассной деятельности.</a:t>
            </a:r>
          </a:p>
          <a:p>
            <a:pPr>
              <a:buNone/>
            </a:pPr>
            <a:r>
              <a:rPr lang="ru-RU" sz="5200" dirty="0" smtClean="0"/>
              <a:t>2. Владеть методами организации экскурсий, походов и экспедиций.</a:t>
            </a:r>
          </a:p>
          <a:p>
            <a:pPr>
              <a:buNone/>
            </a:pPr>
            <a:r>
              <a:rPr lang="ru-RU" sz="5200" dirty="0" smtClean="0"/>
              <a:t>3. Владеть методами музейной педагогики, используя их для расширения кругозора учащихся.</a:t>
            </a:r>
          </a:p>
          <a:p>
            <a:pPr>
              <a:buNone/>
            </a:pPr>
            <a:r>
              <a:rPr lang="ru-RU" sz="5200" dirty="0" smtClean="0"/>
              <a:t>4. Эффективно регулировать поведение учащихся для обеспечения безопасной образовательной среды.</a:t>
            </a:r>
          </a:p>
          <a:p>
            <a:pPr>
              <a:buNone/>
            </a:pPr>
            <a:r>
              <a:rPr lang="ru-RU" sz="5200" dirty="0" smtClean="0"/>
              <a:t>5. Эффективно управлять классами, с целью вовлечения учеников в процесс обучения и воспитания, мотивируя их учебно-познавательную деятельность. Ставить воспитательные цели, способствующие развитию учеников, независимо от их происхождения, способностей и характера, постоянно искать педагогические пути их достижения.</a:t>
            </a:r>
          </a:p>
          <a:p>
            <a:pPr>
              <a:buNone/>
            </a:pPr>
            <a:r>
              <a:rPr lang="ru-RU" sz="5200" dirty="0" smtClean="0"/>
              <a:t>6. Устанавливать четкие правила поведения в классе в соответствии со школьным уставом и правилами поведения в образовательной организации.</a:t>
            </a:r>
          </a:p>
          <a:p>
            <a:pPr>
              <a:buNone/>
            </a:pPr>
            <a:r>
              <a:rPr lang="ru-RU" sz="5200" dirty="0" smtClean="0"/>
              <a:t>7. Оказывать всестороннюю помощь и поддержку в организации ученических органов самоуправления.</a:t>
            </a:r>
          </a:p>
          <a:p>
            <a:pPr>
              <a:buNone/>
            </a:pPr>
            <a:r>
              <a:rPr lang="ru-RU" sz="5200" dirty="0" smtClean="0"/>
              <a:t>8. Уметь общаться с детьми, признавая их достоинство, понимая и принимая их.</a:t>
            </a:r>
          </a:p>
          <a:p>
            <a:pPr>
              <a:buNone/>
            </a:pPr>
            <a:r>
              <a:rPr lang="ru-RU" sz="5200" dirty="0" smtClean="0"/>
              <a:t>9. </a:t>
            </a:r>
            <a:r>
              <a:rPr lang="ru-RU" sz="5200" b="1" dirty="0" smtClean="0"/>
              <a:t>Уметь находить </a:t>
            </a:r>
            <a:r>
              <a:rPr lang="ru-RU" sz="5200" b="1" i="1" dirty="0" smtClean="0"/>
              <a:t>(обнаруживать)</a:t>
            </a:r>
            <a:r>
              <a:rPr lang="ru-RU" sz="5200" b="1" dirty="0" smtClean="0"/>
              <a:t> ценностный аспект учебного знания и информации и обеспечивать его понимание и переживание учащимися.</a:t>
            </a:r>
          </a:p>
          <a:p>
            <a:pPr>
              <a:buNone/>
            </a:pPr>
            <a:r>
              <a:rPr lang="ru-RU" sz="5200" dirty="0" smtClean="0"/>
              <a:t>10. </a:t>
            </a:r>
            <a:r>
              <a:rPr lang="ru-RU" sz="5200" b="1" dirty="0" smtClean="0"/>
              <a:t>Уметь проектировать и создавать ситуации и события, развивающие эмоционально-ценностную сферу ребенка </a:t>
            </a:r>
            <a:r>
              <a:rPr lang="ru-RU" sz="5200" b="1" i="1" dirty="0" smtClean="0"/>
              <a:t>(культуру переживаний и ценностные ориентации ребенка)</a:t>
            </a:r>
            <a:r>
              <a:rPr lang="ru-RU" sz="5200" b="1" dirty="0" smtClean="0"/>
              <a:t>.</a:t>
            </a:r>
          </a:p>
          <a:p>
            <a:pPr>
              <a:buNone/>
            </a:pPr>
            <a:r>
              <a:rPr lang="ru-RU" sz="5200" dirty="0" smtClean="0"/>
              <a:t>11. Уметь обнаруживать и реализовывать </a:t>
            </a:r>
            <a:r>
              <a:rPr lang="ru-RU" sz="5200" i="1" dirty="0" smtClean="0"/>
              <a:t>(воплощать)</a:t>
            </a:r>
            <a:r>
              <a:rPr lang="ru-RU" sz="5200" dirty="0" smtClean="0"/>
              <a:t>воспитательные возможности различных видов деятельности ребенка (учебной, игровой, трудовой, спортивной, художественной и т.д.).</a:t>
            </a:r>
          </a:p>
          <a:p>
            <a:pPr>
              <a:buNone/>
            </a:pPr>
            <a:r>
              <a:rPr lang="ru-RU" sz="5200" dirty="0" smtClean="0"/>
              <a:t>12. Уметь строить воспитательную деятельность с учетом культурных различий детей, половозрастных и индивидуальных особенностей.</a:t>
            </a:r>
          </a:p>
          <a:p>
            <a:pPr>
              <a:buNone/>
            </a:pPr>
            <a:r>
              <a:rPr lang="ru-RU" sz="5200" dirty="0" smtClean="0"/>
              <a:t>13. Уметь создавать в учебных группах (классе, кружке, секции и т.п.) детско-взрослые общности учащихся, их родителей и педагогов.</a:t>
            </a:r>
          </a:p>
          <a:p>
            <a:pPr>
              <a:buNone/>
            </a:pPr>
            <a:r>
              <a:rPr lang="ru-RU" sz="5200" dirty="0" smtClean="0"/>
              <a:t>14. Уметь поддерживать конструктивные воспитательные усилия родителей (лиц, их заменяющих) учащихся, привлекать семью к решению вопросов воспитания ребенка.</a:t>
            </a:r>
          </a:p>
          <a:p>
            <a:pPr>
              <a:buNone/>
            </a:pPr>
            <a:r>
              <a:rPr lang="ru-RU" sz="5200" dirty="0" smtClean="0"/>
              <a:t>15. </a:t>
            </a:r>
            <a:r>
              <a:rPr lang="ru-RU" sz="5200" b="1" dirty="0" smtClean="0"/>
              <a:t>Уметь сотрудничать </a:t>
            </a:r>
            <a:r>
              <a:rPr lang="ru-RU" sz="5200" b="1" i="1" dirty="0" smtClean="0"/>
              <a:t>(конструктивно взаимодействовать)</a:t>
            </a:r>
            <a:r>
              <a:rPr lang="ru-RU" sz="5200" b="1" dirty="0" smtClean="0"/>
              <a:t> с другими педагогами и специалистами в решении воспитательных задач</a:t>
            </a:r>
            <a:r>
              <a:rPr lang="ru-RU" sz="5200" dirty="0" smtClean="0"/>
              <a:t> </a:t>
            </a:r>
            <a:r>
              <a:rPr lang="ru-RU" sz="5200" i="1" dirty="0" smtClean="0"/>
              <a:t>(</a:t>
            </a:r>
            <a:r>
              <a:rPr lang="ru-RU" sz="5200" i="1" dirty="0" err="1" smtClean="0"/>
              <a:t>задач</a:t>
            </a:r>
            <a:r>
              <a:rPr lang="ru-RU" sz="5200" i="1" dirty="0" smtClean="0"/>
              <a:t> духовно-нравственного развития ребенка)</a:t>
            </a:r>
            <a:r>
              <a:rPr lang="ru-RU" sz="5200" dirty="0" smtClean="0"/>
              <a:t>.</a:t>
            </a:r>
          </a:p>
          <a:p>
            <a:pPr>
              <a:buNone/>
            </a:pPr>
            <a:r>
              <a:rPr lang="ru-RU" sz="5200" dirty="0" smtClean="0"/>
              <a:t>16.  Уметь анализировать реальное состояние дел в классе, поддерживать в детском коллективе деловую дружелюбную атмосферу.</a:t>
            </a:r>
          </a:p>
          <a:p>
            <a:pPr>
              <a:buNone/>
            </a:pPr>
            <a:r>
              <a:rPr lang="ru-RU" sz="5200" dirty="0" smtClean="0"/>
              <a:t>17. Уметь защищать достоинство и интересы учащихся, помогать детям, оказавшимся в конфликтной ситуации и/или неблагоприятных условиях.</a:t>
            </a:r>
          </a:p>
          <a:p>
            <a:pPr>
              <a:buNone/>
            </a:pPr>
            <a:r>
              <a:rPr lang="ru-RU" sz="5200" dirty="0" smtClean="0"/>
              <a:t>18. Поддерживать уклад, атмосферу и традиции жизни школы, внося в них свой положительный вклад.</a:t>
            </a:r>
          </a:p>
          <a:p>
            <a:pPr>
              <a:buNone/>
            </a:pPr>
            <a:endParaRPr lang="ru-RU" sz="5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Содержание профессионального стандарта педагога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4.3. Часть третья: </a:t>
            </a:r>
            <a:r>
              <a:rPr lang="ru-RU" sz="2800" b="1" dirty="0" smtClean="0">
                <a:solidFill>
                  <a:srgbClr val="FF0000"/>
                </a:solidFill>
              </a:rPr>
              <a:t>развитие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6731" y="1432560"/>
            <a:ext cx="10585269" cy="542544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b="1" dirty="0" smtClean="0"/>
              <a:t>. </a:t>
            </a:r>
            <a:r>
              <a:rPr lang="ru-RU" sz="5400" b="1" dirty="0" smtClean="0"/>
              <a:t>Готовность принять разных детей</a:t>
            </a:r>
            <a:r>
              <a:rPr lang="ru-RU" sz="5400" dirty="0" smtClean="0"/>
              <a:t>, вне зависимости от их реальных учебных возможностей, особенностей в поведении, состояния психического и физического здоровья. Профессиональная установка на оказание помощи любому ребенку.</a:t>
            </a:r>
          </a:p>
          <a:p>
            <a:pPr>
              <a:buNone/>
            </a:pPr>
            <a:r>
              <a:rPr lang="ru-RU" sz="5400" dirty="0" smtClean="0"/>
              <a:t>2. Способность в ходе наблюдения выявлять разнообразные проблемы детей, связанные с особенностями их развития.</a:t>
            </a:r>
          </a:p>
          <a:p>
            <a:pPr>
              <a:buNone/>
            </a:pPr>
            <a:r>
              <a:rPr lang="ru-RU" sz="5400" dirty="0" smtClean="0"/>
              <a:t>3. Способность оказать адресную помощь ребенку своими педагогическими приемами.</a:t>
            </a:r>
          </a:p>
          <a:p>
            <a:pPr>
              <a:buNone/>
            </a:pPr>
            <a:r>
              <a:rPr lang="ru-RU" sz="5400" dirty="0" smtClean="0"/>
              <a:t>4. </a:t>
            </a:r>
            <a:r>
              <a:rPr lang="ru-RU" sz="5400" b="1" dirty="0" smtClean="0"/>
              <a:t>Готовность к взаимодействию с другими специалистами в рамках </a:t>
            </a:r>
            <a:r>
              <a:rPr lang="ru-RU" sz="5400" b="1" dirty="0" err="1" smtClean="0"/>
              <a:t>психолого-медико-педагогического</a:t>
            </a:r>
            <a:r>
              <a:rPr lang="ru-RU" sz="5400" b="1" dirty="0" smtClean="0"/>
              <a:t> консилиума</a:t>
            </a:r>
            <a:r>
              <a:rPr lang="ru-RU" sz="5400" dirty="0" smtClean="0"/>
              <a:t>.</a:t>
            </a:r>
          </a:p>
          <a:p>
            <a:pPr>
              <a:buNone/>
            </a:pPr>
            <a:r>
              <a:rPr lang="ru-RU" sz="5400" dirty="0" smtClean="0"/>
              <a:t>5. Умение читать документацию специалистов (психологов, дефектологов, логопедов и т.д.).</a:t>
            </a:r>
          </a:p>
          <a:p>
            <a:pPr>
              <a:buNone/>
            </a:pPr>
            <a:r>
              <a:rPr lang="ru-RU" sz="5400" dirty="0" smtClean="0"/>
              <a:t>6. </a:t>
            </a:r>
            <a:r>
              <a:rPr lang="ru-RU" sz="5400" b="1" dirty="0" smtClean="0"/>
              <a:t>Умение составлять совместно с другими специалистами программу индивидуального развития ребенка</a:t>
            </a:r>
            <a:r>
              <a:rPr lang="ru-RU" sz="5400" dirty="0" smtClean="0"/>
              <a:t>.</a:t>
            </a:r>
          </a:p>
          <a:p>
            <a:pPr>
              <a:buNone/>
            </a:pPr>
            <a:r>
              <a:rPr lang="ru-RU" sz="5400" dirty="0" smtClean="0"/>
              <a:t>7. Владение специальными методиками, позволяющими проводить коррекционно-развивающую работу.</a:t>
            </a:r>
          </a:p>
          <a:p>
            <a:pPr>
              <a:buNone/>
            </a:pPr>
            <a:r>
              <a:rPr lang="ru-RU" sz="5400" dirty="0" smtClean="0"/>
              <a:t>8. Умение отслеживать динамику развития ребенка.</a:t>
            </a:r>
          </a:p>
          <a:p>
            <a:pPr>
              <a:buNone/>
            </a:pPr>
            <a:r>
              <a:rPr lang="ru-RU" sz="5400" dirty="0" smtClean="0"/>
              <a:t>9. Умение защитить тех, кого в детском коллективе не принимают.</a:t>
            </a:r>
          </a:p>
          <a:p>
            <a:pPr>
              <a:buNone/>
            </a:pPr>
            <a:r>
              <a:rPr lang="ru-RU" sz="5400" dirty="0" smtClean="0"/>
              <a:t>10. </a:t>
            </a:r>
            <a:r>
              <a:rPr lang="ru-RU" sz="5400" b="1" dirty="0" smtClean="0"/>
              <a:t>Знание общих закономерностей развития личности и проявления личностных свойств, психологических законов периодизации и кризисов развития, возрастных особенностей учащихся</a:t>
            </a:r>
            <a:r>
              <a:rPr lang="ru-RU" sz="5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Содержание профессионального стандарта педагога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4.3. Часть третья: </a:t>
            </a:r>
            <a:r>
              <a:rPr lang="ru-RU" sz="2800" b="1" dirty="0" smtClean="0">
                <a:solidFill>
                  <a:srgbClr val="FF0000"/>
                </a:solidFill>
              </a:rPr>
              <a:t>развитие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06731" y="1432560"/>
            <a:ext cx="10585269" cy="542544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b="1" dirty="0" smtClean="0"/>
              <a:t>. </a:t>
            </a:r>
            <a:r>
              <a:rPr lang="ru-RU" sz="5400" b="1" dirty="0" smtClean="0"/>
              <a:t>Готовность принять разных детей</a:t>
            </a:r>
            <a:r>
              <a:rPr lang="ru-RU" sz="5400" dirty="0" smtClean="0"/>
              <a:t>, вне зависимости от их реальных учебных возможностей, особенностей в поведении, состояния психического и физического здоровья. Профессиональная установка на оказание помощи любому ребенку.</a:t>
            </a:r>
          </a:p>
          <a:p>
            <a:pPr>
              <a:buNone/>
            </a:pPr>
            <a:r>
              <a:rPr lang="ru-RU" sz="5400" dirty="0" smtClean="0"/>
              <a:t>2. Способность в ходе наблюдения выявлять разнообразные проблемы детей, связанные с особенностями их развития.</a:t>
            </a:r>
          </a:p>
          <a:p>
            <a:pPr>
              <a:buNone/>
            </a:pPr>
            <a:r>
              <a:rPr lang="ru-RU" sz="5400" dirty="0" smtClean="0"/>
              <a:t>3. Способность оказать адресную помощь ребенку своими педагогическими приемами.</a:t>
            </a:r>
          </a:p>
          <a:p>
            <a:pPr>
              <a:buNone/>
            </a:pPr>
            <a:r>
              <a:rPr lang="ru-RU" sz="5400" dirty="0" smtClean="0"/>
              <a:t>4. </a:t>
            </a:r>
            <a:r>
              <a:rPr lang="ru-RU" sz="5400" b="1" dirty="0" smtClean="0"/>
              <a:t>Готовность к взаимодействию с другими специалистами в рамках </a:t>
            </a:r>
            <a:r>
              <a:rPr lang="ru-RU" sz="5400" b="1" dirty="0" err="1" smtClean="0"/>
              <a:t>психолого-медико-педагогического</a:t>
            </a:r>
            <a:r>
              <a:rPr lang="ru-RU" sz="5400" b="1" dirty="0" smtClean="0"/>
              <a:t> консилиума</a:t>
            </a:r>
            <a:r>
              <a:rPr lang="ru-RU" sz="5400" dirty="0" smtClean="0"/>
              <a:t>.</a:t>
            </a:r>
          </a:p>
          <a:p>
            <a:pPr>
              <a:buNone/>
            </a:pPr>
            <a:r>
              <a:rPr lang="ru-RU" sz="5400" dirty="0" smtClean="0"/>
              <a:t>5. Умение читать документацию специалистов (психологов, дефектологов, логопедов и т.д.).</a:t>
            </a:r>
          </a:p>
          <a:p>
            <a:pPr>
              <a:buNone/>
            </a:pPr>
            <a:r>
              <a:rPr lang="ru-RU" sz="5400" dirty="0" smtClean="0"/>
              <a:t>6. </a:t>
            </a:r>
            <a:r>
              <a:rPr lang="ru-RU" sz="5400" b="1" dirty="0" smtClean="0"/>
              <a:t>Умение составлять совместно с другими специалистами программу индивидуального развития ребенка</a:t>
            </a:r>
            <a:r>
              <a:rPr lang="ru-RU" sz="5400" dirty="0" smtClean="0"/>
              <a:t>.</a:t>
            </a:r>
          </a:p>
          <a:p>
            <a:pPr>
              <a:buNone/>
            </a:pPr>
            <a:r>
              <a:rPr lang="ru-RU" sz="5400" dirty="0" smtClean="0"/>
              <a:t>7. Владение специальными методиками, позволяющими проводить коррекционно-развивающую работу.</a:t>
            </a:r>
          </a:p>
          <a:p>
            <a:pPr>
              <a:buNone/>
            </a:pPr>
            <a:r>
              <a:rPr lang="ru-RU" sz="5400" dirty="0" smtClean="0"/>
              <a:t>8. Умение отслеживать динамику развития ребенка.</a:t>
            </a:r>
          </a:p>
          <a:p>
            <a:pPr>
              <a:buNone/>
            </a:pPr>
            <a:r>
              <a:rPr lang="ru-RU" sz="5400" dirty="0" smtClean="0"/>
              <a:t>9. Умение защитить тех, кого в детском коллективе не принимают.</a:t>
            </a:r>
          </a:p>
          <a:p>
            <a:pPr>
              <a:buNone/>
            </a:pPr>
            <a:r>
              <a:rPr lang="ru-RU" sz="5400" dirty="0" smtClean="0"/>
              <a:t>10. </a:t>
            </a:r>
            <a:r>
              <a:rPr lang="ru-RU" sz="5400" b="1" dirty="0" smtClean="0"/>
              <a:t>Знание общих закономерностей развития личности и проявления личностных свойств, психологических законов периодизации и кризисов развития, возрастных особенностей учащихся</a:t>
            </a:r>
            <a:r>
              <a:rPr lang="ru-RU" sz="5400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730" y="91440"/>
            <a:ext cx="10304854" cy="6675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Содержание профессионального стандарта педагога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Часть Б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Профессиональный стандарт учителя русского языка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6103" y="1149532"/>
            <a:ext cx="10715897" cy="607422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500" b="1" dirty="0" smtClean="0"/>
              <a:t>Введение</a:t>
            </a:r>
            <a:r>
              <a:rPr lang="ru-RU" sz="5400" b="1" dirty="0" smtClean="0"/>
              <a:t> </a:t>
            </a:r>
          </a:p>
          <a:p>
            <a:r>
              <a:rPr lang="ru-RU" sz="4400" dirty="0" smtClean="0"/>
              <a:t>Учитель русского языка должен соответствовать всем квалификационным требованиям профессионального стандарта учителя.</a:t>
            </a:r>
          </a:p>
          <a:p>
            <a:r>
              <a:rPr lang="ru-RU" sz="4400" b="1" dirty="0" smtClean="0"/>
              <a:t>Русский язык в большей степени, чем большинство других школьных предметов, является прикладной и жизненно важной дисциплиной.</a:t>
            </a:r>
          </a:p>
          <a:p>
            <a:r>
              <a:rPr lang="ru-RU" sz="4400" dirty="0" smtClean="0"/>
              <a:t>Русский язык формирует мышление и речь учащихся. От овладения им зависят уровень освоения национальной культуры, обретение российской гражданской идентичности.</a:t>
            </a:r>
          </a:p>
          <a:p>
            <a:r>
              <a:rPr lang="ru-RU" sz="4400" dirty="0" smtClean="0"/>
              <a:t>Главным образовательным результатом освоения русского языка учащимся является развитие:</a:t>
            </a:r>
          </a:p>
          <a:p>
            <a:pPr>
              <a:buFont typeface="Wingdings" pitchFamily="2" charset="2"/>
              <a:buChar char="Ø"/>
            </a:pPr>
            <a:r>
              <a:rPr lang="ru-RU" sz="4400" b="1" dirty="0" smtClean="0"/>
              <a:t>коммуникативной способности,</a:t>
            </a:r>
          </a:p>
          <a:p>
            <a:pPr>
              <a:buFont typeface="Wingdings" pitchFamily="2" charset="2"/>
              <a:buChar char="Ø"/>
            </a:pPr>
            <a:r>
              <a:rPr lang="ru-RU" sz="4400" b="1" dirty="0" smtClean="0"/>
              <a:t>установки на использование этой способности.</a:t>
            </a:r>
          </a:p>
          <a:p>
            <a:pPr>
              <a:buNone/>
            </a:pP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Содержание профессионального стандарта педагога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Часть Б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Профессиональный стандарт учителя русского языка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6103" y="1423850"/>
            <a:ext cx="10715897" cy="579990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4000" b="1" dirty="0" smtClean="0"/>
              <a:t>Профессиональные компетенции учителя русского языка, повышающие мотивацию </a:t>
            </a:r>
          </a:p>
          <a:p>
            <a:pPr>
              <a:buNone/>
            </a:pPr>
            <a:r>
              <a:rPr lang="ru-RU" sz="4000" b="1" dirty="0" smtClean="0"/>
              <a:t>   к обучению и формирующие лингвистическую культуру</a:t>
            </a:r>
          </a:p>
          <a:p>
            <a:pPr>
              <a:buFont typeface="Arial" pitchFamily="34" charset="0"/>
              <a:buChar char="•"/>
            </a:pPr>
            <a:endParaRPr lang="ru-RU" sz="4000" dirty="0" smtClean="0"/>
          </a:p>
          <a:p>
            <a:pPr>
              <a:buFont typeface="Arial" pitchFamily="34" charset="0"/>
              <a:buChar char="•"/>
            </a:pPr>
            <a:r>
              <a:rPr lang="ru-RU" sz="4000" b="1" dirty="0" smtClean="0"/>
              <a:t>Общепедагогическая компетентность учителя русского языка</a:t>
            </a:r>
            <a:endParaRPr lang="ru-RU" sz="4000" dirty="0" smtClean="0"/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</TotalTime>
  <Words>1924</Words>
  <Application>Microsoft Office PowerPoint</Application>
  <PresentationFormat>Широкоэкранный</PresentationFormat>
  <Paragraphs>223</Paragraphs>
  <Slides>29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29</vt:i4>
      </vt:variant>
    </vt:vector>
  </HeadingPairs>
  <TitlesOfParts>
    <vt:vector size="45" baseType="lpstr">
      <vt:lpstr>Arial</vt:lpstr>
      <vt:lpstr>Arial Black</vt:lpstr>
      <vt:lpstr>Calibri</vt:lpstr>
      <vt:lpstr>Corbel</vt:lpstr>
      <vt:lpstr>Garamond</vt:lpstr>
      <vt:lpstr>Gill Sans MT</vt:lpstr>
      <vt:lpstr>Times New Roman</vt:lpstr>
      <vt:lpstr>Verdana</vt:lpstr>
      <vt:lpstr>Wingdings</vt:lpstr>
      <vt:lpstr>Wingdings 2</vt:lpstr>
      <vt:lpstr>Солнцестояние</vt:lpstr>
      <vt:lpstr>3_Край</vt:lpstr>
      <vt:lpstr>Тема Office</vt:lpstr>
      <vt:lpstr>1_Тема Office</vt:lpstr>
      <vt:lpstr>2_Тема Office</vt:lpstr>
      <vt:lpstr>Пиксел</vt:lpstr>
      <vt:lpstr>ПРОФЕССИОНАЛЬНЫЙ СТАНДАРТ ПЕДАГОГА    </vt:lpstr>
      <vt:lpstr>Презентация PowerPoint</vt:lpstr>
      <vt:lpstr>Презентация PowerPoint</vt:lpstr>
      <vt:lpstr>Содержание профессионального стандарта педагога 4.1. Часть первая: обучение </vt:lpstr>
      <vt:lpstr>Содержание профессионального стандарта педагога 4.2. Часть вторая: воспитательная работа </vt:lpstr>
      <vt:lpstr>Содержание профессионального стандарта педагога 4.3. Часть третья: развитие </vt:lpstr>
      <vt:lpstr>Содержание профессионального стандарта педагога 4.3. Часть третья: развитие </vt:lpstr>
      <vt:lpstr>Содержание профессионального стандарта педагога Часть Б Профессиональный стандарт учителя русского языка </vt:lpstr>
      <vt:lpstr>Содержание профессионального стандарта педагога Часть Б Профессиональный стандарт учителя русского языка </vt:lpstr>
      <vt:lpstr>Презентация PowerPoint</vt:lpstr>
      <vt:lpstr>Презентация PowerPoint</vt:lpstr>
      <vt:lpstr>Распоряжение Правительства Российской Федерации от 29 мая 2015 г. N 996-р г. Москва "Стратегия развития воспитания в Российской Федерации на период до 2025 года" </vt:lpstr>
      <vt:lpstr>ОБСУЖДАЕМ: Распоряжение Правительства Российской Федерации от 29 мая 2015 г. N 996-р г. Москва "Стратегия развития воспитания в Российской Федерации на период до 2025 года" </vt:lpstr>
      <vt:lpstr>Распоряжение Правительства Российской Федерации от 29 мая 2015 г. N 996-р г. Москва "Стратегия развития воспитания в Российской Федерации на период до 2025 года" </vt:lpstr>
      <vt:lpstr>ОБСУЖДАЕМ:</vt:lpstr>
      <vt:lpstr>        II педагогический форум  Русского мира        </vt:lpstr>
      <vt:lpstr>        II педагогический форум:            проблемные зоны в Концепции преподавания  русского языка и литературы :        </vt:lpstr>
      <vt:lpstr>        II педагогический форум             Русского мира: дискуссия о 3-х списках  для чтения в старшей школе  (обсуждение на сайте http://www.edu.crowdexpert.ru )        </vt:lpstr>
      <vt:lpstr>Способность к саморазвитию – основная профессиональная компетенция педагога!  </vt:lpstr>
      <vt:lpstr>Способность к саморазвитию – основная профессиональная компетенция педагога!  </vt:lpstr>
      <vt:lpstr>Способность к саморазвитию – основная профессиональная компетенция педагога!  </vt:lpstr>
      <vt:lpstr>Способность к саморазвитию – основная профессиональная компетенция педагога!  </vt:lpstr>
      <vt:lpstr>Способность к саморазвитию – основная профессиональная компетенция педагога!  </vt:lpstr>
      <vt:lpstr>Способность к саморазвитию – основная профессиональная компетенция педагога!  </vt:lpstr>
      <vt:lpstr>Способность к саморазвитию – основная профессиональная компетенция педагога!  </vt:lpstr>
      <vt:lpstr>Способность к саморазвитию – основная профессиональная компетенция педагога!  </vt:lpstr>
      <vt:lpstr>Форум «Читаем, обсуждаем!»</vt:lpstr>
      <vt:lpstr>Презентация PowerPoint</vt:lpstr>
      <vt:lpstr>    ТВОРЧЕСКИХ УСПЕХОВ! Рады помочь!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 «Русский язык» Предмет «Литература»</dc:title>
  <dc:creator>1</dc:creator>
  <cp:lastModifiedBy>Админ</cp:lastModifiedBy>
  <cp:revision>59</cp:revision>
  <dcterms:created xsi:type="dcterms:W3CDTF">2015-08-13T09:47:10Z</dcterms:created>
  <dcterms:modified xsi:type="dcterms:W3CDTF">2017-05-29T04:20:27Z</dcterms:modified>
</cp:coreProperties>
</file>