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1"/>
  </p:sldMasterIdLst>
  <p:notesMasterIdLst>
    <p:notesMasterId r:id="rId29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88" r:id="rId14"/>
    <p:sldId id="269" r:id="rId15"/>
    <p:sldId id="278" r:id="rId16"/>
    <p:sldId id="284" r:id="rId17"/>
    <p:sldId id="275" r:id="rId18"/>
    <p:sldId id="276" r:id="rId19"/>
    <p:sldId id="274" r:id="rId20"/>
    <p:sldId id="286" r:id="rId21"/>
    <p:sldId id="281" r:id="rId22"/>
    <p:sldId id="270" r:id="rId23"/>
    <p:sldId id="271" r:id="rId24"/>
    <p:sldId id="277" r:id="rId25"/>
    <p:sldId id="279" r:id="rId26"/>
    <p:sldId id="280" r:id="rId27"/>
    <p:sldId id="287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6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F1B71-F993-49DD-82B6-E8097A7B4685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4F291-956B-418A-89D3-6673A1A21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42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4F291-956B-418A-89D3-6673A1A2129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316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4F291-956B-418A-89D3-6673A1A21299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677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6084-1982-48EB-8A14-335F7FBECC01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B396DDF-BDA2-4CDB-9F5D-CF709BF366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262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6084-1982-48EB-8A14-335F7FBECC01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B396DDF-BDA2-4CDB-9F5D-CF709BF366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921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6084-1982-48EB-8A14-335F7FBECC01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B396DDF-BDA2-4CDB-9F5D-CF709BF3660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6403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6084-1982-48EB-8A14-335F7FBECC01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B396DDF-BDA2-4CDB-9F5D-CF709BF366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161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6084-1982-48EB-8A14-335F7FBECC01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B396DDF-BDA2-4CDB-9F5D-CF709BF3660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0806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6084-1982-48EB-8A14-335F7FBECC01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B396DDF-BDA2-4CDB-9F5D-CF709BF366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69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6084-1982-48EB-8A14-335F7FBECC01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96DDF-BDA2-4CDB-9F5D-CF709BF366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277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6084-1982-48EB-8A14-335F7FBECC01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96DDF-BDA2-4CDB-9F5D-CF709BF366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967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6084-1982-48EB-8A14-335F7FBECC01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96DDF-BDA2-4CDB-9F5D-CF709BF366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14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6084-1982-48EB-8A14-335F7FBECC01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B396DDF-BDA2-4CDB-9F5D-CF709BF366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186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6084-1982-48EB-8A14-335F7FBECC01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B396DDF-BDA2-4CDB-9F5D-CF709BF366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10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6084-1982-48EB-8A14-335F7FBECC01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B396DDF-BDA2-4CDB-9F5D-CF709BF366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426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6084-1982-48EB-8A14-335F7FBECC01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96DDF-BDA2-4CDB-9F5D-CF709BF366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072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6084-1982-48EB-8A14-335F7FBECC01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96DDF-BDA2-4CDB-9F5D-CF709BF366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638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6084-1982-48EB-8A14-335F7FBECC01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96DDF-BDA2-4CDB-9F5D-CF709BF366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030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6084-1982-48EB-8A14-335F7FBECC01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B396DDF-BDA2-4CDB-9F5D-CF709BF366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001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36084-1982-48EB-8A14-335F7FBECC01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B396DDF-BDA2-4CDB-9F5D-CF709BF366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08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teacher-of-russia.ru/" TargetMode="External"/><Relationship Id="rId2" Type="http://schemas.openxmlformats.org/officeDocument/2006/relationships/hyperlink" Target="http://anichkov.edu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://www.bfnm.ru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pravobraz.ru/konkursy/za-nravstvennyj-podvig-uchitelya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5900" y="690563"/>
            <a:ext cx="8750300" cy="2387600"/>
          </a:xfrm>
        </p:spPr>
        <p:txBody>
          <a:bodyPr>
            <a:normAutofit/>
          </a:bodyPr>
          <a:lstStyle/>
          <a:p>
            <a:r>
              <a:rPr lang="ru-RU" sz="3600" b="1" i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</a:rPr>
              <a:t>Конкурс как мотивационный фактор личностного и профессионального  </a:t>
            </a:r>
            <a:br>
              <a:rPr lang="ru-RU" sz="3600" b="1" i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</a:rPr>
            </a:br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</a:rPr>
              <a:t>    </a:t>
            </a:r>
            <a:r>
              <a:rPr lang="ru-RU" sz="3600" b="1" i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</a:rPr>
              <a:t>             роста педагога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07200" y="4465638"/>
            <a:ext cx="5067300" cy="1655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Медведева Елена Георгиевна, </a:t>
            </a:r>
          </a:p>
          <a:p>
            <a:pPr algn="ctr"/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доцент </a:t>
            </a:r>
          </a:p>
          <a:p>
            <a:pPr algn="ctr"/>
            <a:r>
              <a:rPr lang="ru-RU" sz="17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кафедры социально-гуманитарных дисциплин </a:t>
            </a:r>
          </a:p>
          <a:p>
            <a:pPr algn="ctr"/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ТОГИРРО</a:t>
            </a:r>
            <a:endParaRPr lang="ru-RU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9672" t="3139" r="26023" b="4267"/>
          <a:stretch/>
        </p:blipFill>
        <p:spPr>
          <a:xfrm>
            <a:off x="0" y="3860800"/>
            <a:ext cx="3124201" cy="2997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0789" t="291" r="10872" b="4335"/>
          <a:stretch/>
        </p:blipFill>
        <p:spPr>
          <a:xfrm>
            <a:off x="8966200" y="1"/>
            <a:ext cx="31115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99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151" t="11164" r="1733" b="8866"/>
          <a:stretch/>
        </p:blipFill>
        <p:spPr>
          <a:xfrm>
            <a:off x="222206" y="1231900"/>
            <a:ext cx="11395928" cy="562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62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96" t="7954" r="2134" b="6531"/>
          <a:stretch/>
        </p:blipFill>
        <p:spPr>
          <a:xfrm>
            <a:off x="179254" y="1270000"/>
            <a:ext cx="1088145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06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800" y="1137278"/>
            <a:ext cx="120142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Духовно-нравственное воспитание и образование …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Духовно-нравственное развитие и воспитание …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Гражданско-патриотическое и духовно-нравственное воспитание…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8562" y="2971800"/>
            <a:ext cx="3373438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95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0" y="3686175"/>
            <a:ext cx="4229100" cy="31718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3900" y="1707634"/>
            <a:ext cx="9464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 defTabSz="457200" fontAlgn="base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ru-RU" dirty="0">
                <a:solidFill>
                  <a:srgbClr val="333333"/>
                </a:solidFill>
                <a:latin typeface="inherit"/>
              </a:rPr>
              <a:t>Главное в современной педагогике — это воспитание духовной стороны человека.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41006" y="724198"/>
            <a:ext cx="7443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57200" fontAlgn="base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ru-RU" dirty="0">
                <a:solidFill>
                  <a:srgbClr val="333333"/>
                </a:solidFill>
                <a:latin typeface="inherit"/>
              </a:rPr>
              <a:t>Задача воспитания — пробудить внимание к духовной жизни …</a:t>
            </a:r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720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5613" y="103410"/>
            <a:ext cx="10059988" cy="128089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Методические рекомендации участникам конкурса – методическое сопровождение педагогов в подготовке </a:t>
            </a:r>
            <a:br>
              <a:rPr lang="ru-RU" sz="2400" dirty="0" smtClean="0"/>
            </a:br>
            <a:r>
              <a:rPr lang="ru-RU" sz="2400" dirty="0" smtClean="0"/>
              <a:t>конкурсных материалов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41611" y="1384300"/>
            <a:ext cx="8915400" cy="3777622"/>
          </a:xfrm>
        </p:spPr>
        <p:txBody>
          <a:bodyPr/>
          <a:lstStyle/>
          <a:p>
            <a:pPr marL="0" indent="0">
              <a:buNone/>
            </a:pPr>
            <a:endParaRPr lang="ru-RU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I. Первая составляющая – это должен быть материал, непосредственно отражающий </a:t>
            </a:r>
            <a:r>
              <a:rPr lang="ru-RU" sz="24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деятельность педагога </a:t>
            </a:r>
            <a:r>
              <a:rPr lang="ru-RU" sz="24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 духовно-нравственному и патриотическому воспитанию детей и молодежи в соответствии с требованиями Конкурса. Это должен быть конкурсный продукт в соответствии с заявленной номинацией.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95750"/>
            <a:ext cx="3667125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54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125" y="0"/>
            <a:ext cx="8911687" cy="1280890"/>
          </a:xfrm>
        </p:spPr>
        <p:txBody>
          <a:bodyPr/>
          <a:lstStyle/>
          <a:p>
            <a:r>
              <a:rPr lang="ru-RU" dirty="0" smtClean="0"/>
              <a:t>критерии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8074254"/>
              </p:ext>
            </p:extLst>
          </p:nvPr>
        </p:nvGraphicFramePr>
        <p:xfrm>
          <a:off x="2540000" y="215903"/>
          <a:ext cx="8013700" cy="6642097"/>
        </p:xfrm>
        <a:graphic>
          <a:graphicData uri="http://schemas.openxmlformats.org/drawingml/2006/table">
            <a:tbl>
              <a:tblPr/>
              <a:tblGrid>
                <a:gridCol w="8013700"/>
              </a:tblGrid>
              <a:tr h="3530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Соответствие темы и содержания работы целям и содержанию Конкурса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17780" marB="177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30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содержание работы выстроено в соответствии с целями и задачами конкурса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17780" marB="177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30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Выраженность личной педагогической позиции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17780" marB="177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30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личная педагогическая позиция автора 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представлена и обоснована</a:t>
                      </a: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17780" marB="177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41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Способы (механизмы) решения задач духовно-нравственного и гражданско- патриотического воспитания детей и молодежи, представленные в работе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17780" marB="177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30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представлены 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эффективные способы (механизмы)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решения задач конкурса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17780" marB="177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30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Возможность самовыражения обучающихся, выбора форм участия в проекте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17780" marB="177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30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-работа предполагает 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активное и интерактивное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включение обучающихся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17780" marB="177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30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Интеграция разнообразных знаний, их актуализация, системность работы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17780" marB="177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30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-интеграции проявлена, 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обоснована,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актуальна, системна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17780" marB="177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30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Возможность использования работы и её результатов в педагогической практике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17780" marB="177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30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возможно использование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методик и результатов в ОУ различных типов и видов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17780" marB="177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30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Ресурсное обеспечение работы (кадровое, материально-техническое, методическое и др.)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17780" marB="177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30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-представлено в полном объеме, обеспечивает эффективность работы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17780" marB="177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30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Результативность работы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17780" marB="177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30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-результаты представлены или прогнозируемы, представлен 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инструментарий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оценивания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17780" marB="177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30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представления конкурсной работы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17780" marB="177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30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-работа грамотно оформлена, структурирована, приложения адекватны, использованы ИТ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17780" marB="177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5881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1161" y="3644899"/>
            <a:ext cx="4391922" cy="31060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65312" y="1905000"/>
            <a:ext cx="8915400" cy="3777622"/>
          </a:xfrm>
        </p:spPr>
        <p:txBody>
          <a:bodyPr/>
          <a:lstStyle/>
          <a:p>
            <a:r>
              <a:rPr lang="ru-RU" dirty="0" smtClean="0"/>
              <a:t>Требования ФГОС всех уровней образования</a:t>
            </a:r>
          </a:p>
          <a:p>
            <a:r>
              <a:rPr lang="ru-RU" dirty="0" smtClean="0"/>
              <a:t>Концепция </a:t>
            </a:r>
            <a:r>
              <a:rPr lang="ru-RU" dirty="0"/>
              <a:t>духовно-нравственного развития и воспитания личности </a:t>
            </a:r>
            <a:r>
              <a:rPr lang="ru-RU"/>
              <a:t>гражданина </a:t>
            </a:r>
            <a:r>
              <a:rPr lang="ru-RU" smtClean="0"/>
              <a:t>России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895348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200" y="332010"/>
            <a:ext cx="11023599" cy="1280890"/>
          </a:xfrm>
        </p:spPr>
        <p:txBody>
          <a:bodyPr/>
          <a:lstStyle/>
          <a:p>
            <a:pPr lvl="0">
              <a:spcBef>
                <a:spcPts val="1000"/>
              </a:spcBef>
              <a:buClr>
                <a:srgbClr val="A53010"/>
              </a:buClr>
            </a:pPr>
            <a:r>
              <a:rPr lang="ru-RU" sz="1800" b="1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Концепция духовно-нравственного развития и воспитания личности гражданина России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11399" y="838200"/>
            <a:ext cx="8915400" cy="3777622"/>
          </a:xfrm>
        </p:spPr>
        <p:txBody>
          <a:bodyPr>
            <a:noAutofit/>
          </a:bodyPr>
          <a:lstStyle/>
          <a:p>
            <a:pPr algn="just"/>
            <a:r>
              <a:rPr lang="ru-RU" dirty="0">
                <a:solidFill>
                  <a:srgbClr val="444444"/>
                </a:solidFill>
                <a:latin typeface="PT sans"/>
              </a:rPr>
              <a:t>н</a:t>
            </a:r>
            <a:r>
              <a:rPr lang="ru-RU" i="0" dirty="0" smtClean="0">
                <a:solidFill>
                  <a:srgbClr val="444444"/>
                </a:solidFill>
                <a:effectLst/>
                <a:latin typeface="PT sans"/>
              </a:rPr>
              <a:t>ация</a:t>
            </a:r>
          </a:p>
          <a:p>
            <a:pPr algn="just"/>
            <a:r>
              <a:rPr lang="ru-RU" i="0" dirty="0" smtClean="0">
                <a:solidFill>
                  <a:srgbClr val="444444"/>
                </a:solidFill>
                <a:effectLst/>
                <a:latin typeface="PT sans"/>
              </a:rPr>
              <a:t>национальное государство </a:t>
            </a:r>
          </a:p>
          <a:p>
            <a:pPr algn="just"/>
            <a:r>
              <a:rPr lang="ru-RU" i="0" dirty="0" smtClean="0">
                <a:solidFill>
                  <a:srgbClr val="444444"/>
                </a:solidFill>
                <a:effectLst/>
                <a:latin typeface="PT sans"/>
              </a:rPr>
              <a:t>национальное самосознание (идентичность) </a:t>
            </a:r>
          </a:p>
          <a:p>
            <a:pPr algn="just"/>
            <a:r>
              <a:rPr lang="ru-RU" i="0" dirty="0" smtClean="0">
                <a:solidFill>
                  <a:srgbClr val="444444"/>
                </a:solidFill>
                <a:effectLst/>
                <a:latin typeface="PT sans"/>
              </a:rPr>
              <a:t>формирование национальной идентичности </a:t>
            </a:r>
          </a:p>
          <a:p>
            <a:pPr algn="just"/>
            <a:r>
              <a:rPr lang="ru-RU" i="0" dirty="0" smtClean="0">
                <a:solidFill>
                  <a:srgbClr val="444444"/>
                </a:solidFill>
                <a:effectLst/>
                <a:latin typeface="PT sans"/>
              </a:rPr>
              <a:t>патриотизм </a:t>
            </a:r>
          </a:p>
          <a:p>
            <a:pPr algn="just"/>
            <a:r>
              <a:rPr lang="ru-RU" i="0" dirty="0" smtClean="0">
                <a:solidFill>
                  <a:srgbClr val="444444"/>
                </a:solidFill>
                <a:effectLst/>
                <a:latin typeface="PT sans"/>
              </a:rPr>
              <a:t>гражданское общество </a:t>
            </a:r>
          </a:p>
          <a:p>
            <a:pPr algn="just"/>
            <a:r>
              <a:rPr lang="ru-RU" i="0" dirty="0" smtClean="0">
                <a:solidFill>
                  <a:srgbClr val="444444"/>
                </a:solidFill>
                <a:effectLst/>
                <a:latin typeface="PT sans"/>
              </a:rPr>
              <a:t>многообразие культур и народов </a:t>
            </a:r>
          </a:p>
          <a:p>
            <a:pPr algn="just"/>
            <a:r>
              <a:rPr lang="ru-RU" i="0" dirty="0" smtClean="0">
                <a:solidFill>
                  <a:srgbClr val="444444"/>
                </a:solidFill>
                <a:effectLst/>
                <a:latin typeface="PT sans"/>
              </a:rPr>
              <a:t>межэтнический мир и согласие </a:t>
            </a:r>
          </a:p>
          <a:p>
            <a:pPr algn="just"/>
            <a:r>
              <a:rPr lang="ru-RU" i="0" dirty="0" smtClean="0">
                <a:solidFill>
                  <a:srgbClr val="444444"/>
                </a:solidFill>
                <a:effectLst/>
                <a:latin typeface="PT sans"/>
              </a:rPr>
              <a:t>социализация </a:t>
            </a:r>
          </a:p>
          <a:p>
            <a:pPr algn="just"/>
            <a:r>
              <a:rPr lang="ru-RU" i="0" dirty="0" smtClean="0">
                <a:solidFill>
                  <a:srgbClr val="444444"/>
                </a:solidFill>
                <a:effectLst/>
                <a:latin typeface="PT sans"/>
              </a:rPr>
              <a:t>развитие </a:t>
            </a:r>
          </a:p>
          <a:p>
            <a:pPr algn="just"/>
            <a:r>
              <a:rPr lang="ru-RU" i="0" dirty="0" smtClean="0">
                <a:solidFill>
                  <a:srgbClr val="444444"/>
                </a:solidFill>
                <a:effectLst/>
                <a:latin typeface="PT sans"/>
              </a:rPr>
              <a:t>воспитание </a:t>
            </a:r>
          </a:p>
          <a:p>
            <a:pPr algn="just"/>
            <a:r>
              <a:rPr lang="ru-RU" i="0" dirty="0" smtClean="0">
                <a:solidFill>
                  <a:srgbClr val="444444"/>
                </a:solidFill>
                <a:effectLst/>
                <a:latin typeface="PT sans"/>
              </a:rPr>
              <a:t>национальный воспитательный идеал </a:t>
            </a:r>
          </a:p>
          <a:p>
            <a:pPr algn="just"/>
            <a:r>
              <a:rPr lang="ru-RU" i="0" dirty="0" smtClean="0">
                <a:solidFill>
                  <a:srgbClr val="444444"/>
                </a:solidFill>
                <a:effectLst/>
                <a:latin typeface="PT sans"/>
              </a:rPr>
              <a:t>базовые национальные ценности </a:t>
            </a:r>
          </a:p>
          <a:p>
            <a:pPr algn="just"/>
            <a:r>
              <a:rPr lang="ru-RU" i="0" dirty="0" smtClean="0">
                <a:solidFill>
                  <a:srgbClr val="444444"/>
                </a:solidFill>
                <a:effectLst/>
                <a:latin typeface="PT sans"/>
              </a:rPr>
              <a:t>духовно-нравственное развитие личности </a:t>
            </a:r>
          </a:p>
          <a:p>
            <a:pPr algn="just"/>
            <a:r>
              <a:rPr lang="ru-RU" i="0" dirty="0" smtClean="0">
                <a:solidFill>
                  <a:srgbClr val="444444"/>
                </a:solidFill>
                <a:effectLst/>
                <a:latin typeface="PT sans"/>
              </a:rPr>
              <a:t>духовно-нравственное воспитание личности гражданина России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0215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8500" y="0"/>
            <a:ext cx="10515600" cy="777875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 и задачи духовно-нравственного развития и воспитания         </a:t>
            </a:r>
            <a:br>
              <a:rPr lang="ru-RU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                                         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1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см.Концепцию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духовно-нравственного..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3800" y="563562"/>
            <a:ext cx="10998200" cy="5880100"/>
          </a:xfrm>
        </p:spPr>
        <p:txBody>
          <a:bodyPr>
            <a:no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906780" algn="l"/>
              </a:tabLs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готовность и способность к духовному развитию, нравственному самосовершенствованию, самооценке,  пониманию смысла своей жизни, индивидуально-ответственному поведению;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906780" algn="l"/>
              </a:tabLs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готовность и способность к реализации творческого потенциала в духовной и предметно-продуктивной деятельности, социальной и профессиональной мобильности на основе моральных норм, непрерывного образования и универсальной духовно-нравственной установки  «становиться лучше»; 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906780" algn="l"/>
              </a:tabLs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укрепление нравственности, основанной на свободе, воле и духовных отечественных традициях, внутренней установке личности поступать согласно своей совести;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906780" algn="l"/>
              </a:tabLs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морали как осознанной личностью необходимости определенного поведения, основанного на принятых в обществе представлениях о добре и зле, должном и недопустимом;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906780" algn="l"/>
              </a:tabLs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совести как нравственного самосознания личности,  способности формулировать собственные нравственные обязательства, осуществлять нравственный самоконтроль, требовать от себя выполнения моральных норм, давать нравственную самооценку своим и чужим поступкам;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906780" algn="l"/>
              </a:tabLs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принятие личностью базовых национальных ценностей, национальных духовных традиций;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906780" algn="l"/>
              </a:tabLs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готовность и способность выражать и отстаивать свою общественную позицию, критически оценивать собственные намерения, мысли и поступки;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906780" algn="l"/>
              </a:tabLs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способность к самостоятельным поступкам и действиям, совершаемым на основе морального выбора, принятию ответственности за их результаты, целеустремленность и настойчивость в достижении результата;</a:t>
            </a:r>
          </a:p>
        </p:txBody>
      </p:sp>
    </p:spTree>
    <p:extLst>
      <p:ext uri="{BB962C8B-B14F-4D97-AF65-F5344CB8AC3E}">
        <p14:creationId xmlns:p14="http://schemas.microsoft.com/office/powerpoint/2010/main" val="1255286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562886" y="503122"/>
            <a:ext cx="6822252" cy="5539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у ученика: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нравственное поведение</a:t>
            </a:r>
            <a:b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ymbol" panose="05050102010706020507" pitchFamily="18" charset="2"/>
                <a:cs typeface="Times New Roman" panose="02020603050405020304" pitchFamily="18" charset="0"/>
              </a:rPr>
              <a:t>¯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нравственные принципы</a:t>
            </a:r>
            <a:b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ymbol" panose="05050102010706020507" pitchFamily="18" charset="2"/>
                <a:cs typeface="Times New Roman" panose="02020603050405020304" pitchFamily="18" charset="0"/>
              </a:rPr>
              <a:t>¯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нравственное сознание и убеждения</a:t>
            </a:r>
            <a:b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ymbol" panose="05050102010706020507" pitchFamily="18" charset="2"/>
                <a:cs typeface="Times New Roman" panose="02020603050405020304" pitchFamily="18" charset="0"/>
              </a:rPr>
              <a:t>¯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нравственные чувства</a:t>
            </a:r>
            <a:b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ymbol" panose="05050102010706020507" pitchFamily="18" charset="2"/>
                <a:cs typeface="Times New Roman" panose="02020603050405020304" pitchFamily="18" charset="0"/>
              </a:rPr>
              <a:t>¯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и понятия о нравственности</a:t>
            </a:r>
            <a:b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ymbol" panose="05050102010706020507" pitchFamily="18" charset="2"/>
                <a:cs typeface="Times New Roman" panose="02020603050405020304" pitchFamily="18" charset="0"/>
              </a:rPr>
              <a:t>¯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нравственные потребности и интересы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9" y="3497902"/>
            <a:ext cx="4149272" cy="336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62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8425" y="884572"/>
            <a:ext cx="8354475" cy="128089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Профессиональное развитие педагога</a:t>
            </a: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9711079"/>
              </p:ext>
            </p:extLst>
          </p:nvPr>
        </p:nvGraphicFramePr>
        <p:xfrm>
          <a:off x="0" y="2347913"/>
          <a:ext cx="12192000" cy="45100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  <a:gridCol w="4064000"/>
              </a:tblGrid>
              <a:tr h="986580">
                <a:tc>
                  <a:txBody>
                    <a:bodyPr/>
                    <a:lstStyle/>
                    <a:p>
                      <a:r>
                        <a:rPr lang="ru-RU" dirty="0" smtClean="0"/>
                        <a:t>Самообразование </a:t>
                      </a:r>
                      <a:endParaRPr lang="ru-RU" dirty="0"/>
                    </a:p>
                  </a:txBody>
                  <a:tcPr marL="77526" marR="77526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Внутренние ресурсы ОО</a:t>
                      </a:r>
                      <a:endParaRPr lang="ru-RU" dirty="0"/>
                    </a:p>
                  </a:txBody>
                  <a:tcPr marL="77526" marR="77526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Внешние ресурсы</a:t>
                      </a:r>
                      <a:endParaRPr lang="ru-RU" dirty="0"/>
                    </a:p>
                  </a:txBody>
                  <a:tcPr marL="77526" marR="77526"/>
                </a:tc>
              </a:tr>
              <a:tr h="3523507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актуализация образовательных потребностей</a:t>
                      </a:r>
                    </a:p>
                    <a:p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</a:p>
                    <a:p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постановка цели, задач </a:t>
                      </a:r>
                    </a:p>
                    <a:p>
                      <a:endParaRPr lang="ru-RU" sz="2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последовательное приближения к этой цели через определенные действия</a:t>
                      </a:r>
                      <a:endParaRPr lang="ru-RU" sz="2000" dirty="0"/>
                    </a:p>
                  </a:txBody>
                  <a:tcPr marL="77526" marR="77526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корпоративное обучение</a:t>
                      </a:r>
                    </a:p>
                    <a:p>
                      <a:endParaRPr lang="ru-RU" sz="2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исследовательская деятельность </a:t>
                      </a:r>
                    </a:p>
                    <a:p>
                      <a:endParaRPr lang="ru-RU" sz="2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участие в инновационной деятельности ОУ</a:t>
                      </a:r>
                    </a:p>
                    <a:p>
                      <a:endParaRPr lang="ru-RU" sz="2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трансляция опыта на семинарах, мастер-классах</a:t>
                      </a:r>
                      <a:endParaRPr lang="ru-RU" sz="2000" dirty="0"/>
                    </a:p>
                  </a:txBody>
                  <a:tcPr marL="77526" marR="77526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повышение квалификации, обобщение и распространение опыта (курсы, семинары, конференции, публикации)</a:t>
                      </a:r>
                    </a:p>
                    <a:p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</a:p>
                    <a:p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конкурсы педагогического мастерства </a:t>
                      </a:r>
                      <a:endParaRPr lang="ru-RU" sz="2000" dirty="0"/>
                    </a:p>
                  </a:txBody>
                  <a:tcPr marL="77526" marR="77526"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14651" cy="234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96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7500" y="1264555"/>
            <a:ext cx="89154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Если добрые чувства не воспитаны в детстве, их никогда не воспитаешь, потому что это подлинно человеческое утверждается в душе одновременно с познанием первых и важнейших истин, одновременно с переживанием и чувствованием тончайших оттенков родного слова. В детстве человек должен пройти эмоциональную школу - школу воспитания добрых чувств. </a:t>
            </a:r>
            <a:endParaRPr lang="ru-RU" sz="2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                                     Сухомлинский В. А. «Сердце </a:t>
            </a:r>
            <a:r>
              <a:rPr lang="ru-RU" i="1" dirty="0">
                <a:solidFill>
                  <a:srgbClr val="000000"/>
                </a:solidFill>
                <a:latin typeface="Arial" panose="020B0604020202020204" pitchFamily="34" charset="0"/>
              </a:rPr>
              <a:t>отдаю детям»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667" t="-687" r="29778" b="-1"/>
          <a:stretch/>
        </p:blipFill>
        <p:spPr>
          <a:xfrm>
            <a:off x="9359900" y="3021806"/>
            <a:ext cx="2832100" cy="383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86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18" t="8245" r="3867" b="5655"/>
          <a:stretch/>
        </p:blipFill>
        <p:spPr>
          <a:xfrm>
            <a:off x="203199" y="1264555"/>
            <a:ext cx="10788709" cy="559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450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28600" lvl="0" indent="-228600">
              <a:lnSpc>
                <a:spcPct val="115000"/>
              </a:lnSpc>
              <a:spcBef>
                <a:spcPts val="1000"/>
              </a:spcBef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Краткая аннотация работы </a:t>
            </a:r>
            <a:r>
              <a:rPr lang="ru-RU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(не более 1 000 печатных знаков)</a:t>
            </a:r>
            <a:r>
              <a:rPr lang="ru-RU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180340" algn="just">
              <a:spcAft>
                <a:spcPts val="0"/>
              </a:spcAft>
            </a:pPr>
            <a:r>
              <a:rPr lang="ru-RU" b="0" i="0" dirty="0" smtClean="0">
                <a:solidFill>
                  <a:srgbClr val="0F1C2C"/>
                </a:solidFill>
                <a:effectLst/>
                <a:latin typeface="Open Sans"/>
              </a:rPr>
              <a:t>Аннотация — это предельно </a:t>
            </a:r>
            <a:r>
              <a:rPr lang="ru-RU" b="1" i="0" dirty="0" smtClean="0">
                <a:solidFill>
                  <a:srgbClr val="0F1C2C"/>
                </a:solidFill>
                <a:effectLst/>
                <a:latin typeface="Open Sans"/>
              </a:rPr>
              <a:t>сжатая</a:t>
            </a:r>
            <a:r>
              <a:rPr lang="ru-RU" b="0" i="0" dirty="0" smtClean="0">
                <a:solidFill>
                  <a:srgbClr val="0F1C2C"/>
                </a:solidFill>
                <a:effectLst/>
                <a:latin typeface="Open Sans"/>
              </a:rPr>
              <a:t> характеристика первоисточника, имеющая чисто информационное значение. В отличие от реферата, аннотация не может заменить собой самого материала. Она должна дать лишь общее представление об основном содержании книги или статьи. Аннотация отвечает на вопрос: о чём говорится в первоисточнике.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indent="180340" algn="just"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Аннотация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— это краткая характеристика работы, содержащая перечень основных вопросов статьи.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b="0" i="0" dirty="0" smtClean="0">
              <a:solidFill>
                <a:srgbClr val="0F1C2C"/>
              </a:solidFill>
              <a:effectLst/>
              <a:latin typeface="Open Sans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43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474" y="151310"/>
            <a:ext cx="8911687" cy="1280890"/>
          </a:xfrm>
        </p:spPr>
        <p:txBody>
          <a:bodyPr/>
          <a:lstStyle/>
          <a:p>
            <a:pPr marL="228600" lvl="0" indent="180340">
              <a:spcBef>
                <a:spcPts val="1000"/>
              </a:spcBef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Структура 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аннотации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7621" y="604155"/>
            <a:ext cx="3582988" cy="3777622"/>
          </a:xfrm>
        </p:spPr>
        <p:txBody>
          <a:bodyPr/>
          <a:lstStyle/>
          <a:p>
            <a:pPr algn="just"/>
            <a:r>
              <a:rPr lang="ru-RU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актуальность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постановку </a:t>
            </a:r>
            <a:r>
              <a:rPr lang="ru-RU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проблемы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пути ее решения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результаты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выводы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87730" y="733253"/>
            <a:ext cx="42543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Универсальные вопросы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27088" y="1324565"/>
            <a:ext cx="1547347" cy="15850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 defTabSz="4572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Кто? </a:t>
            </a:r>
          </a:p>
          <a:p>
            <a:pPr marL="342900" lvl="0" indent="-342900" defTabSz="4572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Что?</a:t>
            </a:r>
          </a:p>
          <a:p>
            <a:pPr marL="342900" lvl="0" indent="-342900" defTabSz="4572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 чем? </a:t>
            </a:r>
          </a:p>
          <a:p>
            <a:pPr marL="342900" lvl="0" indent="-342900" defTabSz="4572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кого? </a:t>
            </a:r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8174" y="3082860"/>
            <a:ext cx="8982587" cy="3503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algn="just" defTabSz="457200">
              <a:spcBef>
                <a:spcPts val="1000"/>
              </a:spcBef>
              <a:buClr>
                <a:srgbClr val="A53010"/>
              </a:buClr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аннотации необходимо </a:t>
            </a:r>
            <a:r>
              <a:rPr lang="ru-RU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определить основные идеи (разделы) конкурсных материалов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соединить их и представить в краткой форме.</a:t>
            </a:r>
          </a:p>
          <a:p>
            <a:pPr lvl="0" algn="just" defTabSz="457200">
              <a:spcBef>
                <a:spcPts val="1000"/>
              </a:spcBef>
              <a:buClr>
                <a:srgbClr val="A53010"/>
              </a:buClr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Статья посвящена .... (предмет исследования или основной исследовательский вопрос). </a:t>
            </a:r>
          </a:p>
          <a:p>
            <a:pPr lvl="0" algn="just" defTabSz="457200">
              <a:spcBef>
                <a:spcPts val="1000"/>
              </a:spcBef>
              <a:buClr>
                <a:srgbClr val="A53010"/>
              </a:buClr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Фраза по существу предмета исследования. </a:t>
            </a:r>
          </a:p>
          <a:p>
            <a:pPr lvl="0" algn="just" defTabSz="457200">
              <a:spcBef>
                <a:spcPts val="1000"/>
              </a:spcBef>
              <a:buClr>
                <a:srgbClr val="A53010"/>
              </a:buClr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На основе таких-то подходов или анализируя такие-то данные (или и то и другое), автор показывает ... .(конкретно, что получилось у автора в результате размышлений и исследований). </a:t>
            </a:r>
          </a:p>
          <a:p>
            <a:pPr lvl="0" algn="just" defTabSz="457200">
              <a:spcBef>
                <a:spcPts val="1000"/>
              </a:spcBef>
              <a:buClr>
                <a:srgbClr val="A53010"/>
              </a:buClr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Фраза по существу находок, выводов, открытий. </a:t>
            </a:r>
          </a:p>
          <a:p>
            <a:pPr lvl="0" algn="just" defTabSz="457200">
              <a:spcBef>
                <a:spcPts val="1000"/>
              </a:spcBef>
              <a:buClr>
                <a:srgbClr val="A53010"/>
              </a:buClr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 Автор полагает, что ... (о финальных выводах или рекомендациях, </a:t>
            </a: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содержащихся 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конкурсных материалах).</a:t>
            </a:r>
            <a:endParaRPr lang="ru-RU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491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6115" y="344063"/>
            <a:ext cx="8911687" cy="128089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Культура оформления конкурсных материалов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28824" y="2744879"/>
            <a:ext cx="8915400" cy="3777622"/>
          </a:xfrm>
        </p:spPr>
        <p:txBody>
          <a:bodyPr/>
          <a:lstStyle/>
          <a:p>
            <a:r>
              <a:rPr lang="ru-RU" dirty="0" smtClean="0"/>
              <a:t>Приложения №2-5</a:t>
            </a:r>
          </a:p>
          <a:p>
            <a:r>
              <a:rPr lang="ru-RU" dirty="0" smtClean="0"/>
              <a:t>Приложение №6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 descr="Картинки по запросу профессиональные учительские конкурсы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0" y="3352800"/>
            <a:ext cx="48577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333750" cy="2000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13900" y="5009385"/>
            <a:ext cx="50203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В человеке всё должно быть прекрасно: </a:t>
            </a:r>
            <a:endParaRPr lang="ru-RU" dirty="0" smtClean="0">
              <a:solidFill>
                <a:srgbClr val="000000"/>
              </a:solidFill>
              <a:latin typeface="Times New Roman Cyr" panose="02020603050405020304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 Cyr" panose="02020603050405020304" pitchFamily="18" charset="0"/>
              </a:rPr>
              <a:t>и </a:t>
            </a:r>
            <a:r>
              <a:rPr lang="ru-RU" dirty="0">
                <a:solidFill>
                  <a:srgbClr val="000000"/>
                </a:solidFill>
                <a:latin typeface="Times New Roman Cyr" panose="02020603050405020304" pitchFamily="18" charset="0"/>
              </a:rPr>
              <a:t>лицо, и одежда, и душа, и </a:t>
            </a:r>
            <a:r>
              <a:rPr lang="ru-RU" dirty="0" smtClean="0">
                <a:solidFill>
                  <a:srgbClr val="000000"/>
                </a:solidFill>
                <a:latin typeface="Times New Roman Cyr" panose="02020603050405020304" pitchFamily="18" charset="0"/>
              </a:rPr>
              <a:t>мысли.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                              </a:t>
            </a:r>
            <a:r>
              <a:rPr lang="ru-RU" i="1" dirty="0" smtClean="0">
                <a:solidFill>
                  <a:srgbClr val="000000"/>
                </a:solidFill>
                <a:latin typeface="Times New Roman Cyr" panose="02020603050405020304" pitchFamily="18" charset="0"/>
              </a:rPr>
              <a:t>А</a:t>
            </a:r>
            <a:r>
              <a:rPr lang="ru-RU" i="1" dirty="0">
                <a:solidFill>
                  <a:srgbClr val="000000"/>
                </a:solidFill>
                <a:latin typeface="Times New Roman Cyr" panose="02020603050405020304" pitchFamily="18" charset="0"/>
              </a:rPr>
              <a:t>. П. </a:t>
            </a:r>
            <a:r>
              <a:rPr lang="ru-RU" i="1" dirty="0" smtClean="0">
                <a:solidFill>
                  <a:srgbClr val="000000"/>
                </a:solidFill>
                <a:latin typeface="Times New Roman Cyr" panose="02020603050405020304" pitchFamily="18" charset="0"/>
              </a:rPr>
              <a:t>Чехов «Дядя Ваня»</a:t>
            </a:r>
            <a:endParaRPr lang="ru-RU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33750" y="1469537"/>
            <a:ext cx="8324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грамотно оформлена, структурирована, приложения адекватны, использованы ИТ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70136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????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>
              <a:buClr>
                <a:srgbClr val="A53010"/>
              </a:buClr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Название работы (конкурсных материалов</a:t>
            </a: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)</a:t>
            </a:r>
          </a:p>
          <a:p>
            <a:pPr lvl="0">
              <a:buClr>
                <a:srgbClr val="A53010"/>
              </a:buClr>
            </a:pP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Цель, содержание</a:t>
            </a:r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>
              <a:buClr>
                <a:srgbClr val="A53010"/>
              </a:buClr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Выбор номинации</a:t>
            </a:r>
          </a:p>
          <a:p>
            <a:r>
              <a:rPr lang="ru-RU" dirty="0" smtClean="0"/>
              <a:t>Эпиграфы (зарубежных авторов? источник? Роль?)</a:t>
            </a:r>
          </a:p>
          <a:p>
            <a:r>
              <a:rPr lang="ru-RU" dirty="0" smtClean="0"/>
              <a:t>Возрастная группа 6-17 лет</a:t>
            </a:r>
          </a:p>
          <a:p>
            <a:r>
              <a:rPr lang="ru-RU" dirty="0"/>
              <a:t>А</a:t>
            </a:r>
            <a:r>
              <a:rPr lang="ru-RU" dirty="0" smtClean="0"/>
              <a:t>ббревиатура</a:t>
            </a:r>
          </a:p>
          <a:p>
            <a:r>
              <a:rPr lang="ru-RU" dirty="0" smtClean="0"/>
              <a:t>Уместность терминологии ФГОС</a:t>
            </a:r>
          </a:p>
          <a:p>
            <a:r>
              <a:rPr lang="ru-RU" dirty="0" smtClean="0"/>
              <a:t>Иноязычная лексика</a:t>
            </a:r>
          </a:p>
          <a:p>
            <a:r>
              <a:rPr lang="ru-RU" dirty="0"/>
              <a:t>Р</a:t>
            </a:r>
            <a:r>
              <a:rPr lang="ru-RU" dirty="0" smtClean="0"/>
              <a:t>аботы</a:t>
            </a:r>
            <a:r>
              <a:rPr lang="ru-RU" dirty="0"/>
              <a:t>, написанные на основе кандидатских и докторских </a:t>
            </a:r>
            <a:r>
              <a:rPr lang="ru-RU" dirty="0" smtClean="0"/>
              <a:t>диссертаций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612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6400" y="8731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181818"/>
                </a:solidFill>
                <a:latin typeface="verdana" panose="020B0604030504040204" pitchFamily="34" charset="0"/>
              </a:rPr>
              <a:t>Хорошее </a:t>
            </a:r>
            <a:r>
              <a:rPr lang="ru-RU" dirty="0">
                <a:solidFill>
                  <a:srgbClr val="181818"/>
                </a:solidFill>
                <a:latin typeface="verdana" panose="020B0604030504040204" pitchFamily="34" charset="0"/>
              </a:rPr>
              <a:t>в человеке приходится проектировать, и педагог это обязан </a:t>
            </a:r>
            <a:r>
              <a:rPr lang="ru-RU" dirty="0" smtClean="0">
                <a:solidFill>
                  <a:srgbClr val="181818"/>
                </a:solidFill>
                <a:latin typeface="verdana" panose="020B0604030504040204" pitchFamily="34" charset="0"/>
              </a:rPr>
              <a:t>делать</a:t>
            </a:r>
            <a:r>
              <a:rPr lang="ru-RU" dirty="0">
                <a:solidFill>
                  <a:srgbClr val="181818"/>
                </a:solidFill>
                <a:latin typeface="verdana" panose="020B0604030504040204" pitchFamily="34" charset="0"/>
              </a:rPr>
              <a:t>.</a:t>
            </a:r>
            <a:endParaRPr lang="ru-RU" dirty="0" smtClean="0">
              <a:solidFill>
                <a:srgbClr val="181818"/>
              </a:solidFill>
              <a:latin typeface="verdana" panose="020B0604030504040204" pitchFamily="34" charset="0"/>
            </a:endParaRPr>
          </a:p>
          <a:p>
            <a:endParaRPr lang="ru-RU" dirty="0">
              <a:solidFill>
                <a:srgbClr val="181818"/>
              </a:solidFill>
              <a:latin typeface="verdana" panose="020B0604030504040204" pitchFamily="34" charset="0"/>
            </a:endParaRPr>
          </a:p>
          <a:p>
            <a:endParaRPr lang="ru-RU" dirty="0" smtClean="0">
              <a:solidFill>
                <a:srgbClr val="181818"/>
              </a:solidFill>
              <a:latin typeface="verdana" panose="020B0604030504040204" pitchFamily="34" charset="0"/>
            </a:endParaRPr>
          </a:p>
          <a:p>
            <a:endParaRPr lang="ru-RU" dirty="0">
              <a:solidFill>
                <a:srgbClr val="181818"/>
              </a:solidFill>
              <a:latin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181818"/>
                </a:solidFill>
                <a:latin typeface="verdana" panose="020B0604030504040204" pitchFamily="34" charset="0"/>
              </a:rPr>
              <a:t>Наши </a:t>
            </a:r>
            <a:r>
              <a:rPr lang="ru-RU" dirty="0">
                <a:solidFill>
                  <a:srgbClr val="181818"/>
                </a:solidFill>
                <a:latin typeface="verdana" panose="020B0604030504040204" pitchFamily="34" charset="0"/>
              </a:rPr>
              <a:t>дети всегда граждане. И чем больше гражданский долг связывается с их ростом и воспитанием, тем более полноценные воспитываются из них </a:t>
            </a:r>
            <a:r>
              <a:rPr lang="ru-RU" dirty="0" smtClean="0">
                <a:solidFill>
                  <a:srgbClr val="181818"/>
                </a:solidFill>
                <a:latin typeface="verdana" panose="020B0604030504040204" pitchFamily="34" charset="0"/>
              </a:rPr>
              <a:t>люди.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181818"/>
                </a:solidFill>
                <a:latin typeface="verdana" panose="020B0604030504040204" pitchFamily="34" charset="0"/>
              </a:rPr>
              <a:t>          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rgbClr val="181818"/>
                </a:solidFill>
                <a:latin typeface="verdana" panose="020B0604030504040204" pitchFamily="34" charset="0"/>
              </a:rPr>
              <a:t>                                                                                             Макаренко А.С.</a:t>
            </a:r>
            <a:endParaRPr lang="ru-RU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1875"/>
            <a:ext cx="495300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676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900" y="1216025"/>
            <a:ext cx="90551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Школа становится подлинным очагом культуры лишь тогда,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когда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в ней царят 4 культа: культ Родины, культ Человека, культ книги и культ родного языка. </a:t>
            </a:r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          </a:t>
            </a:r>
            <a:r>
              <a:rPr lang="ru-RU" dirty="0"/>
              <a:t/>
            </a:r>
            <a:br>
              <a:rPr lang="ru-RU" dirty="0"/>
            </a:b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8800" t="1424" r="7066"/>
          <a:stretch/>
        </p:blipFill>
        <p:spPr>
          <a:xfrm>
            <a:off x="8496300" y="595313"/>
            <a:ext cx="3251200" cy="62626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5214" y="3085206"/>
            <a:ext cx="745524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Нравственный облик личности зависит от того, </a:t>
            </a:r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из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каких источников черпал человек свои радости в годы детства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Если радости были бездумными, потребительскими, </a:t>
            </a:r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если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ребенок не узнал, что такое горе, обиды, страдания, </a:t>
            </a:r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он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вырастает эгоистом, будет глухим к людям. </a:t>
            </a:r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Очень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важно, чтобы наши воспитанники узнали высшую радость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– </a:t>
            </a:r>
          </a:p>
          <a:p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радость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волнующих переживаний, вызванных заботой о человеке. </a:t>
            </a:r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                             </a:t>
            </a:r>
            <a:r>
              <a:rPr lang="ru-RU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Сухомлинский В.А. </a:t>
            </a:r>
            <a:r>
              <a:rPr lang="ru-RU" i="1" dirty="0">
                <a:solidFill>
                  <a:srgbClr val="000000"/>
                </a:solidFill>
                <a:latin typeface="Arial" panose="020B0604020202020204" pitchFamily="34" charset="0"/>
              </a:rPr>
              <a:t>«Сердце отдаю детям» 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576167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00" y="217710"/>
            <a:ext cx="8911687" cy="128089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Комплекс задач педагогического конкурса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9700" y="858155"/>
            <a:ext cx="7542211" cy="5651500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выявлять и распространять эффективный педагогический опыт</a:t>
            </a:r>
          </a:p>
          <a:p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создавать условия для профессиональной и личностной самореализации педагогических работников</a:t>
            </a:r>
          </a:p>
          <a:p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выявлять талантливых, творчески работающих педагогических работников</a:t>
            </a: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повышать престиж педагогического труда и публично признавать вклад педагогических работников в развитие системы образования</a:t>
            </a:r>
          </a:p>
          <a:p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совершенствовать механизмы оценки педагогического труда</a:t>
            </a:r>
          </a:p>
          <a:p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привлекать внимание общественности к позитивному педагогическому опыту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512" t="-1072" r="9434" b="358"/>
          <a:stretch/>
        </p:blipFill>
        <p:spPr>
          <a:xfrm>
            <a:off x="101600" y="3276600"/>
            <a:ext cx="35941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9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81400" y="622300"/>
            <a:ext cx="7923212" cy="5288922"/>
          </a:xfrm>
        </p:spPr>
        <p:txBody>
          <a:bodyPr>
            <a:normAutofit/>
          </a:bodyPr>
          <a:lstStyle/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endParaRPr lang="ru-RU" dirty="0" smtClean="0">
              <a:effectLst/>
              <a:latin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</a:rPr>
              <a:t>профессиональное кредо</a:t>
            </a:r>
          </a:p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</a:rPr>
              <a:t>защит творческого проекта, его публичном представлении </a:t>
            </a:r>
          </a:p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</a:rPr>
              <a:t>проведении открытого урока на базе другого учебного заведения с незнакомой ученической аудиторией</a:t>
            </a:r>
          </a:p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</a:rPr>
              <a:t>самоанализ проведенного открытого урока</a:t>
            </a:r>
          </a:p>
          <a:p>
            <a:pPr indent="0" algn="r">
              <a:lnSpc>
                <a:spcPct val="150000"/>
              </a:lnSpc>
              <a:spcAft>
                <a:spcPts val="0"/>
              </a:spcAft>
              <a:buNone/>
            </a:pPr>
            <a:endParaRPr lang="ru-RU" i="1" dirty="0" smtClean="0">
              <a:effectLst/>
              <a:latin typeface="Times New Roman" panose="02020603050405020304" pitchFamily="18" charset="0"/>
            </a:endParaRPr>
          </a:p>
          <a:p>
            <a:pPr indent="0" algn="r">
              <a:lnSpc>
                <a:spcPct val="150000"/>
              </a:lnSpc>
              <a:spcAft>
                <a:spcPts val="0"/>
              </a:spcAft>
              <a:buNone/>
            </a:pPr>
            <a:endParaRPr lang="ru-RU" i="1" dirty="0">
              <a:latin typeface="Times New Roman" panose="02020603050405020304" pitchFamily="18" charset="0"/>
            </a:endParaRPr>
          </a:p>
          <a:p>
            <a:pPr indent="0" algn="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i="1" dirty="0" smtClean="0">
                <a:effectLst/>
                <a:latin typeface="Times New Roman" panose="02020603050405020304" pitchFamily="18" charset="0"/>
              </a:rPr>
              <a:t>развитие и совершенствование профессионального мастерства </a:t>
            </a:r>
          </a:p>
          <a:p>
            <a:pPr indent="0" algn="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i="1" dirty="0" smtClean="0">
                <a:effectLst/>
                <a:latin typeface="Times New Roman" panose="02020603050405020304" pitchFamily="18" charset="0"/>
              </a:rPr>
              <a:t>средство профессионального развития</a:t>
            </a:r>
            <a:endParaRPr lang="ru-RU" i="1" dirty="0" smtClean="0">
              <a:effectLst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2596"/>
            <a:ext cx="3682303" cy="525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431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0700" y="419100"/>
            <a:ext cx="9713912" cy="4699000"/>
          </a:xfrm>
        </p:spPr>
        <p:txBody>
          <a:bodyPr>
            <a:normAutofit fontScale="85000" lnSpcReduction="20000"/>
          </a:bodyPr>
          <a:lstStyle/>
          <a:p>
            <a:pPr marL="0" lvl="0" indent="0" algn="just">
              <a:lnSpc>
                <a:spcPct val="150000"/>
              </a:lnSpc>
              <a:spcAft>
                <a:spcPts val="0"/>
              </a:spcAft>
              <a:buSzPts val="1400"/>
              <a:buNone/>
              <a:tabLst>
                <a:tab pos="90170" algn="l"/>
                <a:tab pos="450215" algn="l"/>
                <a:tab pos="630555" algn="l"/>
                <a:tab pos="810260" algn="l"/>
              </a:tabLst>
            </a:pPr>
            <a:r>
              <a:rPr lang="ru-RU" sz="2400" dirty="0" smtClean="0">
                <a:effectLst/>
                <a:latin typeface="Times New Roman" panose="02020603050405020304" pitchFamily="18" charset="0"/>
              </a:rPr>
              <a:t>Международный конкурс педагогического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мастерства «К вершинам профессионального успеха» </a:t>
            </a:r>
          </a:p>
          <a:p>
            <a:pPr marL="0" lvl="0" indent="0" algn="just">
              <a:lnSpc>
                <a:spcPct val="150000"/>
              </a:lnSpc>
              <a:spcAft>
                <a:spcPts val="0"/>
              </a:spcAft>
              <a:buSzPts val="1400"/>
              <a:buNone/>
              <a:tabLst>
                <a:tab pos="90170" algn="l"/>
                <a:tab pos="450215" algn="l"/>
                <a:tab pos="630555" algn="l"/>
                <a:tab pos="810260" algn="l"/>
              </a:tabLst>
            </a:pPr>
            <a:r>
              <a:rPr lang="ru-RU" sz="2400" u="sng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                                                                           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http://anichkov.edu.ru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L="0" lvl="0" indent="0" algn="just">
              <a:lnSpc>
                <a:spcPct val="150000"/>
              </a:lnSpc>
              <a:spcAft>
                <a:spcPts val="0"/>
              </a:spcAft>
              <a:buSzPts val="1400"/>
              <a:buNone/>
              <a:tabLst>
                <a:tab pos="90170" algn="l"/>
                <a:tab pos="450215" algn="l"/>
                <a:tab pos="630555" algn="l"/>
                <a:tab pos="810260" algn="l"/>
              </a:tabLst>
            </a:pP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lvl="0" indent="0" algn="just">
              <a:lnSpc>
                <a:spcPct val="150000"/>
              </a:lnSpc>
              <a:spcAft>
                <a:spcPts val="0"/>
              </a:spcAft>
              <a:buSzPts val="1400"/>
              <a:buNone/>
              <a:tabLst>
                <a:tab pos="90170" algn="l"/>
                <a:tab pos="450215" algn="l"/>
                <a:tab pos="630555" algn="l"/>
                <a:tab pos="810260" algn="l"/>
              </a:tabLs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Всероссийский конкурс «Учитель года России» </a:t>
            </a:r>
          </a:p>
          <a:p>
            <a:pPr marL="0" lvl="0" indent="0" algn="just">
              <a:lnSpc>
                <a:spcPct val="150000"/>
              </a:lnSpc>
              <a:spcAft>
                <a:spcPts val="0"/>
              </a:spcAft>
              <a:buSzPts val="1400"/>
              <a:buNone/>
              <a:tabLst>
                <a:tab pos="90170" algn="l"/>
                <a:tab pos="450215" algn="l"/>
                <a:tab pos="630555" algn="l"/>
                <a:tab pos="810260" algn="l"/>
              </a:tabLs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                                                                          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https://teacher-of-russia.ru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lvl="0" indent="0" algn="just">
              <a:lnSpc>
                <a:spcPct val="150000"/>
              </a:lnSpc>
              <a:spcAft>
                <a:spcPts val="0"/>
              </a:spcAft>
              <a:buSzPts val="1400"/>
              <a:buNone/>
              <a:tabLst>
                <a:tab pos="90170" algn="l"/>
                <a:tab pos="450215" algn="l"/>
                <a:tab pos="630555" algn="l"/>
                <a:tab pos="810260" algn="l"/>
              </a:tabLst>
            </a:pP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lvl="0" indent="0" algn="just">
              <a:lnSpc>
                <a:spcPct val="150000"/>
              </a:lnSpc>
              <a:spcAft>
                <a:spcPts val="0"/>
              </a:spcAft>
              <a:buSzPts val="1400"/>
              <a:buNone/>
              <a:tabLst>
                <a:tab pos="90170" algn="l"/>
                <a:tab pos="450215" algn="l"/>
                <a:tab pos="630555" algn="l"/>
                <a:tab pos="810260" algn="l"/>
              </a:tabLs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Всероссийский конкурс профессионального мастерства педагогов «Мой лучший урок». </a:t>
            </a:r>
          </a:p>
          <a:p>
            <a:pPr marL="0" lvl="0" indent="0" algn="just">
              <a:lnSpc>
                <a:spcPct val="150000"/>
              </a:lnSpc>
              <a:spcAft>
                <a:spcPts val="0"/>
              </a:spcAft>
              <a:buSzPts val="1400"/>
              <a:buNone/>
              <a:tabLst>
                <a:tab pos="90170" algn="l"/>
                <a:tab pos="450215" algn="l"/>
                <a:tab pos="630555" algn="l"/>
                <a:tab pos="810260" algn="l"/>
              </a:tabLs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                                                                            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http://www.bfnm.ru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62064"/>
            <a:ext cx="3603048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40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i="1" dirty="0" smtClean="0">
                <a:solidFill>
                  <a:srgbClr val="212121"/>
                </a:solidFill>
                <a:effectLst/>
                <a:latin typeface="Arimo"/>
                <a:hlinkClick r:id="rId2"/>
              </a:rPr>
              <a:t>https://pravobraz.ru/konkursy/za-nravstvennyj-podvig-uchitelya/</a:t>
            </a:r>
            <a:r>
              <a:rPr lang="ru-RU" sz="2800" b="1" i="1" dirty="0" smtClean="0">
                <a:solidFill>
                  <a:srgbClr val="212121"/>
                </a:solidFill>
                <a:effectLst/>
                <a:latin typeface="Arimo"/>
              </a:rPr>
              <a:t> 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5555" t="-22000" r="28667" b="15333"/>
          <a:stretch/>
        </p:blipFill>
        <p:spPr>
          <a:xfrm>
            <a:off x="127000" y="1905000"/>
            <a:ext cx="2465925" cy="49012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63900" y="2654300"/>
            <a:ext cx="884876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>
                <a:solidFill>
                  <a:srgbClr val="212121"/>
                </a:solidFill>
                <a:latin typeface="Arimo"/>
                <a:ea typeface="+mj-ea"/>
                <a:cs typeface="+mj-cs"/>
              </a:rPr>
              <a:t>Всероссийский конкурс в области педагогики, </a:t>
            </a:r>
            <a:endParaRPr lang="ru-RU" sz="2800" b="1" i="1" dirty="0" smtClean="0">
              <a:solidFill>
                <a:srgbClr val="212121"/>
              </a:solidFill>
              <a:latin typeface="Arimo"/>
              <a:ea typeface="+mj-ea"/>
              <a:cs typeface="+mj-cs"/>
            </a:endParaRPr>
          </a:p>
          <a:p>
            <a:r>
              <a:rPr lang="ru-RU" sz="2800" b="1" i="1" dirty="0" smtClean="0">
                <a:solidFill>
                  <a:srgbClr val="212121"/>
                </a:solidFill>
                <a:latin typeface="Arimo"/>
                <a:ea typeface="+mj-ea"/>
                <a:cs typeface="+mj-cs"/>
              </a:rPr>
              <a:t>работы </a:t>
            </a:r>
            <a:r>
              <a:rPr lang="ru-RU" sz="2800" b="1" i="1" dirty="0">
                <a:solidFill>
                  <a:srgbClr val="212121"/>
                </a:solidFill>
                <a:latin typeface="Arimo"/>
                <a:ea typeface="+mj-ea"/>
                <a:cs typeface="+mj-cs"/>
              </a:rPr>
              <a:t>с детьми и молодежью до 20 лет </a:t>
            </a:r>
            <a:endParaRPr lang="ru-RU" sz="2800" b="1" i="1" dirty="0" smtClean="0">
              <a:solidFill>
                <a:srgbClr val="212121"/>
              </a:solidFill>
              <a:latin typeface="Arimo"/>
              <a:ea typeface="+mj-ea"/>
              <a:cs typeface="+mj-cs"/>
            </a:endParaRPr>
          </a:p>
          <a:p>
            <a:r>
              <a:rPr lang="ru-RU" sz="2800" b="1" i="1" dirty="0" smtClean="0">
                <a:solidFill>
                  <a:srgbClr val="212121"/>
                </a:solidFill>
                <a:latin typeface="Arimo"/>
                <a:ea typeface="+mj-ea"/>
                <a:cs typeface="+mj-cs"/>
              </a:rPr>
              <a:t>«</a:t>
            </a:r>
            <a:r>
              <a:rPr lang="ru-RU" sz="2800" b="1" i="1" dirty="0">
                <a:solidFill>
                  <a:srgbClr val="212121"/>
                </a:solidFill>
                <a:latin typeface="Arimo"/>
                <a:ea typeface="+mj-ea"/>
                <a:cs typeface="+mj-cs"/>
              </a:rPr>
              <a:t>За нравственный подвиг учителя»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72888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2525" y="420910"/>
            <a:ext cx="8911687" cy="1280890"/>
          </a:xfrm>
        </p:spPr>
        <p:txBody>
          <a:bodyPr/>
          <a:lstStyle/>
          <a:p>
            <a:r>
              <a:rPr lang="ru-RU" dirty="0" smtClean="0"/>
              <a:t>НОМИНАЦИИ</a:t>
            </a:r>
            <a:endParaRPr lang="ru-RU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666750" y="2704509"/>
            <a:ext cx="97155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Arimo"/>
              </a:rPr>
              <a:t>1. Лучшая инновационная разработка года.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Arimo"/>
              </a:rPr>
              <a:t>2. Лучшее педагогическое исследование года.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Arimo"/>
              </a:rPr>
              <a:t>3. Лучший издательский проект года.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Arimo"/>
              </a:rPr>
              <a:t>4. Лучшая программа духовно-нравственного и гражданско-патриотического воспитания детей и молодежи.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Arimo"/>
              </a:rPr>
              <a:t>5. Лучшая методическая разработка по предмету Основы религиозных культур и светской этики.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Arimo"/>
              </a:rPr>
              <a:t>6. Педагоги высшей школы – средней школе.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1261" r="14821" b="13533"/>
          <a:stretch/>
        </p:blipFill>
        <p:spPr>
          <a:xfrm>
            <a:off x="8674100" y="101600"/>
            <a:ext cx="34163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94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9701" y="624110"/>
            <a:ext cx="10094912" cy="12808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Методические рекомендации участникам конкурса – методическое сопровождение педагогов в подготовке конкурсных материалов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7712" y="2184400"/>
            <a:ext cx="8915400" cy="4412622"/>
          </a:xfrm>
        </p:spPr>
        <p:txBody>
          <a:bodyPr>
            <a:normAutofit/>
          </a:bodyPr>
          <a:lstStyle/>
          <a:p>
            <a:pPr marL="400050" indent="-400050">
              <a:buAutoNum type="romanUcPeriod"/>
            </a:pPr>
            <a:r>
              <a:rPr lang="ru-RU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Первая составляющая – это должен быть материал, непосредственно отражающий деятельность педагога по духовно-нравственному и патриотическому воспитанию детей и молодежи в соответствии с требованиями Конкурса. Это должен быть конкурсный продукт в соответствии с заявленной номинацией. </a:t>
            </a:r>
          </a:p>
          <a:p>
            <a:pPr marL="400050" indent="-400050">
              <a:buAutoNum type="romanUcPeriod"/>
            </a:pPr>
            <a:endParaRPr lang="ru-RU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II. Вторая составляющая – это должен быть материал наглядно подтверждающий</a:t>
            </a:r>
          </a:p>
          <a:p>
            <a:pPr marL="0" indent="0">
              <a:buNone/>
            </a:pPr>
            <a:r>
              <a:rPr lang="ru-RU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+ электронный формат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2017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9812" y="1905000"/>
            <a:ext cx="8915400" cy="3777622"/>
          </a:xfrm>
        </p:spPr>
        <p:txBody>
          <a:bodyPr/>
          <a:lstStyle/>
          <a:p>
            <a:r>
              <a:rPr lang="ru-RU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Соответствие представленного материала цели и задачам Конкурса. (</a:t>
            </a:r>
            <a:r>
              <a:rPr lang="ru-RU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см.Положение</a:t>
            </a:r>
            <a:r>
              <a:rPr lang="ru-RU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)</a:t>
            </a:r>
          </a:p>
          <a:p>
            <a:r>
              <a:rPr lang="ru-RU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Соответствие концептуальной позиции автора концептуальным идеям Конкурса</a:t>
            </a:r>
            <a:br>
              <a:rPr lang="ru-RU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8907" t="1256"/>
          <a:stretch/>
        </p:blipFill>
        <p:spPr>
          <a:xfrm>
            <a:off x="8940800" y="3487737"/>
            <a:ext cx="3130912" cy="337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5887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569</TotalTime>
  <Words>1269</Words>
  <Application>Microsoft Office PowerPoint</Application>
  <PresentationFormat>Широкоэкранный</PresentationFormat>
  <Paragraphs>185</Paragraphs>
  <Slides>27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41" baseType="lpstr">
      <vt:lpstr>Arial</vt:lpstr>
      <vt:lpstr>Arimo</vt:lpstr>
      <vt:lpstr>Calibri</vt:lpstr>
      <vt:lpstr>Calibri Light</vt:lpstr>
      <vt:lpstr>Century Gothic</vt:lpstr>
      <vt:lpstr>inherit</vt:lpstr>
      <vt:lpstr>Open Sans</vt:lpstr>
      <vt:lpstr>PT sans</vt:lpstr>
      <vt:lpstr>Symbol</vt:lpstr>
      <vt:lpstr>Times New Roman</vt:lpstr>
      <vt:lpstr>Times New Roman Cyr</vt:lpstr>
      <vt:lpstr>verdana</vt:lpstr>
      <vt:lpstr>Wingdings 3</vt:lpstr>
      <vt:lpstr>Легкий дым</vt:lpstr>
      <vt:lpstr>Конкурс как мотивационный фактор личностного и профессионального                     роста педагога</vt:lpstr>
      <vt:lpstr>Профессиональное развитие педагога</vt:lpstr>
      <vt:lpstr>Комплекс задач педагогического конкурса</vt:lpstr>
      <vt:lpstr>Презентация PowerPoint</vt:lpstr>
      <vt:lpstr>Презентация PowerPoint</vt:lpstr>
      <vt:lpstr>https://pravobraz.ru/konkursy/za-nravstvennyj-podvig-uchitelya/ </vt:lpstr>
      <vt:lpstr>НОМИНАЦИИ</vt:lpstr>
      <vt:lpstr>Методические рекомендации участникам конкурса – методическое сопровождение педагогов в подготовке конкурсных материалов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Методические рекомендации участникам конкурса – методическое сопровождение педагогов в подготовке  конкурсных материалов</vt:lpstr>
      <vt:lpstr>критерии</vt:lpstr>
      <vt:lpstr>Презентация PowerPoint</vt:lpstr>
      <vt:lpstr>Концепция духовно-нравственного развития и воспитания личности гражданина России</vt:lpstr>
      <vt:lpstr>Цель и задачи духовно-нравственного развития и воспитания                                                                                                                                        (см.Концепцию духовно-нравственного..)</vt:lpstr>
      <vt:lpstr>Презентация PowerPoint</vt:lpstr>
      <vt:lpstr>Презентация PowerPoint</vt:lpstr>
      <vt:lpstr>Презентация PowerPoint</vt:lpstr>
      <vt:lpstr>Краткая аннотация работы  (не более 1 000 печатных знаков) </vt:lpstr>
      <vt:lpstr>Структура аннотации </vt:lpstr>
      <vt:lpstr>Культура оформления конкурсных материалов</vt:lpstr>
      <vt:lpstr>????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Конкурс как мотивационный фактор личностного и профессионального роста педагога</dc:title>
  <dc:creator>user</dc:creator>
  <cp:lastModifiedBy>user</cp:lastModifiedBy>
  <cp:revision>40</cp:revision>
  <dcterms:created xsi:type="dcterms:W3CDTF">2016-10-18T06:16:37Z</dcterms:created>
  <dcterms:modified xsi:type="dcterms:W3CDTF">2016-10-26T09:01:28Z</dcterms:modified>
</cp:coreProperties>
</file>