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82" d="100"/>
          <a:sy n="82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"/>
          <c:y val="0.12609307806071152"/>
          <c:w val="0.62309893126716398"/>
          <c:h val="0.872514773754225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Примерный состав целостного эмотивного лексикона</c:v>
                </c:pt>
              </c:strCache>
            </c:strRef>
          </c:tx>
          <c:explosion val="25"/>
          <c:dPt>
            <c:idx val="2"/>
            <c:explosion val="20"/>
          </c:dPt>
          <c:cat>
            <c:strRef>
              <c:f>Лист1!$A$2:$A$4</c:f>
              <c:strCache>
                <c:ptCount val="3"/>
                <c:pt idx="0">
                  <c:v>Сложные эмоции (гнев, испуг, удивление)</c:v>
                </c:pt>
                <c:pt idx="1">
                  <c:v>Основные эмоции (радость, грусть, страх)</c:v>
                </c:pt>
                <c:pt idx="2">
                  <c:v>Эмоции, в названии которых содержатся детали, нюансы (удовлетворенность, беспокойство, озадаченность и т.д.)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</c:v>
                </c:pt>
                <c:pt idx="1">
                  <c:v>1.2</c:v>
                </c:pt>
                <c:pt idx="2">
                  <c:v>8.4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542340748006767"/>
          <c:y val="0.25574633027011129"/>
          <c:w val="0.33754953247364922"/>
          <c:h val="0.6919270901127729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2609307806071152"/>
          <c:w val="0.62309893126716409"/>
          <c:h val="0.87251477375422559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542340748006778"/>
          <c:y val="0.25574633027011129"/>
          <c:w val="0.33754953247364927"/>
          <c:h val="0.69192709011277265"/>
        </c:manualLayout>
      </c:layout>
    </c:legend>
    <c:plotVisOnly val="1"/>
  </c:chart>
  <c:txPr>
    <a:bodyPr/>
    <a:lstStyle/>
    <a:p>
      <a:pPr>
        <a:defRPr sz="24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2609307806071152"/>
          <c:w val="0.6230989312671642"/>
          <c:h val="0.87251477375422559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542340748006789"/>
          <c:y val="0.25574633027011129"/>
          <c:w val="0.33754953247364933"/>
          <c:h val="0.69192709011277265"/>
        </c:manualLayout>
      </c:layout>
    </c:legend>
    <c:plotVisOnly val="1"/>
  </c:chart>
  <c:txPr>
    <a:bodyPr/>
    <a:lstStyle/>
    <a:p>
      <a:pPr>
        <a:defRPr sz="24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2609307806071152"/>
          <c:w val="0.62309893126716442"/>
          <c:h val="0.87251477375422559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542340748006811"/>
          <c:y val="0.25574633027011129"/>
          <c:w val="0.33754953247364938"/>
          <c:h val="0.69192709011277265"/>
        </c:manualLayout>
      </c:layout>
    </c:legend>
    <c:plotVisOnly val="1"/>
  </c:chart>
  <c:txPr>
    <a:bodyPr/>
    <a:lstStyle/>
    <a:p>
      <a:pPr>
        <a:defRPr sz="24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2609307806071152"/>
          <c:w val="0.62309893126716431"/>
          <c:h val="0.87251477375422559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5423407480068"/>
          <c:y val="0.25574633027011129"/>
          <c:w val="0.33754953247364938"/>
          <c:h val="0.69192709011277265"/>
        </c:manualLayout>
      </c:layout>
    </c:legend>
    <c:plotVisOnly val="1"/>
  </c:chart>
  <c:txPr>
    <a:bodyPr/>
    <a:lstStyle/>
    <a:p>
      <a:pPr>
        <a:defRPr sz="24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0.1633</cdr:x>
      <cdr:y>0.37938</cdr:y>
    </cdr:from>
    <cdr:to>
      <cdr:x>0.26449</cdr:x>
      <cdr:y>0.52107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5656" y="24482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0.1633</cdr:x>
      <cdr:y>0.37938</cdr:y>
    </cdr:from>
    <cdr:to>
      <cdr:x>0.26449</cdr:x>
      <cdr:y>0.52107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5656" y="24482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0.1633</cdr:x>
      <cdr:y>0.37938</cdr:y>
    </cdr:from>
    <cdr:to>
      <cdr:x>0.26449</cdr:x>
      <cdr:y>0.52107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5656" y="24482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0.1633</cdr:x>
      <cdr:y>0.37938</cdr:y>
    </cdr:from>
    <cdr:to>
      <cdr:x>0.26449</cdr:x>
      <cdr:y>0.52107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5656" y="24482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F4E1-1999-41CC-AD65-080800DD667B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C708-8CD4-4DDD-B8CA-40C29A6A56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26369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3685-C9B8-4BC6-83A5-4D05E2DCA798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6F64-51A0-4766-AC2E-6905700A084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0809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CF92-4110-46B4-8FD3-E5821486BF3E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C0AC-2619-4B00-A5B2-D9707BE309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9150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9097A-B29F-4069-8C10-326677911CA7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42CF-8240-4867-B940-16787E5771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10820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8E7-2226-4623-AB29-EF3E382678B4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35F9A-03CE-42F8-9674-C9A5EAB704C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78768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15ED-77A3-4FCD-94E4-6453ACC0A022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509F-816E-4CFB-8991-5EDC4553997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92770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9729-EC1B-4557-A396-3D2E748B1C62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A272-9FC4-4D45-9D3F-D9A82D41CDB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60738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9658-B81C-4DBC-AE71-AD1E73724272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3176B-B1D8-497F-99AE-F2D684E342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0427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C20A-723F-4F08-BEBE-DA47B17073F8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41FC-D9F9-4439-8926-7C2A9659A8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21618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D762-3EA4-4D04-99E0-EF4BB9AAD635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80622-0DE9-44B6-8889-0E50878BFC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9213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BA45-3728-488E-9F6F-7BCFBD1ADACD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36D2-A2CC-41ED-B4CB-4CE68C0EB86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76840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8EE14C-8E72-42FD-A227-3245E3E2F76D}" type="datetimeFigureOut">
              <a:rPr lang="fr-FR"/>
              <a:pPr>
                <a:defRPr/>
              </a:pPr>
              <a:t>20/10/2016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382E1-1404-4FFE-99BD-62FD873B1F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5661248"/>
            <a:ext cx="9144000" cy="814387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Формирование эмотивного лексикона старшего дошкольника как фактор нравственного развития личности:                  к постановке проблемы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fr-CA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56576" cy="1916832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М.А. Ветошкина, </a:t>
            </a:r>
          </a:p>
          <a:p>
            <a:pPr algn="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Тюменский государственный университет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38496"/>
            <a:ext cx="9144000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Примерная общеобразовательная программа дошкольного образования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«От рождения до школы»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 редакцией Н.Е. Вераксы, Т.С. Комаровой, М.А. Васильевой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(используется в качестве основы рабочей программы большинства детских садов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 Тюмени)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развития старшего дошкольника в последний год обучения в ДОО: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Направление «Познавательно-речевое развитие»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«Коммуникация»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Развитие свободного общения со взрослыми и детьми.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Учить детей решать спорные вопросы и улаживать конфликты с помощью речи: убеждать, доказывать, объяснять. Учить строить высказывания.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всех компонентов устной речи, практическое овладение нормами речи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словаря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Обогащать речь детей наречиями, обозначающими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взаимоотношения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людей, их отношение к труду.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Помогать детям употреблять слова в точном соответствии со смыслом.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Образовательная область «Чтение художественной литературы»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Способствовать формированию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эмоционального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отношения к литературным произведениям.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Побуждать рассказывать о своем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восприятии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конкретного поступка литературного персонажа.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Помогать детям понять скрытые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мотивы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поведения героев произведения.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Итоговые результаты освоения Программы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семи годам при успешном освоении Программы достигается следующий уровень развития интегративных качеств ребенка.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Интегративное качество «Эмоционально отзывчивый»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Откликается на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эмоции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близких людей и друзей.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Сопереживает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персонажам сказок, историй, рассказов.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Эмоционально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реагирует на произведения изобразительного искусства, музыкальные и художественные произведения, мир природы.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14400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904"/>
                <a:gridCol w="5436096"/>
              </a:tblGrid>
              <a:tr h="685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Федеральный государственный образовательный стандарт дошкольного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Целевые ориентиры на этапе завершения дошкольного</a:t>
                      </a:r>
                      <a:r>
                        <a:rPr lang="ru-RU" sz="140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образования:</a:t>
                      </a:r>
                    </a:p>
                    <a:p>
                      <a:endParaRPr lang="ru-RU" sz="160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ребенок обладает установкой положительного отношения к миру &lt;...&gt; способен договариваться, учитывать интересы и чувства других, сопереживать неудачам и радоваться успехам других, адекватно проявляет свои чувства,          в том числе чувство веры в себя, старается разрешать конфликты;</a:t>
                      </a:r>
                    </a:p>
                    <a:p>
                      <a:endParaRPr lang="ru-RU" sz="160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желаний...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Федеральный государственный образовательный стандарт начального школьного образования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Требования к результатам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освоения основной образовательной программы   начального общего образования</a:t>
                      </a: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 Личностные результаты: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7) формирование эстетических потребностей, ценностей и чувств;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8) развитие этических чувств, доброжелательности и эмоционально-нравственной отзывчивости, понимания и сопереживания чувствам других людей;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9) развитие навыков сотрудничества со взрослыми и сверстниками в разных социальных ситуациях, умения не создавать конфликтов и находить выходы из спорных ситуаций;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Метапредметные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результаты: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5) освоение начальных форм &lt;…&gt; личностной рефлексии;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9) овладение навыками смыслового чтения текстов различных стилей и жанров в соответствии с целями и задачами; осознанно строить речевое высказывание в соответствии с задачами коммуникации и составлять тексты в устной и письменной формах;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11) готовность слушать собеседника и вести диалог; готовность признавать возможность существования различных точек зрения и права каждого иметь свою; излагать свое мнение и аргументировать свою точку зрения и оценку событий;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 Предметные результаты: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Филология.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Русский язык: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овладение первоначальными представлениями о нормах русского и родного литературного языка и правилах речевого этикета; умение &lt;…&gt; выбирать адекватные языковые средства для успешного решения коммуникативных задач;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Литературное чтение. Литературное чтение на родном языке: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осознание значимости чтения для личного развития; формирование &lt;…&gt; этических представлений, понятий о добре и зле, нравственности; &lt;…&gt; умение осознанно воспринимать и оценивать содержание и специфику различных текстов, участвовать в их обсуждении, давать и обосновывать нравственную оценку поступков героев;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Обучение лексико-семантической и стилистической системности служит той же общей </a:t>
            </a:r>
            <a:r>
              <a:rPr lang="ru-RU" dirty="0" smtClean="0"/>
              <a:t>задаче… </a:t>
            </a:r>
            <a:r>
              <a:rPr lang="ru-RU" dirty="0" smtClean="0"/>
              <a:t>Но здесь уже не просто выясняется «правильное» и «неправильное», а происходит функциональная специализация языковых средств,«раскладка» их по разным условиям общения. Таким образом, этот аспект «школьной грамматики» обеспечивает стилистическую целесообразность и выразительность речи.</a:t>
            </a:r>
          </a:p>
          <a:p>
            <a:r>
              <a:rPr lang="ru-RU" dirty="0" smtClean="0"/>
              <a:t>	Кроме того, он чрезвычайно важен как пропедевтика курса литературы</a:t>
            </a:r>
          </a:p>
          <a:p>
            <a:pPr algn="r"/>
            <a:r>
              <a:rPr lang="ru-RU" i="1" dirty="0" smtClean="0"/>
              <a:t> </a:t>
            </a:r>
          </a:p>
          <a:p>
            <a:pPr algn="r"/>
            <a:r>
              <a:rPr lang="ru-RU" i="1" dirty="0" smtClean="0"/>
              <a:t>(А. </a:t>
            </a:r>
            <a:r>
              <a:rPr lang="ru-RU" i="1" dirty="0" smtClean="0"/>
              <a:t>А. </a:t>
            </a:r>
            <a:r>
              <a:rPr lang="ru-RU" i="1" dirty="0" smtClean="0"/>
              <a:t>Леонтьев. Язык, речь, речевая деятельность)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</a:t>
            </a:r>
            <a:endParaRPr lang="ru-RU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404664"/>
          <a:ext cx="903649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</a:t>
            </a:r>
            <a:endParaRPr lang="ru-RU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404664"/>
          <a:ext cx="903649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20688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Факторы, влияющие на развитие эмотивного лексикона дошкольника </a:t>
            </a:r>
          </a:p>
          <a:p>
            <a:pPr algn="ctr"/>
            <a:r>
              <a:rPr lang="ru-RU" b="1" dirty="0" smtClean="0"/>
              <a:t>в ДОО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Речь педагога –</a:t>
            </a:r>
            <a:r>
              <a:rPr lang="ru-RU" dirty="0" smtClean="0"/>
              <a:t> лексика, которую педагог употребляет во время занятий, в повседневном общении с детьми.</a:t>
            </a:r>
          </a:p>
          <a:p>
            <a:endParaRPr lang="ru-RU" dirty="0" smtClean="0"/>
          </a:p>
          <a:p>
            <a:r>
              <a:rPr lang="ru-RU" b="1" dirty="0" smtClean="0"/>
              <a:t>2) Учебный текст – </a:t>
            </a:r>
            <a:r>
              <a:rPr lang="ru-RU" dirty="0" smtClean="0"/>
              <a:t>тексты, предназначенные для </a:t>
            </a:r>
            <a:r>
              <a:rPr lang="ru-RU" b="1" dirty="0" smtClean="0"/>
              <a:t>изучения детьми в ДОО.</a:t>
            </a:r>
          </a:p>
          <a:p>
            <a:endParaRPr lang="ru-RU" b="1" dirty="0" smtClean="0"/>
          </a:p>
          <a:p>
            <a:r>
              <a:rPr lang="ru-RU" b="1" dirty="0" smtClean="0"/>
              <a:t>3) Методика подачи эмотивного материала </a:t>
            </a:r>
            <a:r>
              <a:rPr lang="ru-RU" dirty="0" smtClean="0"/>
              <a:t>– коммуникативные тактики, используемые педагогом во время общения с детьми, создание педагогических ситуаций, предполагающих анализ и обозначение эмоций.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</a:t>
            </a:r>
            <a:endParaRPr lang="ru-RU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404664"/>
          <a:ext cx="903649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20688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Факторы, влияющие на развитие эмотивного лексикона дошкольника </a:t>
            </a:r>
          </a:p>
          <a:p>
            <a:pPr algn="ctr"/>
            <a:r>
              <a:rPr lang="ru-RU" b="1" dirty="0" smtClean="0"/>
              <a:t>в ДОО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Речь педагога –</a:t>
            </a:r>
            <a:r>
              <a:rPr lang="ru-RU" dirty="0" smtClean="0"/>
              <a:t> лексика, которую педагог употребляет во время занятий, в повседневном общении с детьми.</a:t>
            </a:r>
          </a:p>
          <a:p>
            <a:endParaRPr lang="ru-RU" dirty="0" smtClean="0"/>
          </a:p>
          <a:p>
            <a:r>
              <a:rPr lang="ru-RU" b="1" dirty="0" smtClean="0"/>
              <a:t>2) Учебный текст – </a:t>
            </a:r>
            <a:r>
              <a:rPr lang="ru-RU" dirty="0" smtClean="0"/>
              <a:t>тексты, предназначенные для </a:t>
            </a:r>
            <a:r>
              <a:rPr lang="ru-RU" b="1" dirty="0" smtClean="0"/>
              <a:t>изучения детьми в ДОО.</a:t>
            </a:r>
          </a:p>
          <a:p>
            <a:endParaRPr lang="ru-RU" b="1" dirty="0" smtClean="0"/>
          </a:p>
          <a:p>
            <a:r>
              <a:rPr lang="ru-RU" b="1" dirty="0" smtClean="0"/>
              <a:t>3) Методика подачи эмотивного материала </a:t>
            </a:r>
            <a:r>
              <a:rPr lang="ru-RU" dirty="0" smtClean="0"/>
              <a:t>– коммуникативные тактики, используемые педагогом во время общения с детьми, создание педагогических ситуаций, предполагающих анализ и обозначение эмоций.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</a:t>
            </a:r>
            <a:endParaRPr lang="ru-RU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404664"/>
          <a:ext cx="903649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20688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Проблемы, влияющие на полноценное развитие эмотивного лексикона дошкольника в ДОО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Недостаточное внимание педагога к эмоциональной сфере детей.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2) Тексты, вызывающие у дошкольников определенные эмоциональные состояния, изучаются без соответствующего комментирования.</a:t>
            </a:r>
          </a:p>
          <a:p>
            <a:endParaRPr lang="ru-RU" b="1" dirty="0" smtClean="0"/>
          </a:p>
          <a:p>
            <a:r>
              <a:rPr lang="ru-RU" b="1" dirty="0" smtClean="0"/>
              <a:t>3) Отсутствие грамотной методики подачи эмоционального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</a:t>
            </a:r>
            <a:endParaRPr lang="ru-RU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404664"/>
          <a:ext cx="903649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31640" y="1124744"/>
            <a:ext cx="6840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000" b="1" dirty="0" smtClean="0"/>
              <a:t>Искренне и сердечно благодарю за внимание </a:t>
            </a:r>
          </a:p>
          <a:p>
            <a:pPr algn="ctr"/>
            <a:r>
              <a:rPr lang="ru-RU" sz="4000" b="1" dirty="0" smtClean="0"/>
              <a:t>к моему докладу!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135</Template>
  <TotalTime>167</TotalTime>
  <Words>614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135</vt:lpstr>
      <vt:lpstr>Формирование эмотивного лексикона старшего дошкольника как фактор нравственного развития личности:                  к постановке проблемы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Олег</dc:creator>
  <cp:lastModifiedBy>Worker</cp:lastModifiedBy>
  <cp:revision>19</cp:revision>
  <dcterms:created xsi:type="dcterms:W3CDTF">2012-07-31T14:11:19Z</dcterms:created>
  <dcterms:modified xsi:type="dcterms:W3CDTF">2016-10-20T09:08:55Z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87885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