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3" r:id="rId4"/>
    <p:sldId id="264" r:id="rId5"/>
    <p:sldId id="265" r:id="rId6"/>
    <p:sldId id="268" r:id="rId7"/>
    <p:sldId id="269" r:id="rId8"/>
    <p:sldId id="267" r:id="rId9"/>
    <p:sldId id="258" r:id="rId10"/>
    <p:sldId id="259"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103464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3491416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108031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2607194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2280577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382462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3596894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223925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2297558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3569809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720299E-9A03-4E20-B3F1-80E66474971C}" type="datetimeFigureOut">
              <a:rPr lang="ru-RU" smtClean="0"/>
              <a:pPr/>
              <a:t>20.10.2016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20084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20299E-9A03-4E20-B3F1-80E66474971C}" type="datetimeFigureOut">
              <a:rPr lang="ru-RU" smtClean="0"/>
              <a:pPr/>
              <a:t>20.10.2016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9E417-87E3-4A52-82B6-D7C83DBA10BE}" type="slidenum">
              <a:rPr lang="ru-RU" smtClean="0"/>
              <a:pPr/>
              <a:t>‹#›</a:t>
            </a:fld>
            <a:endParaRPr lang="ru-RU"/>
          </a:p>
        </p:txBody>
      </p:sp>
    </p:spTree>
    <p:extLst>
      <p:ext uri="{BB962C8B-B14F-4D97-AF65-F5344CB8AC3E}">
        <p14:creationId xmlns:p14="http://schemas.microsoft.com/office/powerpoint/2010/main" xmlns="" val="2327607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fipi.r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06880" y="4671183"/>
            <a:ext cx="9144000" cy="1655762"/>
          </a:xfrm>
        </p:spPr>
        <p:txBody>
          <a:bodyPr>
            <a:normAutofit fontScale="92500" lnSpcReduction="10000"/>
          </a:bodyPr>
          <a:lstStyle/>
          <a:p>
            <a:pPr marL="274320" lvl="0" indent="-274320" algn="r">
              <a:lnSpc>
                <a:spcPct val="80000"/>
              </a:lnSpc>
              <a:spcBef>
                <a:spcPts val="580"/>
              </a:spcBef>
              <a:buClr>
                <a:srgbClr val="D34817"/>
              </a:buClr>
              <a:buSzPct val="85000"/>
            </a:pPr>
            <a:r>
              <a:rPr lang="ru-RU" i="1" dirty="0" smtClean="0">
                <a:solidFill>
                  <a:prstClr val="black"/>
                </a:solidFill>
                <a:latin typeface="Cambria" panose="02040503050406030204" pitchFamily="18" charset="0"/>
              </a:rPr>
              <a:t>Медведева Елена Георгиевна, </a:t>
            </a:r>
          </a:p>
          <a:p>
            <a:pPr marL="274320" lvl="0" indent="-274320" algn="r">
              <a:lnSpc>
                <a:spcPct val="80000"/>
              </a:lnSpc>
              <a:spcBef>
                <a:spcPts val="580"/>
              </a:spcBef>
              <a:buClr>
                <a:srgbClr val="D34817"/>
              </a:buClr>
              <a:buSzPct val="85000"/>
            </a:pPr>
            <a:r>
              <a:rPr lang="ru-RU" i="1" dirty="0" smtClean="0">
                <a:solidFill>
                  <a:prstClr val="black"/>
                </a:solidFill>
                <a:latin typeface="Cambria" panose="02040503050406030204" pitchFamily="18" charset="0"/>
              </a:rPr>
              <a:t>доцент </a:t>
            </a:r>
          </a:p>
          <a:p>
            <a:pPr marL="274320" lvl="0" indent="-274320" algn="r">
              <a:lnSpc>
                <a:spcPct val="80000"/>
              </a:lnSpc>
              <a:spcBef>
                <a:spcPts val="580"/>
              </a:spcBef>
              <a:buClr>
                <a:srgbClr val="D34817"/>
              </a:buClr>
              <a:buSzPct val="85000"/>
            </a:pPr>
            <a:r>
              <a:rPr lang="ru-RU" i="1" dirty="0" smtClean="0">
                <a:solidFill>
                  <a:prstClr val="black"/>
                </a:solidFill>
                <a:latin typeface="Cambria" panose="02040503050406030204" pitchFamily="18" charset="0"/>
              </a:rPr>
              <a:t>кафедры социально-гуманитарных дисциплин</a:t>
            </a:r>
          </a:p>
          <a:p>
            <a:pPr marL="274320" lvl="0" indent="-274320" algn="r">
              <a:lnSpc>
                <a:spcPct val="80000"/>
              </a:lnSpc>
              <a:spcBef>
                <a:spcPts val="580"/>
              </a:spcBef>
              <a:buClr>
                <a:srgbClr val="D34817"/>
              </a:buClr>
              <a:buSzPct val="85000"/>
            </a:pPr>
            <a:r>
              <a:rPr lang="ru-RU" i="1" dirty="0" smtClean="0">
                <a:solidFill>
                  <a:prstClr val="black"/>
                </a:solidFill>
                <a:latin typeface="Cambria" panose="02040503050406030204" pitchFamily="18" charset="0"/>
              </a:rPr>
              <a:t> ТОГИРРО</a:t>
            </a:r>
          </a:p>
          <a:p>
            <a:pPr marL="274320" lvl="0" indent="-274320" algn="r">
              <a:lnSpc>
                <a:spcPct val="80000"/>
              </a:lnSpc>
              <a:spcBef>
                <a:spcPts val="580"/>
              </a:spcBef>
              <a:buClr>
                <a:srgbClr val="D34817"/>
              </a:buClr>
              <a:buSzPct val="85000"/>
            </a:pPr>
            <a:r>
              <a:rPr lang="en-US" i="1" dirty="0" smtClean="0">
                <a:solidFill>
                  <a:prstClr val="black"/>
                </a:solidFill>
                <a:latin typeface="Cambria" panose="02040503050406030204" pitchFamily="18" charset="0"/>
              </a:rPr>
              <a:t>kafedra_filologia@mail.ru</a:t>
            </a:r>
            <a:endParaRPr lang="en-US" i="1" dirty="0" smtClean="0">
              <a:solidFill>
                <a:prstClr val="black"/>
              </a:solidFill>
              <a:latin typeface="Perpetua"/>
            </a:endParaRPr>
          </a:p>
          <a:p>
            <a:endParaRPr lang="ru-RU" dirty="0"/>
          </a:p>
        </p:txBody>
      </p:sp>
      <p:pic>
        <p:nvPicPr>
          <p:cNvPr id="15362" name="Picture 2" descr="http://ege.edu.ru/common/img/blanks/blank2.PNG"/>
          <p:cNvPicPr>
            <a:picLocks noChangeAspect="1" noChangeArrowheads="1"/>
          </p:cNvPicPr>
          <p:nvPr/>
        </p:nvPicPr>
        <p:blipFill>
          <a:blip r:embed="rId2"/>
          <a:srcRect/>
          <a:stretch>
            <a:fillRect/>
          </a:stretch>
        </p:blipFill>
        <p:spPr bwMode="auto">
          <a:xfrm rot="20951208">
            <a:off x="608874" y="3871206"/>
            <a:ext cx="1955747" cy="2828449"/>
          </a:xfrm>
          <a:prstGeom prst="rect">
            <a:avLst/>
          </a:prstGeom>
          <a:noFill/>
        </p:spPr>
      </p:pic>
      <p:pic>
        <p:nvPicPr>
          <p:cNvPr id="15363" name="Picture 3" descr="C:\Users\E\Desktop\0412.jpg"/>
          <p:cNvPicPr>
            <a:picLocks noChangeAspect="1" noChangeArrowheads="1"/>
          </p:cNvPicPr>
          <p:nvPr/>
        </p:nvPicPr>
        <p:blipFill>
          <a:blip r:embed="rId3"/>
          <a:srcRect/>
          <a:stretch>
            <a:fillRect/>
          </a:stretch>
        </p:blipFill>
        <p:spPr bwMode="auto">
          <a:xfrm>
            <a:off x="6775939" y="0"/>
            <a:ext cx="5209736" cy="3256085"/>
          </a:xfrm>
          <a:prstGeom prst="rect">
            <a:avLst/>
          </a:prstGeom>
          <a:noFill/>
        </p:spPr>
      </p:pic>
      <p:pic>
        <p:nvPicPr>
          <p:cNvPr id="7" name="Picture 1" descr="C:\Users\E\Desktop\ege-2016-russkij-yazyk-36-variantov-tipovye-ekzamenacionnye-varianty-cybulko-fipi.jpg"/>
          <p:cNvPicPr>
            <a:picLocks noChangeAspect="1" noChangeArrowheads="1"/>
          </p:cNvPicPr>
          <p:nvPr/>
        </p:nvPicPr>
        <p:blipFill>
          <a:blip r:embed="rId4"/>
          <a:srcRect l="28287" t="19768" r="27857" b="20252"/>
          <a:stretch>
            <a:fillRect/>
          </a:stretch>
        </p:blipFill>
        <p:spPr bwMode="auto">
          <a:xfrm rot="20936305">
            <a:off x="2124221" y="3854548"/>
            <a:ext cx="1913207" cy="2616591"/>
          </a:xfrm>
          <a:prstGeom prst="rect">
            <a:avLst/>
          </a:prstGeom>
          <a:noFill/>
        </p:spPr>
      </p:pic>
      <p:sp>
        <p:nvSpPr>
          <p:cNvPr id="2" name="Заголовок 1"/>
          <p:cNvSpPr>
            <a:spLocks noGrp="1"/>
          </p:cNvSpPr>
          <p:nvPr>
            <p:ph type="ctrTitle"/>
          </p:nvPr>
        </p:nvSpPr>
        <p:spPr>
          <a:xfrm>
            <a:off x="1481797" y="1417783"/>
            <a:ext cx="9144000" cy="2387600"/>
          </a:xfrm>
        </p:spPr>
        <p:txBody>
          <a:bodyPr>
            <a:noAutofit/>
          </a:bodyPr>
          <a:lstStyle/>
          <a:p>
            <a:r>
              <a:rPr lang="ru-RU" sz="2400" b="1" dirty="0" smtClean="0">
                <a:solidFill>
                  <a:srgbClr val="002060"/>
                </a:solidFill>
              </a:rPr>
              <a:t>Диагностика образовательных достижений по русскому языку учащихся 10 – 11 классов</a:t>
            </a:r>
            <a:endParaRPr lang="ru-RU" sz="2400" b="1" dirty="0">
              <a:solidFill>
                <a:srgbClr val="002060"/>
              </a:solidFill>
            </a:endParaRPr>
          </a:p>
        </p:txBody>
      </p:sp>
    </p:spTree>
    <p:extLst>
      <p:ext uri="{BB962C8B-B14F-4D97-AF65-F5344CB8AC3E}">
        <p14:creationId xmlns:p14="http://schemas.microsoft.com/office/powerpoint/2010/main" xmlns="" val="3681339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8372" y="517329"/>
            <a:ext cx="10515600" cy="3632640"/>
          </a:xfrm>
        </p:spPr>
        <p:txBody>
          <a:bodyPr>
            <a:normAutofit/>
          </a:bodyPr>
          <a:lstStyle/>
          <a:p>
            <a:pPr>
              <a:buNone/>
            </a:pPr>
            <a:r>
              <a:rPr lang="ru-RU" dirty="0" smtClean="0"/>
              <a:t>              </a:t>
            </a:r>
            <a:r>
              <a:rPr lang="ru-RU" dirty="0" smtClean="0">
                <a:solidFill>
                  <a:schemeClr val="tx2"/>
                </a:solidFill>
              </a:rPr>
              <a:t>из области чистой рациональности               </a:t>
            </a:r>
          </a:p>
          <a:p>
            <a:pPr>
              <a:buNone/>
            </a:pPr>
            <a:endParaRPr lang="ru-RU" dirty="0" smtClean="0">
              <a:solidFill>
                <a:schemeClr val="tx2"/>
              </a:solidFill>
            </a:endParaRPr>
          </a:p>
          <a:p>
            <a:pPr>
              <a:buNone/>
            </a:pPr>
            <a:endParaRPr lang="ru-RU" dirty="0" smtClean="0">
              <a:solidFill>
                <a:schemeClr val="tx2"/>
              </a:solidFill>
            </a:endParaRPr>
          </a:p>
          <a:p>
            <a:pPr>
              <a:buNone/>
            </a:pPr>
            <a:r>
              <a:rPr lang="ru-RU" dirty="0" smtClean="0">
                <a:solidFill>
                  <a:schemeClr val="tx2"/>
                </a:solidFill>
              </a:rPr>
              <a:t>                  в сферу языкового мышления</a:t>
            </a:r>
          </a:p>
          <a:p>
            <a:pPr>
              <a:buNone/>
            </a:pPr>
            <a:r>
              <a:rPr lang="ru-RU" dirty="0" smtClean="0"/>
              <a:t>                                   </a:t>
            </a:r>
          </a:p>
          <a:p>
            <a:pPr>
              <a:buNone/>
            </a:pPr>
            <a:r>
              <a:rPr lang="ru-RU" dirty="0" smtClean="0"/>
              <a:t>                                                    </a:t>
            </a:r>
            <a:r>
              <a:rPr lang="ru-RU" i="1" dirty="0" err="1" smtClean="0"/>
              <a:t>лингвоконцептоцентрическая</a:t>
            </a:r>
            <a:r>
              <a:rPr lang="ru-RU" i="1" dirty="0" smtClean="0"/>
              <a:t> модель</a:t>
            </a:r>
            <a:endParaRPr lang="ru-RU" i="1" dirty="0"/>
          </a:p>
        </p:txBody>
      </p:sp>
      <p:pic>
        <p:nvPicPr>
          <p:cNvPr id="4098" name="Picture 2" descr="C:\Users\E\Desktop\fXaEamS6Lc0.jpg"/>
          <p:cNvPicPr>
            <a:picLocks noChangeAspect="1" noChangeArrowheads="1"/>
          </p:cNvPicPr>
          <p:nvPr/>
        </p:nvPicPr>
        <p:blipFill>
          <a:blip r:embed="rId2"/>
          <a:srcRect/>
          <a:stretch>
            <a:fillRect/>
          </a:stretch>
        </p:blipFill>
        <p:spPr bwMode="auto">
          <a:xfrm>
            <a:off x="8468750" y="0"/>
            <a:ext cx="3413760" cy="2553209"/>
          </a:xfrm>
          <a:prstGeom prst="rect">
            <a:avLst/>
          </a:prstGeom>
          <a:noFill/>
        </p:spPr>
      </p:pic>
      <p:sp>
        <p:nvSpPr>
          <p:cNvPr id="10" name="Стрелка вниз 9"/>
          <p:cNvSpPr/>
          <p:nvPr/>
        </p:nvSpPr>
        <p:spPr>
          <a:xfrm>
            <a:off x="3924885" y="928468"/>
            <a:ext cx="281355" cy="8721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26" name="Picture 2" descr="C:\Users\E\Desktop\zx8bpz8ji5yf-640.jpg"/>
          <p:cNvPicPr>
            <a:picLocks noChangeAspect="1" noChangeArrowheads="1"/>
          </p:cNvPicPr>
          <p:nvPr/>
        </p:nvPicPr>
        <p:blipFill>
          <a:blip r:embed="rId3"/>
          <a:srcRect/>
          <a:stretch>
            <a:fillRect/>
          </a:stretch>
        </p:blipFill>
        <p:spPr bwMode="auto">
          <a:xfrm>
            <a:off x="375138" y="3418448"/>
            <a:ext cx="3563814" cy="2672861"/>
          </a:xfrm>
          <a:prstGeom prst="rect">
            <a:avLst/>
          </a:prstGeom>
          <a:noFill/>
        </p:spPr>
      </p:pic>
      <p:sp>
        <p:nvSpPr>
          <p:cNvPr id="12" name="Прямоугольник 11"/>
          <p:cNvSpPr/>
          <p:nvPr/>
        </p:nvSpPr>
        <p:spPr>
          <a:xfrm>
            <a:off x="4131212" y="4219359"/>
            <a:ext cx="7460565" cy="1384995"/>
          </a:xfrm>
          <a:prstGeom prst="rect">
            <a:avLst/>
          </a:prstGeom>
        </p:spPr>
        <p:txBody>
          <a:bodyPr wrap="square">
            <a:spAutoFit/>
          </a:bodyPr>
          <a:lstStyle/>
          <a:p>
            <a:r>
              <a:rPr lang="ru-RU" sz="2800" dirty="0" smtClean="0"/>
              <a:t>- активный конструктор собственного мировоззрения, собственной нравственной концепции мира и человека </a:t>
            </a:r>
            <a:r>
              <a:rPr lang="ru-RU" sz="2800" smtClean="0"/>
              <a:t>в себе</a:t>
            </a:r>
            <a:endParaRPr lang="ru-RU"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3"/>
          <p:cNvSpPr>
            <a:spLocks noGrp="1"/>
          </p:cNvSpPr>
          <p:nvPr>
            <p:ph type="ctrTitle"/>
          </p:nvPr>
        </p:nvSpPr>
        <p:spPr>
          <a:xfrm>
            <a:off x="914400" y="908051"/>
            <a:ext cx="10363200" cy="792163"/>
          </a:xfrm>
        </p:spPr>
        <p:txBody>
          <a:bodyPr/>
          <a:lstStyle/>
          <a:p>
            <a:r>
              <a:rPr lang="ru-RU" sz="2400" b="1" smtClean="0">
                <a:solidFill>
                  <a:schemeClr val="bg1"/>
                </a:solidFill>
                <a:latin typeface="Times New Roman" pitchFamily="18" charset="0"/>
                <a:cs typeface="Times New Roman" pitchFamily="18" charset="0"/>
              </a:rPr>
              <a:t>Основные вопросы</a:t>
            </a:r>
          </a:p>
        </p:txBody>
      </p:sp>
      <p:sp>
        <p:nvSpPr>
          <p:cNvPr id="11267" name="Подзаголовок 4"/>
          <p:cNvSpPr>
            <a:spLocks noGrp="1"/>
          </p:cNvSpPr>
          <p:nvPr>
            <p:ph type="subTitle" idx="1"/>
          </p:nvPr>
        </p:nvSpPr>
        <p:spPr>
          <a:xfrm>
            <a:off x="254392" y="624571"/>
            <a:ext cx="4613030" cy="1871662"/>
          </a:xfrm>
        </p:spPr>
        <p:txBody>
          <a:bodyPr/>
          <a:lstStyle/>
          <a:p>
            <a:pPr marL="342900" indent="-342900" algn="l">
              <a:buFontTx/>
              <a:buAutoNum type="arabicPeriod"/>
            </a:pPr>
            <a:r>
              <a:rPr lang="ru-RU" sz="2400" dirty="0" smtClean="0">
                <a:solidFill>
                  <a:schemeClr val="tx2"/>
                </a:solidFill>
                <a:latin typeface="Times New Roman" pitchFamily="18" charset="0"/>
                <a:cs typeface="Times New Roman" pitchFamily="18" charset="0"/>
              </a:rPr>
              <a:t>Что оценивать?</a:t>
            </a:r>
          </a:p>
          <a:p>
            <a:pPr marL="342900" indent="-342900" algn="just">
              <a:buFontTx/>
              <a:buAutoNum type="arabicPeriod"/>
            </a:pPr>
            <a:r>
              <a:rPr lang="ru-RU" sz="2400" dirty="0" smtClean="0">
                <a:solidFill>
                  <a:schemeClr val="tx2"/>
                </a:solidFill>
                <a:latin typeface="Times New Roman" pitchFamily="18" charset="0"/>
                <a:cs typeface="Times New Roman" pitchFamily="18" charset="0"/>
              </a:rPr>
              <a:t>Какие способы деятельности </a:t>
            </a:r>
          </a:p>
          <a:p>
            <a:pPr marL="342900" indent="-342900" algn="just"/>
            <a:r>
              <a:rPr lang="ru-RU" sz="2400" dirty="0" smtClean="0">
                <a:solidFill>
                  <a:schemeClr val="tx2"/>
                </a:solidFill>
                <a:latin typeface="Times New Roman" pitchFamily="18" charset="0"/>
                <a:cs typeface="Times New Roman" pitchFamily="18" charset="0"/>
              </a:rPr>
              <a:t>оптимальны для контроля?</a:t>
            </a:r>
          </a:p>
          <a:p>
            <a:pPr marL="342900" indent="-342900" algn="l"/>
            <a:r>
              <a:rPr lang="ru-RU" sz="2400" dirty="0" smtClean="0">
                <a:solidFill>
                  <a:schemeClr val="tx2"/>
                </a:solidFill>
                <a:latin typeface="Times New Roman" pitchFamily="18" charset="0"/>
                <a:cs typeface="Times New Roman" pitchFamily="18" charset="0"/>
              </a:rPr>
              <a:t>3. Как </a:t>
            </a:r>
            <a:r>
              <a:rPr lang="ru-RU" sz="2400" dirty="0" smtClean="0">
                <a:solidFill>
                  <a:schemeClr val="tx2"/>
                </a:solidFill>
                <a:latin typeface="Times New Roman" pitchFamily="18" charset="0"/>
                <a:cs typeface="Times New Roman" pitchFamily="18" charset="0"/>
              </a:rPr>
              <a:t>оценивать?</a:t>
            </a:r>
          </a:p>
        </p:txBody>
      </p:sp>
      <p:sp>
        <p:nvSpPr>
          <p:cNvPr id="4" name="Подзаголовок 2"/>
          <p:cNvSpPr txBox="1">
            <a:spLocks/>
          </p:cNvSpPr>
          <p:nvPr/>
        </p:nvSpPr>
        <p:spPr>
          <a:xfrm>
            <a:off x="5809957" y="639226"/>
            <a:ext cx="5918821" cy="2016125"/>
          </a:xfrm>
          <a:prstGeom prst="rect">
            <a:avLst/>
          </a:prstGeom>
        </p:spPr>
        <p:txBody>
          <a:bodyPr vert="horz" lIns="91440" tIns="45720" rIns="91440" bIns="45720" rtlCol="0">
            <a:normAutofit fontScale="85000" lnSpcReduction="20000"/>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u-RU" sz="2000" b="0" i="1" u="none" strike="noStrike" kern="1200" cap="none" spc="0" normalizeH="0" baseline="0" noProof="0" dirty="0" smtClean="0">
                <a:ln>
                  <a:noFill/>
                </a:ln>
                <a:solidFill>
                  <a:schemeClr val="accent2">
                    <a:lumMod val="50000"/>
                  </a:schemeClr>
                </a:solidFill>
                <a:effectLst/>
                <a:uLnTx/>
                <a:uFillTx/>
                <a:latin typeface="+mn-lt"/>
                <a:ea typeface="+mn-ea"/>
                <a:cs typeface="+mn-cs"/>
              </a:rPr>
              <a:t>Раздел 1. Перечень элементов содержания, проверяемых </a:t>
            </a:r>
            <a:r>
              <a:rPr lang="ru-RU" sz="2000" i="1" dirty="0" smtClean="0">
                <a:solidFill>
                  <a:schemeClr val="accent2">
                    <a:lumMod val="50000"/>
                  </a:schemeClr>
                </a:solidFill>
              </a:rPr>
              <a:t> </a:t>
            </a:r>
            <a:r>
              <a:rPr lang="ru-RU" sz="2000" i="1" dirty="0" err="1" smtClean="0">
                <a:solidFill>
                  <a:schemeClr val="accent2">
                    <a:lumMod val="50000"/>
                  </a:schemeClr>
                </a:solidFill>
              </a:rPr>
              <a:t>п</a:t>
            </a:r>
            <a:r>
              <a:rPr kumimoji="0" lang="ru-RU" sz="2000" b="0" i="1" u="none" strike="noStrike" kern="1200" cap="none" spc="0" normalizeH="0" baseline="0" noProof="0" dirty="0" smtClean="0">
                <a:ln>
                  <a:noFill/>
                </a:ln>
                <a:solidFill>
                  <a:schemeClr val="accent2">
                    <a:lumMod val="50000"/>
                  </a:schemeClr>
                </a:solidFill>
                <a:effectLst/>
                <a:uLnTx/>
                <a:uFillTx/>
                <a:latin typeface="+mn-lt"/>
                <a:ea typeface="+mn-ea"/>
                <a:cs typeface="+mn-cs"/>
              </a:rPr>
              <a:t>о </a:t>
            </a:r>
            <a:r>
              <a:rPr kumimoji="0" lang="ru-RU" sz="2000" b="0" i="1" u="none" strike="noStrike" kern="1200" cap="none" spc="0" normalizeH="0" baseline="0" noProof="0" dirty="0" smtClean="0">
                <a:ln>
                  <a:noFill/>
                </a:ln>
                <a:solidFill>
                  <a:schemeClr val="accent2">
                    <a:lumMod val="50000"/>
                  </a:schemeClr>
                </a:solidFill>
                <a:effectLst/>
                <a:uLnTx/>
                <a:uFillTx/>
                <a:latin typeface="+mn-lt"/>
                <a:ea typeface="+mn-ea"/>
                <a:cs typeface="+mn-cs"/>
              </a:rPr>
              <a:t>русскому языку за курс основной школы</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000" b="0" i="1" u="none" strike="noStrike" kern="1200" cap="none" spc="0" normalizeH="0" baseline="0" noProof="0" dirty="0" smtClean="0">
              <a:ln>
                <a:noFill/>
              </a:ln>
              <a:solidFill>
                <a:schemeClr val="accent2">
                  <a:lumMod val="50000"/>
                </a:schemeClr>
              </a:solidFill>
              <a:effectLst/>
              <a:uLnTx/>
              <a:uFillTx/>
              <a:latin typeface="+mn-lt"/>
              <a:ea typeface="+mn-ea"/>
              <a:cs typeface="+mn-cs"/>
            </a:endParaRPr>
          </a:p>
          <a:p>
            <a:pPr lvl="0">
              <a:lnSpc>
                <a:spcPct val="90000"/>
              </a:lnSpc>
              <a:spcBef>
                <a:spcPts val="1000"/>
              </a:spcBef>
              <a:defRPr/>
            </a:pPr>
            <a:r>
              <a:rPr kumimoji="0" lang="ru-RU" sz="2000" b="0" i="1" u="none" strike="noStrike" kern="1200" cap="none" spc="0" normalizeH="0" baseline="0" noProof="0" dirty="0" smtClean="0">
                <a:ln>
                  <a:noFill/>
                </a:ln>
                <a:solidFill>
                  <a:schemeClr val="accent2">
                    <a:lumMod val="50000"/>
                  </a:schemeClr>
                </a:solidFill>
                <a:effectLst/>
                <a:uLnTx/>
                <a:uFillTx/>
                <a:latin typeface="+mn-lt"/>
                <a:ea typeface="+mn-ea"/>
                <a:cs typeface="+mn-cs"/>
              </a:rPr>
              <a:t>Раздел 2</a:t>
            </a:r>
            <a:r>
              <a:rPr kumimoji="0" lang="ru-RU" sz="2000" b="0" i="0" u="none" strike="noStrike" kern="1200" cap="none" spc="0" normalizeH="0" baseline="0" noProof="0" dirty="0" smtClean="0">
                <a:ln>
                  <a:noFill/>
                </a:ln>
                <a:solidFill>
                  <a:schemeClr val="accent2">
                    <a:lumMod val="50000"/>
                  </a:schemeClr>
                </a:solidFill>
                <a:effectLst/>
                <a:uLnTx/>
                <a:uFillTx/>
                <a:latin typeface="+mn-lt"/>
                <a:ea typeface="+mn-ea"/>
                <a:cs typeface="+mn-cs"/>
              </a:rPr>
              <a:t>. </a:t>
            </a:r>
            <a:r>
              <a:rPr kumimoji="0" lang="ru-RU" sz="2000" b="0" i="1" u="none" strike="noStrike" kern="1200" cap="none" spc="0" normalizeH="0" baseline="0" noProof="0" dirty="0" smtClean="0">
                <a:ln>
                  <a:noFill/>
                </a:ln>
                <a:solidFill>
                  <a:schemeClr val="accent2">
                    <a:lumMod val="50000"/>
                  </a:schemeClr>
                </a:solidFill>
                <a:effectLst/>
                <a:uLnTx/>
                <a:uFillTx/>
                <a:latin typeface="+mn-lt"/>
                <a:ea typeface="+mn-ea"/>
                <a:cs typeface="+mn-cs"/>
              </a:rPr>
              <a:t>Перечень требований к уровню подготовки, проверяемому по русскому языку за курс основной </a:t>
            </a:r>
            <a:r>
              <a:rPr kumimoji="0" lang="ru-RU" sz="2000" b="0" i="1" u="none" strike="noStrike" kern="1200" cap="none" spc="0" normalizeH="0" baseline="0" noProof="0" dirty="0" smtClean="0">
                <a:ln>
                  <a:noFill/>
                </a:ln>
                <a:solidFill>
                  <a:schemeClr val="accent2">
                    <a:lumMod val="50000"/>
                  </a:schemeClr>
                </a:solidFill>
                <a:effectLst/>
                <a:uLnTx/>
                <a:uFillTx/>
                <a:latin typeface="+mn-lt"/>
                <a:ea typeface="+mn-ea"/>
                <a:cs typeface="+mn-cs"/>
              </a:rPr>
              <a:t>школы</a:t>
            </a:r>
          </a:p>
          <a:p>
            <a:pPr lvl="0" algn="ctr">
              <a:lnSpc>
                <a:spcPct val="90000"/>
              </a:lnSpc>
              <a:spcBef>
                <a:spcPts val="1000"/>
              </a:spcBef>
              <a:defRPr/>
            </a:pPr>
            <a:r>
              <a:rPr lang="ru-RU" sz="2000" i="1" dirty="0" smtClean="0">
                <a:solidFill>
                  <a:schemeClr val="accent2">
                    <a:lumMod val="50000"/>
                  </a:schemeClr>
                </a:solidFill>
              </a:rPr>
              <a:t>                                                                             </a:t>
            </a:r>
          </a:p>
          <a:p>
            <a:pPr lvl="0" algn="ctr">
              <a:lnSpc>
                <a:spcPct val="90000"/>
              </a:lnSpc>
              <a:spcBef>
                <a:spcPts val="1000"/>
              </a:spcBef>
              <a:defRPr/>
            </a:pPr>
            <a:r>
              <a:rPr lang="ru-RU" sz="2000" i="1" dirty="0" smtClean="0">
                <a:solidFill>
                  <a:srgbClr val="00B0F0"/>
                </a:solidFill>
              </a:rPr>
              <a:t> </a:t>
            </a:r>
            <a:r>
              <a:rPr lang="ru-RU" sz="2000" i="1" dirty="0" smtClean="0">
                <a:solidFill>
                  <a:srgbClr val="00B0F0"/>
                </a:solidFill>
              </a:rPr>
              <a:t>                                                                               </a:t>
            </a:r>
            <a:r>
              <a:rPr lang="en-US" sz="2000" i="1" dirty="0" smtClean="0">
                <a:solidFill>
                  <a:srgbClr val="00B0F0"/>
                </a:solidFill>
                <a:hlinkClick r:id="rId2"/>
              </a:rPr>
              <a:t>http</a:t>
            </a:r>
            <a:r>
              <a:rPr lang="en-US" sz="2000" i="1" dirty="0" smtClean="0">
                <a:solidFill>
                  <a:srgbClr val="00B0F0"/>
                </a:solidFill>
                <a:hlinkClick r:id="rId2"/>
              </a:rPr>
              <a:t>://</a:t>
            </a:r>
            <a:r>
              <a:rPr lang="en-US" sz="2000" i="1" dirty="0" smtClean="0">
                <a:solidFill>
                  <a:srgbClr val="00B0F0"/>
                </a:solidFill>
                <a:hlinkClick r:id="rId2"/>
              </a:rPr>
              <a:t>fipi.ru</a:t>
            </a:r>
            <a:r>
              <a:rPr lang="ru-RU" sz="2000" i="1" dirty="0" smtClean="0">
                <a:solidFill>
                  <a:srgbClr val="00B0F0"/>
                </a:solidFill>
              </a:rPr>
              <a:t> </a:t>
            </a:r>
            <a:endParaRPr kumimoji="0" lang="ru-RU" sz="2000" b="0" i="0" u="none" strike="noStrike" kern="1200" cap="none" spc="0" normalizeH="0" baseline="0" noProof="0" dirty="0" smtClean="0">
              <a:ln>
                <a:noFill/>
              </a:ln>
              <a:solidFill>
                <a:srgbClr val="00B0F0"/>
              </a:solidFill>
              <a:effectLst/>
              <a:uLnTx/>
              <a:uFillTx/>
              <a:latin typeface="+mn-lt"/>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00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Прямоугольник 3"/>
          <p:cNvSpPr>
            <a:spLocks noChangeArrowheads="1"/>
          </p:cNvSpPr>
          <p:nvPr/>
        </p:nvSpPr>
        <p:spPr bwMode="auto">
          <a:xfrm>
            <a:off x="532523" y="2087463"/>
            <a:ext cx="5952685" cy="4770537"/>
          </a:xfrm>
          <a:prstGeom prst="rect">
            <a:avLst/>
          </a:prstGeom>
          <a:noFill/>
          <a:ln w="9525">
            <a:noFill/>
            <a:miter lim="800000"/>
            <a:headEnd/>
            <a:tailEnd/>
          </a:ln>
        </p:spPr>
        <p:txBody>
          <a:bodyPr wrap="square">
            <a:spAutoFit/>
          </a:bodyPr>
          <a:lstStyle/>
          <a:p>
            <a:pPr indent="254000" algn="just" eaLnBrk="0" hangingPunct="0"/>
            <a:endParaRPr lang="ru-RU" sz="1600" dirty="0">
              <a:solidFill>
                <a:srgbClr val="FF0000"/>
              </a:solidFill>
              <a:latin typeface="Times New Roman" pitchFamily="18" charset="0"/>
              <a:ea typeface="Calibri" pitchFamily="34" charset="0"/>
              <a:cs typeface="Times New Roman" pitchFamily="18" charset="0"/>
            </a:endParaRPr>
          </a:p>
          <a:p>
            <a:pPr indent="254000" algn="just" eaLnBrk="0" hangingPunct="0"/>
            <a:endParaRPr lang="ru-RU" sz="1600" dirty="0">
              <a:solidFill>
                <a:srgbClr val="FF0000"/>
              </a:solidFill>
              <a:latin typeface="Times New Roman" pitchFamily="18" charset="0"/>
              <a:ea typeface="Calibri" pitchFamily="34" charset="0"/>
              <a:cs typeface="Times New Roman" pitchFamily="18" charset="0"/>
            </a:endParaRPr>
          </a:p>
          <a:p>
            <a:pPr indent="254000" algn="just" eaLnBrk="0" hangingPunct="0"/>
            <a:endParaRPr lang="ru-RU" sz="1600" dirty="0">
              <a:solidFill>
                <a:srgbClr val="FF0000"/>
              </a:solidFill>
              <a:latin typeface="Times New Roman" pitchFamily="18" charset="0"/>
              <a:ea typeface="Calibri" pitchFamily="34" charset="0"/>
              <a:cs typeface="Times New Roman" pitchFamily="18" charset="0"/>
            </a:endParaRPr>
          </a:p>
          <a:p>
            <a:pPr indent="254000" algn="just" eaLnBrk="0" hangingPunct="0"/>
            <a:endParaRPr lang="ru-RU" sz="1600" dirty="0">
              <a:solidFill>
                <a:srgbClr val="FF0000"/>
              </a:solidFill>
              <a:latin typeface="Times New Roman" pitchFamily="18" charset="0"/>
              <a:ea typeface="Calibri" pitchFamily="34" charset="0"/>
              <a:cs typeface="Times New Roman" pitchFamily="18" charset="0"/>
            </a:endParaRPr>
          </a:p>
          <a:p>
            <a:pPr indent="254000" algn="just" eaLnBrk="0" hangingPunct="0"/>
            <a:r>
              <a:rPr lang="ru-RU" sz="2400" dirty="0" smtClean="0">
                <a:solidFill>
                  <a:schemeClr val="tx1"/>
                </a:solidFill>
                <a:latin typeface="Times New Roman" pitchFamily="18" charset="0"/>
                <a:ea typeface="Calibri" pitchFamily="34" charset="0"/>
                <a:cs typeface="Times New Roman" pitchFamily="18" charset="0"/>
              </a:rPr>
              <a:t> </a:t>
            </a:r>
            <a:r>
              <a:rPr lang="ru-RU" sz="2400" dirty="0">
                <a:solidFill>
                  <a:schemeClr val="accent6">
                    <a:lumMod val="50000"/>
                  </a:schemeClr>
                </a:solidFill>
                <a:latin typeface="Times New Roman" pitchFamily="18" charset="0"/>
                <a:ea typeface="Calibri" pitchFamily="34" charset="0"/>
                <a:cs typeface="Times New Roman" pitchFamily="18" charset="0"/>
              </a:rPr>
              <a:t>Достижение результатов по основным разделам науки о языке</a:t>
            </a:r>
          </a:p>
          <a:p>
            <a:pPr indent="254000" algn="just" eaLnBrk="0" hangingPunct="0">
              <a:buFont typeface="Wingdings" pitchFamily="2" charset="2"/>
              <a:buChar char="§"/>
            </a:pPr>
            <a:r>
              <a:rPr lang="ru-RU" sz="2400" dirty="0">
                <a:solidFill>
                  <a:schemeClr val="accent6">
                    <a:lumMod val="50000"/>
                  </a:schemeClr>
                </a:solidFill>
                <a:latin typeface="Times New Roman" pitchFamily="18" charset="0"/>
                <a:ea typeface="Calibri" pitchFamily="34" charset="0"/>
                <a:cs typeface="Times New Roman" pitchFamily="18" charset="0"/>
              </a:rPr>
              <a:t>опознать языковое явление;</a:t>
            </a:r>
          </a:p>
          <a:p>
            <a:pPr indent="254000" algn="just" eaLnBrk="0" hangingPunct="0">
              <a:buFont typeface="Wingdings" pitchFamily="2" charset="2"/>
              <a:buChar char="§"/>
            </a:pPr>
            <a:r>
              <a:rPr lang="ru-RU" sz="2400" dirty="0">
                <a:solidFill>
                  <a:schemeClr val="accent6">
                    <a:lumMod val="50000"/>
                  </a:schemeClr>
                </a:solidFill>
                <a:latin typeface="Times New Roman" pitchFamily="18" charset="0"/>
                <a:ea typeface="Calibri" pitchFamily="34" charset="0"/>
                <a:cs typeface="Times New Roman" pitchFamily="18" charset="0"/>
              </a:rPr>
              <a:t>проводить анализ;</a:t>
            </a:r>
          </a:p>
          <a:p>
            <a:pPr indent="254000" eaLnBrk="0" hangingPunct="0">
              <a:buFont typeface="Wingdings" pitchFamily="2" charset="2"/>
              <a:buChar char="§"/>
            </a:pPr>
            <a:r>
              <a:rPr lang="ru-RU" sz="2400" dirty="0">
                <a:solidFill>
                  <a:schemeClr val="accent6">
                    <a:lumMod val="50000"/>
                  </a:schemeClr>
                </a:solidFill>
                <a:latin typeface="Times New Roman" pitchFamily="18" charset="0"/>
                <a:ea typeface="Calibri" pitchFamily="34" charset="0"/>
                <a:cs typeface="Times New Roman" pitchFamily="18" charset="0"/>
              </a:rPr>
              <a:t> </a:t>
            </a:r>
            <a:r>
              <a:rPr lang="ru-RU" sz="2400" dirty="0" smtClean="0">
                <a:solidFill>
                  <a:schemeClr val="accent6">
                    <a:lumMod val="50000"/>
                  </a:schemeClr>
                </a:solidFill>
                <a:latin typeface="Times New Roman" pitchFamily="18" charset="0"/>
                <a:ea typeface="Calibri" pitchFamily="34" charset="0"/>
                <a:cs typeface="Times New Roman" pitchFamily="18" charset="0"/>
              </a:rPr>
              <a:t>определять особенности    </a:t>
            </a:r>
          </a:p>
          <a:p>
            <a:pPr indent="254000" eaLnBrk="0" hangingPunct="0"/>
            <a:r>
              <a:rPr lang="ru-RU" sz="2400" dirty="0" smtClean="0">
                <a:solidFill>
                  <a:schemeClr val="accent6">
                    <a:lumMod val="50000"/>
                  </a:schemeClr>
                </a:solidFill>
                <a:latin typeface="Times New Roman" pitchFamily="18" charset="0"/>
                <a:ea typeface="Calibri" pitchFamily="34" charset="0"/>
                <a:cs typeface="Times New Roman" pitchFamily="18" charset="0"/>
              </a:rPr>
              <a:t> </a:t>
            </a:r>
            <a:r>
              <a:rPr lang="ru-RU" sz="2400" dirty="0" smtClean="0">
                <a:solidFill>
                  <a:schemeClr val="accent6">
                    <a:lumMod val="50000"/>
                  </a:schemeClr>
                </a:solidFill>
                <a:latin typeface="Times New Roman" pitchFamily="18" charset="0"/>
                <a:ea typeface="Calibri" pitchFamily="34" charset="0"/>
                <a:cs typeface="Times New Roman" pitchFamily="18" charset="0"/>
              </a:rPr>
              <a:t>                </a:t>
            </a:r>
            <a:r>
              <a:rPr lang="ru-RU" sz="2400" dirty="0" smtClean="0">
                <a:solidFill>
                  <a:schemeClr val="accent6">
                    <a:lumMod val="50000"/>
                  </a:schemeClr>
                </a:solidFill>
                <a:latin typeface="Times New Roman" pitchFamily="18" charset="0"/>
                <a:ea typeface="Calibri" pitchFamily="34" charset="0"/>
                <a:cs typeface="Times New Roman" pitchFamily="18" charset="0"/>
              </a:rPr>
              <a:t>     функционирования </a:t>
            </a:r>
            <a:r>
              <a:rPr lang="ru-RU" sz="2400" dirty="0">
                <a:solidFill>
                  <a:schemeClr val="accent6">
                    <a:lumMod val="50000"/>
                  </a:schemeClr>
                </a:solidFill>
                <a:latin typeface="Times New Roman" pitchFamily="18" charset="0"/>
                <a:ea typeface="Calibri" pitchFamily="34" charset="0"/>
                <a:cs typeface="Times New Roman" pitchFamily="18" charset="0"/>
              </a:rPr>
              <a:t>в речи. </a:t>
            </a:r>
          </a:p>
          <a:p>
            <a:pPr indent="254000" algn="just" eaLnBrk="0" hangingPunct="0"/>
            <a:r>
              <a:rPr lang="ru-RU" sz="2400" i="1" dirty="0">
                <a:solidFill>
                  <a:schemeClr val="accent6">
                    <a:lumMod val="50000"/>
                  </a:schemeClr>
                </a:solidFill>
                <a:latin typeface="Times New Roman" pitchFamily="18" charset="0"/>
                <a:ea typeface="Calibri" pitchFamily="34" charset="0"/>
                <a:cs typeface="Times New Roman" pitchFamily="18" charset="0"/>
              </a:rPr>
              <a:t>При этом учитывается то,  что каждый из разделов описывает язык с разных сторон, т.е имеет свой объект изучения.</a:t>
            </a:r>
            <a:endParaRPr lang="ru-RU" sz="2400" i="1" dirty="0">
              <a:solidFill>
                <a:schemeClr val="accent6">
                  <a:lumMod val="50000"/>
                </a:schemeClr>
              </a:solidFill>
              <a:ea typeface="Calibri" pitchFamily="34" charset="0"/>
              <a:cs typeface="Times New Roman" pitchFamily="18" charset="0"/>
            </a:endParaRPr>
          </a:p>
          <a:p>
            <a:pPr indent="254000" algn="just" eaLnBrk="0" hangingPunct="0"/>
            <a:endParaRPr lang="ru-RU" sz="2400" dirty="0">
              <a:solidFill>
                <a:schemeClr val="tx1"/>
              </a:solidFill>
              <a:latin typeface="Times New Roman" pitchFamily="18" charset="0"/>
              <a:ea typeface="Calibri" pitchFamily="34" charset="0"/>
              <a:cs typeface="Times New Roman" pitchFamily="18" charset="0"/>
            </a:endParaRPr>
          </a:p>
        </p:txBody>
      </p:sp>
      <p:pic>
        <p:nvPicPr>
          <p:cNvPr id="6" name="Picture 4" descr="C:\Users\E\Desktop\konfuzy-tendencii-i-organizacionnye-rezultaty-ege-2015-obschestvo_1.jpeg"/>
          <p:cNvPicPr>
            <a:picLocks noChangeAspect="1" noChangeArrowheads="1"/>
          </p:cNvPicPr>
          <p:nvPr/>
        </p:nvPicPr>
        <p:blipFill>
          <a:blip r:embed="rId3"/>
          <a:srcRect/>
          <a:stretch>
            <a:fillRect/>
          </a:stretch>
        </p:blipFill>
        <p:spPr bwMode="auto">
          <a:xfrm>
            <a:off x="7587458" y="3559126"/>
            <a:ext cx="3903785" cy="2600896"/>
          </a:xfrm>
          <a:prstGeom prst="rect">
            <a:avLst/>
          </a:prstGeom>
          <a:noFill/>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descr="C:\Users\E\Desktop\ege_2016.jpg"/>
          <p:cNvPicPr>
            <a:picLocks noChangeAspect="1" noChangeArrowheads="1"/>
          </p:cNvPicPr>
          <p:nvPr/>
        </p:nvPicPr>
        <p:blipFill>
          <a:blip r:embed="rId2"/>
          <a:srcRect l="11994" t="14965" r="21249" b="21259"/>
          <a:stretch>
            <a:fillRect/>
          </a:stretch>
        </p:blipFill>
        <p:spPr bwMode="auto">
          <a:xfrm>
            <a:off x="10018786" y="5387925"/>
            <a:ext cx="1882482" cy="1266093"/>
          </a:xfrm>
          <a:prstGeom prst="rect">
            <a:avLst/>
          </a:prstGeom>
          <a:noFill/>
        </p:spPr>
      </p:pic>
      <p:pic>
        <p:nvPicPr>
          <p:cNvPr id="5" name="Picture 1" descr="C:\Users\E\Desktop\ege_logo.jpg"/>
          <p:cNvPicPr>
            <a:picLocks noChangeAspect="1" noChangeArrowheads="1"/>
          </p:cNvPicPr>
          <p:nvPr/>
        </p:nvPicPr>
        <p:blipFill>
          <a:blip r:embed="rId3"/>
          <a:srcRect/>
          <a:stretch>
            <a:fillRect/>
          </a:stretch>
        </p:blipFill>
        <p:spPr bwMode="auto">
          <a:xfrm>
            <a:off x="0" y="0"/>
            <a:ext cx="3615397" cy="2413300"/>
          </a:xfrm>
          <a:prstGeom prst="rect">
            <a:avLst/>
          </a:prstGeom>
          <a:noFill/>
        </p:spPr>
      </p:pic>
      <p:sp>
        <p:nvSpPr>
          <p:cNvPr id="3" name="Содержимое 2"/>
          <p:cNvSpPr>
            <a:spLocks noGrp="1"/>
          </p:cNvSpPr>
          <p:nvPr>
            <p:ph idx="1"/>
          </p:nvPr>
        </p:nvSpPr>
        <p:spPr>
          <a:xfrm>
            <a:off x="1203960" y="2177317"/>
            <a:ext cx="10515600" cy="4351338"/>
          </a:xfrm>
        </p:spPr>
        <p:txBody>
          <a:bodyPr>
            <a:normAutofit/>
          </a:bodyPr>
          <a:lstStyle/>
          <a:p>
            <a:pPr>
              <a:buNone/>
            </a:pPr>
            <a:r>
              <a:rPr lang="ru-RU" dirty="0" smtClean="0"/>
              <a:t>Содержание экзаменационной работы по русскому языку </a:t>
            </a:r>
            <a:r>
              <a:rPr lang="ru-RU" dirty="0" smtClean="0"/>
              <a:t>определяется следующими документами:</a:t>
            </a:r>
            <a:endParaRPr lang="ru-RU" dirty="0" smtClean="0"/>
          </a:p>
          <a:p>
            <a:pPr>
              <a:buNone/>
            </a:pPr>
            <a:r>
              <a:rPr lang="ru-RU" dirty="0" smtClean="0"/>
              <a:t>1) Федеральный компонент государственного стандарта основного общего образования (приказ Минобразования России от 05.03.2004 № 1089);</a:t>
            </a:r>
          </a:p>
          <a:p>
            <a:pPr>
              <a:buNone/>
            </a:pPr>
            <a:r>
              <a:rPr lang="ru-RU" dirty="0" smtClean="0"/>
              <a:t>2) Федеральный компонент государственного стандарта среднего (полного) общего образования, базовый и профильный уровни (приказ Минобразования России от 05.03.2004 № 1089).</a:t>
            </a:r>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1425" y="534573"/>
            <a:ext cx="7447671" cy="5543917"/>
          </a:xfrm>
        </p:spPr>
        <p:txBody>
          <a:bodyPr>
            <a:normAutofit fontScale="92500" lnSpcReduction="10000"/>
          </a:bodyPr>
          <a:lstStyle/>
          <a:p>
            <a:pPr>
              <a:buNone/>
            </a:pPr>
            <a:r>
              <a:rPr lang="ru-RU" dirty="0" smtClean="0"/>
              <a:t>Каждый вариант экзаменационной работы состоит из двух частей и включает в себя </a:t>
            </a:r>
            <a:r>
              <a:rPr lang="ru-RU" b="1" dirty="0" smtClean="0"/>
              <a:t>25 заданий</a:t>
            </a:r>
            <a:r>
              <a:rPr lang="ru-RU" dirty="0" smtClean="0"/>
              <a:t>, различающихся формой и уровнем сложности.</a:t>
            </a:r>
          </a:p>
          <a:p>
            <a:pPr>
              <a:buNone/>
            </a:pPr>
            <a:r>
              <a:rPr lang="ru-RU" dirty="0" smtClean="0"/>
              <a:t>Часть 1 содержит </a:t>
            </a:r>
            <a:r>
              <a:rPr lang="ru-RU" b="1" dirty="0" smtClean="0"/>
              <a:t>24 задания с кратким ответом</a:t>
            </a:r>
            <a:r>
              <a:rPr lang="ru-RU" dirty="0" smtClean="0"/>
              <a:t>.</a:t>
            </a:r>
          </a:p>
          <a:p>
            <a:pPr>
              <a:buNone/>
            </a:pPr>
            <a:r>
              <a:rPr lang="ru-RU" dirty="0" smtClean="0"/>
              <a:t>В экзаменационной работе предложены следующие разновидности заданий с кратким ответом:</a:t>
            </a:r>
          </a:p>
          <a:p>
            <a:pPr>
              <a:buNone/>
            </a:pPr>
            <a:r>
              <a:rPr lang="ru-RU" dirty="0" smtClean="0"/>
              <a:t>– задания открытого типа, требующие записи самостоятельно сформулированного правильного ответа;</a:t>
            </a:r>
          </a:p>
          <a:p>
            <a:pPr>
              <a:buNone/>
            </a:pPr>
            <a:r>
              <a:rPr lang="ru-RU" dirty="0" smtClean="0"/>
              <a:t>– задания на выбор и запись одного или нескольких правильных ответов из предложенного перечня ответов;</a:t>
            </a:r>
          </a:p>
          <a:p>
            <a:pPr>
              <a:buNone/>
            </a:pPr>
            <a:r>
              <a:rPr lang="ru-RU" dirty="0" smtClean="0"/>
              <a:t>– задания на установление соответствия.</a:t>
            </a:r>
            <a:endParaRPr lang="ru-RU" dirty="0"/>
          </a:p>
        </p:txBody>
      </p:sp>
      <p:pic>
        <p:nvPicPr>
          <p:cNvPr id="10242" name="Picture 2" descr="C:\Users\E\Desktop\2YIN8okAgmk.jpg"/>
          <p:cNvPicPr>
            <a:picLocks noChangeAspect="1" noChangeArrowheads="1"/>
          </p:cNvPicPr>
          <p:nvPr/>
        </p:nvPicPr>
        <p:blipFill>
          <a:blip r:embed="rId2" cstate="print"/>
          <a:srcRect t="4394" r="533"/>
          <a:stretch>
            <a:fillRect/>
          </a:stretch>
        </p:blipFill>
        <p:spPr bwMode="auto">
          <a:xfrm rot="1225923">
            <a:off x="7385538" y="3120369"/>
            <a:ext cx="3967089" cy="2809165"/>
          </a:xfrm>
          <a:prstGeom prst="rect">
            <a:avLst/>
          </a:prstGeom>
          <a:noFill/>
        </p:spPr>
      </p:pic>
      <p:pic>
        <p:nvPicPr>
          <p:cNvPr id="6" name="Picture 2" descr="http://ege.edu.ru/common/img/blanks/blank2.PNG"/>
          <p:cNvPicPr>
            <a:picLocks noChangeAspect="1" noChangeArrowheads="1"/>
          </p:cNvPicPr>
          <p:nvPr/>
        </p:nvPicPr>
        <p:blipFill>
          <a:blip r:embed="rId3"/>
          <a:srcRect/>
          <a:stretch>
            <a:fillRect/>
          </a:stretch>
        </p:blipFill>
        <p:spPr bwMode="auto">
          <a:xfrm rot="20951208">
            <a:off x="9415249" y="396487"/>
            <a:ext cx="1955747" cy="282844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424" y="0"/>
            <a:ext cx="11930575" cy="1325563"/>
          </a:xfrm>
        </p:spPr>
        <p:txBody>
          <a:bodyPr>
            <a:normAutofit/>
          </a:bodyPr>
          <a:lstStyle/>
          <a:p>
            <a:r>
              <a:rPr lang="ru-RU" sz="2400" dirty="0" smtClean="0"/>
              <a:t>Корректировки контрольно-измерительных материалов по русскому языку</a:t>
            </a:r>
            <a:endParaRPr lang="ru-RU" sz="2400" dirty="0"/>
          </a:p>
        </p:txBody>
      </p:sp>
      <p:sp>
        <p:nvSpPr>
          <p:cNvPr id="3" name="Содержимое 2"/>
          <p:cNvSpPr>
            <a:spLocks noGrp="1"/>
          </p:cNvSpPr>
          <p:nvPr>
            <p:ph idx="1"/>
          </p:nvPr>
        </p:nvSpPr>
        <p:spPr>
          <a:xfrm>
            <a:off x="838200" y="1266092"/>
            <a:ext cx="10515600" cy="5373859"/>
          </a:xfrm>
        </p:spPr>
        <p:txBody>
          <a:bodyPr>
            <a:normAutofit fontScale="92500" lnSpcReduction="20000"/>
          </a:bodyPr>
          <a:lstStyle/>
          <a:p>
            <a:pPr>
              <a:buNone/>
            </a:pPr>
            <a:r>
              <a:rPr lang="ru-RU" b="1" dirty="0" smtClean="0"/>
              <a:t>2015год</a:t>
            </a:r>
          </a:p>
          <a:p>
            <a:pPr>
              <a:buNone/>
            </a:pPr>
            <a:r>
              <a:rPr lang="ru-RU" dirty="0" smtClean="0"/>
              <a:t>Задание 3 - </a:t>
            </a:r>
            <a:r>
              <a:rPr lang="ru-RU" dirty="0" smtClean="0"/>
              <a:t>работа со словарной статьёй</a:t>
            </a:r>
          </a:p>
          <a:p>
            <a:pPr>
              <a:buNone/>
            </a:pPr>
            <a:r>
              <a:rPr lang="ru-RU" dirty="0" smtClean="0"/>
              <a:t>Задание</a:t>
            </a:r>
            <a:r>
              <a:rPr lang="ru-RU" dirty="0" smtClean="0"/>
              <a:t> </a:t>
            </a:r>
            <a:r>
              <a:rPr lang="ru-RU" dirty="0" smtClean="0"/>
              <a:t>7 - определить характер грамматической ошибки в речи</a:t>
            </a:r>
          </a:p>
          <a:p>
            <a:pPr>
              <a:buNone/>
            </a:pPr>
            <a:r>
              <a:rPr lang="ru-RU" b="1" dirty="0" smtClean="0"/>
              <a:t>2016 год</a:t>
            </a:r>
          </a:p>
          <a:p>
            <a:pPr>
              <a:buNone/>
            </a:pPr>
            <a:r>
              <a:rPr lang="ru-RU" dirty="0" smtClean="0"/>
              <a:t>Расширен отбор языкового материала для выполнения </a:t>
            </a:r>
            <a:r>
              <a:rPr lang="ru-RU" dirty="0" smtClean="0"/>
              <a:t>заданий </a:t>
            </a:r>
            <a:r>
              <a:rPr lang="ru-RU" dirty="0" smtClean="0"/>
              <a:t>7 и </a:t>
            </a:r>
            <a:r>
              <a:rPr lang="ru-RU" dirty="0" smtClean="0"/>
              <a:t>8</a:t>
            </a:r>
            <a:r>
              <a:rPr lang="ru-RU" dirty="0" smtClean="0"/>
              <a:t>.</a:t>
            </a:r>
          </a:p>
          <a:p>
            <a:pPr>
              <a:buNone/>
            </a:pPr>
            <a:r>
              <a:rPr lang="ru-RU" dirty="0" smtClean="0"/>
              <a:t>Уточнена формулировка </a:t>
            </a:r>
            <a:r>
              <a:rPr lang="ru-RU" dirty="0" smtClean="0"/>
              <a:t>задания </a:t>
            </a:r>
            <a:r>
              <a:rPr lang="ru-RU" dirty="0" smtClean="0"/>
              <a:t>25. Уточнены критерии оценивания</a:t>
            </a:r>
          </a:p>
          <a:p>
            <a:pPr>
              <a:buNone/>
            </a:pPr>
            <a:r>
              <a:rPr lang="ru-RU" dirty="0" smtClean="0"/>
              <a:t>задания </a:t>
            </a:r>
            <a:r>
              <a:rPr lang="ru-RU" dirty="0" smtClean="0"/>
              <a:t>25</a:t>
            </a:r>
            <a:r>
              <a:rPr lang="ru-RU" dirty="0" smtClean="0"/>
              <a:t>.</a:t>
            </a:r>
          </a:p>
          <a:p>
            <a:pPr>
              <a:buNone/>
            </a:pPr>
            <a:r>
              <a:rPr lang="ru-RU" b="1" dirty="0" smtClean="0"/>
              <a:t>2017 год</a:t>
            </a:r>
          </a:p>
          <a:p>
            <a:pPr>
              <a:buNone/>
            </a:pPr>
            <a:r>
              <a:rPr lang="ru-RU" dirty="0" smtClean="0"/>
              <a:t>Расширен отбор языкового материала для выполнения заданий </a:t>
            </a:r>
          </a:p>
          <a:p>
            <a:pPr>
              <a:buNone/>
            </a:pPr>
            <a:r>
              <a:rPr lang="ru-RU" dirty="0" smtClean="0"/>
              <a:t>17,22</a:t>
            </a:r>
            <a:r>
              <a:rPr lang="ru-RU" dirty="0" smtClean="0"/>
              <a:t>, 23.</a:t>
            </a:r>
          </a:p>
          <a:p>
            <a:pPr>
              <a:buNone/>
            </a:pPr>
            <a:r>
              <a:rPr lang="ru-RU" dirty="0" smtClean="0"/>
              <a:t>   </a:t>
            </a:r>
            <a:r>
              <a:rPr lang="ru-RU" i="1" dirty="0" smtClean="0"/>
              <a:t>Задания, проверяющие умение проводить словообразовательный, морфологический и синтаксический разборы, трансформировались в практико-ориентированные задания.</a:t>
            </a:r>
            <a:endParaRPr lang="ru-RU"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576" y="0"/>
            <a:ext cx="10515600" cy="1325563"/>
          </a:xfrm>
        </p:spPr>
        <p:txBody>
          <a:bodyPr>
            <a:normAutofit/>
          </a:bodyPr>
          <a:lstStyle/>
          <a:p>
            <a:r>
              <a:rPr lang="ru-RU" dirty="0" smtClean="0"/>
              <a:t>задания </a:t>
            </a:r>
            <a:r>
              <a:rPr lang="ru-RU" dirty="0" smtClean="0"/>
              <a:t>с </a:t>
            </a:r>
            <a:r>
              <a:rPr lang="ru-RU" dirty="0" smtClean="0"/>
              <a:t>кратким ответом</a:t>
            </a:r>
            <a:br>
              <a:rPr lang="ru-RU" dirty="0" smtClean="0"/>
            </a:br>
            <a:endParaRPr lang="ru-RU" dirty="0"/>
          </a:p>
        </p:txBody>
      </p:sp>
      <p:sp>
        <p:nvSpPr>
          <p:cNvPr id="3" name="Содержимое 2"/>
          <p:cNvSpPr>
            <a:spLocks noGrp="1"/>
          </p:cNvSpPr>
          <p:nvPr>
            <p:ph idx="1"/>
          </p:nvPr>
        </p:nvSpPr>
        <p:spPr>
          <a:xfrm>
            <a:off x="331762" y="953428"/>
            <a:ext cx="10515600" cy="4351338"/>
          </a:xfrm>
        </p:spPr>
        <p:txBody>
          <a:bodyPr>
            <a:normAutofit fontScale="85000" lnSpcReduction="10000"/>
          </a:bodyPr>
          <a:lstStyle/>
          <a:p>
            <a:pPr>
              <a:buNone/>
            </a:pPr>
            <a:r>
              <a:rPr lang="ru-RU" i="1" dirty="0" smtClean="0"/>
              <a:t>языковая компетенция - умение выявлять соответствие (или несоответствие) какой-либо речевой единицы языковой норме, а также умение на базовом уровне опознавать языковые единицы и классифицировать их. </a:t>
            </a:r>
          </a:p>
          <a:p>
            <a:pPr>
              <a:buNone/>
            </a:pPr>
            <a:r>
              <a:rPr lang="ru-RU" dirty="0" smtClean="0"/>
              <a:t> №8  Определите слово, в котором пропущена безударная чередующаяся гласная корня. Выпишите это слово, вставив пропущенную букву.</a:t>
            </a:r>
          </a:p>
          <a:p>
            <a:pPr>
              <a:buNone/>
            </a:pPr>
            <a:r>
              <a:rPr lang="ru-RU" i="1" dirty="0" smtClean="0"/>
              <a:t>коммуникативная компетенция– способность понимать высказывание</a:t>
            </a:r>
          </a:p>
          <a:p>
            <a:pPr>
              <a:buNone/>
            </a:pPr>
            <a:r>
              <a:rPr lang="ru-RU" dirty="0" smtClean="0"/>
              <a:t>№1  Укажите два предложения, в которых верно передана </a:t>
            </a:r>
            <a:r>
              <a:rPr lang="ru-RU" b="1" dirty="0" smtClean="0"/>
              <a:t>ГЛАВНАЯ </a:t>
            </a:r>
            <a:r>
              <a:rPr lang="ru-RU" dirty="0" smtClean="0"/>
              <a:t>информация, содержащаяся в тексте. Запишите номера этих предложений.</a:t>
            </a:r>
          </a:p>
          <a:p>
            <a:pPr>
              <a:buNone/>
            </a:pPr>
            <a:r>
              <a:rPr lang="ru-RU" dirty="0" smtClean="0"/>
              <a:t>№20 Какие из высказываний соответствуют содержанию текста? Укажите номера ответов.</a:t>
            </a:r>
          </a:p>
          <a:p>
            <a:pPr>
              <a:buNone/>
            </a:pPr>
            <a:endParaRPr lang="ru-RU" dirty="0" smtClean="0"/>
          </a:p>
        </p:txBody>
      </p:sp>
      <p:pic>
        <p:nvPicPr>
          <p:cNvPr id="3073" name="Picture 1" descr="C:\Users\E\Desktop\ege-2016-russkij-yazyk-36-variantov-tipovye-ekzamenacionnye-varianty-cybulko-fipi.jpg"/>
          <p:cNvPicPr>
            <a:picLocks noChangeAspect="1" noChangeArrowheads="1"/>
          </p:cNvPicPr>
          <p:nvPr/>
        </p:nvPicPr>
        <p:blipFill>
          <a:blip r:embed="rId2"/>
          <a:srcRect l="28287" t="19768" r="27857" b="20252"/>
          <a:stretch>
            <a:fillRect/>
          </a:stretch>
        </p:blipFill>
        <p:spPr bwMode="auto">
          <a:xfrm>
            <a:off x="10381957" y="4382501"/>
            <a:ext cx="1810043" cy="247549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0" y="74351"/>
          <a:ext cx="11915335" cy="6783649"/>
        </p:xfrm>
        <a:graphic>
          <a:graphicData uri="http://schemas.openxmlformats.org/drawingml/2006/table">
            <a:tbl>
              <a:tblPr firstRow="1" bandRow="1">
                <a:tableStyleId>{5C22544A-7EE6-4342-B048-85BDC9FD1C3A}</a:tableStyleId>
              </a:tblPr>
              <a:tblGrid>
                <a:gridCol w="1584727"/>
                <a:gridCol w="3181408"/>
                <a:gridCol w="4968708"/>
                <a:gridCol w="792362"/>
                <a:gridCol w="1388130"/>
              </a:tblGrid>
              <a:tr h="660796">
                <a:tc>
                  <a:txBody>
                    <a:bodyPr/>
                    <a:lstStyle/>
                    <a:p>
                      <a:pPr algn="ctr">
                        <a:lnSpc>
                          <a:spcPct val="115000"/>
                        </a:lnSpc>
                        <a:spcAft>
                          <a:spcPts val="0"/>
                        </a:spcAft>
                      </a:pPr>
                      <a:r>
                        <a:rPr lang="ru-RU" sz="1050" dirty="0">
                          <a:latin typeface="Times New Roman"/>
                          <a:ea typeface="Calibri"/>
                          <a:cs typeface="Times New Roman"/>
                        </a:rPr>
                        <a:t>Обозначение</a:t>
                      </a:r>
                    </a:p>
                    <a:p>
                      <a:pPr algn="ctr">
                        <a:lnSpc>
                          <a:spcPct val="115000"/>
                        </a:lnSpc>
                        <a:spcAft>
                          <a:spcPts val="0"/>
                        </a:spcAft>
                      </a:pPr>
                      <a:r>
                        <a:rPr lang="ru-RU" sz="1050" dirty="0">
                          <a:latin typeface="Times New Roman"/>
                          <a:ea typeface="Calibri"/>
                          <a:cs typeface="Times New Roman"/>
                        </a:rPr>
                        <a:t>задания в работе</a:t>
                      </a:r>
                    </a:p>
                  </a:txBody>
                  <a:tcPr marL="68580" marR="68580" marT="0" marB="0" anchor="ctr"/>
                </a:tc>
                <a:tc>
                  <a:txBody>
                    <a:bodyPr/>
                    <a:lstStyle/>
                    <a:p>
                      <a:pPr algn="ctr">
                        <a:lnSpc>
                          <a:spcPct val="115000"/>
                        </a:lnSpc>
                        <a:spcAft>
                          <a:spcPts val="0"/>
                        </a:spcAft>
                      </a:pPr>
                      <a:r>
                        <a:rPr lang="ru-RU" sz="1050">
                          <a:latin typeface="Times New Roman"/>
                          <a:ea typeface="Calibri"/>
                          <a:cs typeface="Times New Roman"/>
                        </a:rPr>
                        <a:t>Проверяемые элементы содержания</a:t>
                      </a:r>
                    </a:p>
                  </a:txBody>
                  <a:tcPr marL="68580" marR="68580" marT="0" marB="0" anchor="ctr"/>
                </a:tc>
                <a:tc>
                  <a:txBody>
                    <a:bodyPr/>
                    <a:lstStyle/>
                    <a:p>
                      <a:pPr algn="ctr">
                        <a:lnSpc>
                          <a:spcPct val="115000"/>
                        </a:lnSpc>
                        <a:spcAft>
                          <a:spcPts val="0"/>
                        </a:spcAft>
                      </a:pPr>
                      <a:r>
                        <a:rPr lang="ru-RU" sz="1050" dirty="0">
                          <a:latin typeface="Times New Roman"/>
                          <a:ea typeface="Calibri"/>
                          <a:cs typeface="Times New Roman"/>
                        </a:rPr>
                        <a:t>Проверяемые умения</a:t>
                      </a:r>
                    </a:p>
                  </a:txBody>
                  <a:tcPr marL="68580" marR="68580" marT="0" marB="0" anchor="ctr"/>
                </a:tc>
                <a:tc>
                  <a:txBody>
                    <a:bodyPr/>
                    <a:lstStyle/>
                    <a:p>
                      <a:pPr algn="ctr">
                        <a:lnSpc>
                          <a:spcPct val="115000"/>
                        </a:lnSpc>
                        <a:spcAft>
                          <a:spcPts val="0"/>
                        </a:spcAft>
                      </a:pPr>
                      <a:r>
                        <a:rPr lang="ru-RU" sz="1050">
                          <a:latin typeface="Times New Roman"/>
                          <a:ea typeface="Calibri"/>
                          <a:cs typeface="Times New Roman"/>
                        </a:rPr>
                        <a:t>Уровень сложности задания</a:t>
                      </a:r>
                    </a:p>
                  </a:txBody>
                  <a:tcPr marL="68580" marR="68580" marT="0" marB="0" anchor="ctr"/>
                </a:tc>
                <a:tc>
                  <a:txBody>
                    <a:bodyPr/>
                    <a:lstStyle/>
                    <a:p>
                      <a:pPr algn="ctr">
                        <a:lnSpc>
                          <a:spcPct val="115000"/>
                        </a:lnSpc>
                        <a:spcAft>
                          <a:spcPts val="0"/>
                        </a:spcAft>
                      </a:pPr>
                      <a:r>
                        <a:rPr lang="ru-RU" sz="1050" dirty="0">
                          <a:latin typeface="Times New Roman"/>
                          <a:ea typeface="Calibri"/>
                          <a:cs typeface="Times New Roman"/>
                        </a:rPr>
                        <a:t>Средний процент </a:t>
                      </a:r>
                    </a:p>
                    <a:p>
                      <a:pPr algn="ctr">
                        <a:lnSpc>
                          <a:spcPct val="115000"/>
                        </a:lnSpc>
                        <a:spcAft>
                          <a:spcPts val="0"/>
                        </a:spcAft>
                      </a:pPr>
                      <a:r>
                        <a:rPr lang="ru-RU" sz="1050" dirty="0">
                          <a:latin typeface="Times New Roman"/>
                          <a:ea typeface="Calibri"/>
                          <a:cs typeface="Times New Roman"/>
                        </a:rPr>
                        <a:t>выполнения по региону</a:t>
                      </a:r>
                    </a:p>
                  </a:txBody>
                  <a:tcPr marL="68580" marR="68580" marT="0" marB="0" anchor="ctr"/>
                </a:tc>
              </a:tr>
              <a:tr h="440530">
                <a:tc>
                  <a:txBody>
                    <a:bodyPr/>
                    <a:lstStyle/>
                    <a:p>
                      <a:pPr indent="42545" algn="ctr">
                        <a:lnSpc>
                          <a:spcPct val="115000"/>
                        </a:lnSpc>
                        <a:spcAft>
                          <a:spcPts val="0"/>
                        </a:spcAft>
                      </a:pPr>
                      <a:r>
                        <a:rPr lang="ru-RU" sz="1400" b="1" dirty="0">
                          <a:latin typeface="Times New Roman"/>
                          <a:ea typeface="Calibri"/>
                          <a:cs typeface="Times New Roman"/>
                        </a:rPr>
                        <a:t>19</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Знаки препинания в сложном предложении с разными видами связи</a:t>
                      </a:r>
                    </a:p>
                  </a:txBody>
                  <a:tcPr marL="68580" marR="68580" marT="0" marB="0" anchor="ctr"/>
                </a:tc>
                <a:tc>
                  <a:txBody>
                    <a:bodyPr/>
                    <a:lstStyle/>
                    <a:p>
                      <a:pPr>
                        <a:lnSpc>
                          <a:spcPct val="115000"/>
                        </a:lnSpc>
                        <a:spcAft>
                          <a:spcPts val="0"/>
                        </a:spcAft>
                      </a:pPr>
                      <a:r>
                        <a:rPr lang="ru-RU" sz="1400">
                          <a:latin typeface="Times New Roman"/>
                          <a:ea typeface="Calibri"/>
                          <a:cs typeface="Times New Roman"/>
                        </a:rPr>
                        <a:t>Проводить различные виды анализа языковых единиц, языковых явлений и фактов</a:t>
                      </a:r>
                    </a:p>
                  </a:txBody>
                  <a:tcPr marL="68580" marR="68580" marT="0" marB="0" anchor="ctr"/>
                </a:tc>
                <a:tc>
                  <a:txBody>
                    <a:bodyPr/>
                    <a:lstStyle/>
                    <a:p>
                      <a:pPr indent="42545" algn="ctr">
                        <a:lnSpc>
                          <a:spcPct val="115000"/>
                        </a:lnSpc>
                        <a:spcAft>
                          <a:spcPts val="0"/>
                        </a:spcAft>
                      </a:pPr>
                      <a:r>
                        <a:rPr lang="ru-RU" sz="1200">
                          <a:latin typeface="Times New Roman"/>
                          <a:ea typeface="Calibri"/>
                          <a:cs typeface="Times New Roman"/>
                        </a:rPr>
                        <a:t>Б</a:t>
                      </a:r>
                    </a:p>
                  </a:txBody>
                  <a:tcPr marL="68580" marR="68580" marT="0" marB="0" anchor="ctr"/>
                </a:tc>
                <a:tc>
                  <a:txBody>
                    <a:bodyPr/>
                    <a:lstStyle/>
                    <a:p>
                      <a:pPr algn="ctr">
                        <a:lnSpc>
                          <a:spcPct val="115000"/>
                        </a:lnSpc>
                        <a:spcAft>
                          <a:spcPts val="0"/>
                        </a:spcAft>
                      </a:pPr>
                      <a:r>
                        <a:rPr lang="ru-RU" sz="1600" b="1">
                          <a:latin typeface="Times New Roman"/>
                          <a:ea typeface="Calibri"/>
                          <a:cs typeface="Times New Roman"/>
                        </a:rPr>
                        <a:t>49,15</a:t>
                      </a:r>
                    </a:p>
                  </a:txBody>
                  <a:tcPr marL="68580" marR="68580" marT="0" marB="0" anchor="ctr"/>
                </a:tc>
              </a:tr>
              <a:tr h="1982387">
                <a:tc>
                  <a:txBody>
                    <a:bodyPr/>
                    <a:lstStyle/>
                    <a:p>
                      <a:pPr indent="42545" algn="ctr">
                        <a:lnSpc>
                          <a:spcPct val="115000"/>
                        </a:lnSpc>
                        <a:spcAft>
                          <a:spcPts val="0"/>
                        </a:spcAft>
                      </a:pPr>
                      <a:r>
                        <a:rPr lang="ru-RU" sz="1400" b="1" dirty="0">
                          <a:latin typeface="Times New Roman"/>
                          <a:ea typeface="Calibri"/>
                          <a:cs typeface="Times New Roman"/>
                        </a:rPr>
                        <a:t>21</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Функционально-смысловые типы речи</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Проводить различные виды анализа языковых единиц, языковых явлений и фактов</a:t>
                      </a:r>
                    </a:p>
                    <a:p>
                      <a:pPr>
                        <a:lnSpc>
                          <a:spcPct val="115000"/>
                        </a:lnSpc>
                        <a:spcAft>
                          <a:spcPts val="0"/>
                        </a:spcAft>
                      </a:pPr>
                      <a:r>
                        <a:rPr lang="ru-RU" sz="1400" dirty="0">
                          <a:latin typeface="Times New Roman"/>
                          <a:ea typeface="Calibri"/>
                          <a:cs typeface="Times New Roman"/>
                        </a:rPr>
                        <a:t> Проводить лингвистический </a:t>
                      </a:r>
                      <a:r>
                        <a:rPr lang="ru-RU" sz="1400" dirty="0" smtClean="0">
                          <a:latin typeface="Times New Roman"/>
                          <a:ea typeface="Calibri"/>
                          <a:cs typeface="Times New Roman"/>
                        </a:rPr>
                        <a:t>анализ</a:t>
                      </a:r>
                      <a:r>
                        <a:rPr lang="ru-RU" sz="1400" baseline="0" dirty="0" smtClean="0">
                          <a:latin typeface="Times New Roman"/>
                          <a:ea typeface="Calibri"/>
                          <a:cs typeface="Times New Roman"/>
                        </a:rPr>
                        <a:t> </a:t>
                      </a:r>
                      <a:r>
                        <a:rPr lang="ru-RU" sz="1400" dirty="0" smtClean="0">
                          <a:latin typeface="Times New Roman"/>
                          <a:ea typeface="Calibri"/>
                          <a:cs typeface="Times New Roman"/>
                        </a:rPr>
                        <a:t>учебно-научных</a:t>
                      </a:r>
                      <a:r>
                        <a:rPr lang="ru-RU" sz="1400" dirty="0">
                          <a:latin typeface="Times New Roman"/>
                          <a:ea typeface="Calibri"/>
                          <a:cs typeface="Times New Roman"/>
                        </a:rPr>
                        <a:t>, деловых, публицистических, разговорных и художественных текстов</a:t>
                      </a:r>
                    </a:p>
                    <a:p>
                      <a:pPr>
                        <a:lnSpc>
                          <a:spcPct val="115000"/>
                        </a:lnSpc>
                        <a:spcAft>
                          <a:spcPts val="0"/>
                        </a:spcAft>
                      </a:pPr>
                      <a:r>
                        <a:rPr lang="ru-RU" sz="1400" dirty="0">
                          <a:latin typeface="Times New Roman"/>
                          <a:ea typeface="Calibri"/>
                          <a:cs typeface="Times New Roman"/>
                        </a:rPr>
                        <a:t>Использовать основные виды </a:t>
                      </a:r>
                      <a:r>
                        <a:rPr lang="ru-RU" sz="1400" dirty="0" smtClean="0">
                          <a:latin typeface="Times New Roman"/>
                          <a:ea typeface="Calibri"/>
                          <a:cs typeface="Times New Roman"/>
                        </a:rPr>
                        <a:t>чтения</a:t>
                      </a:r>
                      <a:r>
                        <a:rPr lang="ru-RU" sz="1400" baseline="0" dirty="0" smtClean="0">
                          <a:latin typeface="Times New Roman"/>
                          <a:ea typeface="Calibri"/>
                          <a:cs typeface="Times New Roman"/>
                        </a:rPr>
                        <a:t> </a:t>
                      </a:r>
                      <a:r>
                        <a:rPr lang="ru-RU" sz="1400" dirty="0" smtClean="0">
                          <a:latin typeface="Times New Roman"/>
                          <a:ea typeface="Calibri"/>
                          <a:cs typeface="Times New Roman"/>
                        </a:rPr>
                        <a:t>(ознакомительно-изучающее,</a:t>
                      </a:r>
                      <a:r>
                        <a:rPr lang="ru-RU" sz="1400" baseline="0" dirty="0" smtClean="0">
                          <a:latin typeface="Times New Roman"/>
                          <a:ea typeface="Calibri"/>
                          <a:cs typeface="Times New Roman"/>
                        </a:rPr>
                        <a:t> </a:t>
                      </a:r>
                      <a:r>
                        <a:rPr lang="ru-RU" sz="1400" dirty="0" smtClean="0">
                          <a:latin typeface="Times New Roman"/>
                          <a:ea typeface="Calibri"/>
                          <a:cs typeface="Times New Roman"/>
                        </a:rPr>
                        <a:t>ознакомительно-реферативное </a:t>
                      </a:r>
                      <a:r>
                        <a:rPr lang="ru-RU" sz="1400" dirty="0">
                          <a:latin typeface="Times New Roman"/>
                          <a:ea typeface="Calibri"/>
                          <a:cs typeface="Times New Roman"/>
                        </a:rPr>
                        <a:t>и др.) </a:t>
                      </a:r>
                      <a:r>
                        <a:rPr lang="ru-RU" sz="1400" dirty="0" smtClean="0">
                          <a:latin typeface="Times New Roman"/>
                          <a:ea typeface="Calibri"/>
                          <a:cs typeface="Times New Roman"/>
                        </a:rPr>
                        <a:t>в зависимости </a:t>
                      </a:r>
                      <a:r>
                        <a:rPr lang="ru-RU" sz="1400" dirty="0">
                          <a:latin typeface="Times New Roman"/>
                          <a:ea typeface="Calibri"/>
                          <a:cs typeface="Times New Roman"/>
                        </a:rPr>
                        <a:t>от коммуникативной задачи</a:t>
                      </a:r>
                    </a:p>
                  </a:txBody>
                  <a:tcPr marL="68580" marR="68580" marT="0" marB="0" anchor="ctr"/>
                </a:tc>
                <a:tc>
                  <a:txBody>
                    <a:bodyPr/>
                    <a:lstStyle/>
                    <a:p>
                      <a:pPr indent="42545" algn="ctr">
                        <a:lnSpc>
                          <a:spcPct val="115000"/>
                        </a:lnSpc>
                        <a:spcAft>
                          <a:spcPts val="0"/>
                        </a:spcAft>
                      </a:pPr>
                      <a:r>
                        <a:rPr lang="ru-RU" sz="1200">
                          <a:latin typeface="Times New Roman"/>
                          <a:ea typeface="Calibri"/>
                          <a:cs typeface="Times New Roman"/>
                        </a:rPr>
                        <a:t>Б</a:t>
                      </a:r>
                    </a:p>
                  </a:txBody>
                  <a:tcPr marL="68580" marR="68580" marT="0" marB="0" anchor="ctr"/>
                </a:tc>
                <a:tc>
                  <a:txBody>
                    <a:bodyPr/>
                    <a:lstStyle/>
                    <a:p>
                      <a:pPr algn="ctr">
                        <a:lnSpc>
                          <a:spcPct val="115000"/>
                        </a:lnSpc>
                        <a:spcAft>
                          <a:spcPts val="0"/>
                        </a:spcAft>
                      </a:pPr>
                      <a:r>
                        <a:rPr lang="ru-RU" sz="1600" b="1">
                          <a:latin typeface="Times New Roman"/>
                          <a:ea typeface="Calibri"/>
                          <a:cs typeface="Times New Roman"/>
                        </a:rPr>
                        <a:t>49,94</a:t>
                      </a:r>
                    </a:p>
                  </a:txBody>
                  <a:tcPr marL="68580" marR="68580" marT="0" marB="0" anchor="ctr"/>
                </a:tc>
              </a:tr>
              <a:tr h="1762122">
                <a:tc>
                  <a:txBody>
                    <a:bodyPr/>
                    <a:lstStyle/>
                    <a:p>
                      <a:pPr indent="42545" algn="ctr">
                        <a:lnSpc>
                          <a:spcPct val="115000"/>
                        </a:lnSpc>
                        <a:spcAft>
                          <a:spcPts val="0"/>
                        </a:spcAft>
                      </a:pPr>
                      <a:r>
                        <a:rPr lang="ru-RU" sz="1400" b="1" dirty="0">
                          <a:latin typeface="Times New Roman"/>
                          <a:ea typeface="Calibri"/>
                          <a:cs typeface="Times New Roman"/>
                        </a:rPr>
                        <a:t>20</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Текст как речевое произведение.</a:t>
                      </a:r>
                    </a:p>
                    <a:p>
                      <a:pPr>
                        <a:lnSpc>
                          <a:spcPct val="115000"/>
                        </a:lnSpc>
                        <a:spcAft>
                          <a:spcPts val="0"/>
                        </a:spcAft>
                      </a:pPr>
                      <a:r>
                        <a:rPr lang="ru-RU" sz="1400" dirty="0">
                          <a:latin typeface="Times New Roman"/>
                          <a:ea typeface="Calibri"/>
                          <a:cs typeface="Times New Roman"/>
                        </a:rPr>
                        <a:t>Смысловая и композиционная</a:t>
                      </a:r>
                    </a:p>
                    <a:p>
                      <a:pPr>
                        <a:lnSpc>
                          <a:spcPct val="115000"/>
                        </a:lnSpc>
                        <a:spcAft>
                          <a:spcPts val="0"/>
                        </a:spcAft>
                      </a:pPr>
                      <a:r>
                        <a:rPr lang="ru-RU" sz="1400" dirty="0">
                          <a:latin typeface="Times New Roman"/>
                          <a:ea typeface="Calibri"/>
                          <a:cs typeface="Times New Roman"/>
                        </a:rPr>
                        <a:t>целостность текста</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Использовать основные виды </a:t>
                      </a:r>
                      <a:r>
                        <a:rPr lang="ru-RU" sz="1400" dirty="0" smtClean="0">
                          <a:latin typeface="Times New Roman"/>
                          <a:ea typeface="Calibri"/>
                          <a:cs typeface="Times New Roman"/>
                        </a:rPr>
                        <a:t>чтения</a:t>
                      </a:r>
                      <a:r>
                        <a:rPr lang="ru-RU" sz="1400" baseline="0" dirty="0" smtClean="0">
                          <a:latin typeface="Times New Roman"/>
                          <a:ea typeface="Calibri"/>
                          <a:cs typeface="Times New Roman"/>
                        </a:rPr>
                        <a:t> </a:t>
                      </a:r>
                      <a:r>
                        <a:rPr lang="ru-RU" sz="1400" dirty="0" smtClean="0">
                          <a:latin typeface="Times New Roman"/>
                          <a:ea typeface="Calibri"/>
                          <a:cs typeface="Times New Roman"/>
                        </a:rPr>
                        <a:t>(ознакомительно-изучающее,</a:t>
                      </a:r>
                      <a:r>
                        <a:rPr lang="ru-RU" sz="1400" baseline="0" dirty="0" smtClean="0">
                          <a:latin typeface="Times New Roman"/>
                          <a:ea typeface="Calibri"/>
                          <a:cs typeface="Times New Roman"/>
                        </a:rPr>
                        <a:t> </a:t>
                      </a:r>
                      <a:r>
                        <a:rPr lang="ru-RU" sz="1400" dirty="0" smtClean="0">
                          <a:latin typeface="Times New Roman"/>
                          <a:ea typeface="Calibri"/>
                          <a:cs typeface="Times New Roman"/>
                        </a:rPr>
                        <a:t>ознакомительно-реферативное </a:t>
                      </a:r>
                      <a:r>
                        <a:rPr lang="ru-RU" sz="1400" dirty="0">
                          <a:latin typeface="Times New Roman"/>
                          <a:ea typeface="Calibri"/>
                          <a:cs typeface="Times New Roman"/>
                        </a:rPr>
                        <a:t>и др.) </a:t>
                      </a:r>
                      <a:r>
                        <a:rPr lang="ru-RU" sz="1400" dirty="0" smtClean="0">
                          <a:latin typeface="Times New Roman"/>
                          <a:ea typeface="Calibri"/>
                          <a:cs typeface="Times New Roman"/>
                        </a:rPr>
                        <a:t>в</a:t>
                      </a:r>
                      <a:r>
                        <a:rPr lang="ru-RU" sz="1400" baseline="0" dirty="0" smtClean="0">
                          <a:latin typeface="Times New Roman"/>
                          <a:ea typeface="Calibri"/>
                          <a:cs typeface="Times New Roman"/>
                        </a:rPr>
                        <a:t> </a:t>
                      </a:r>
                      <a:r>
                        <a:rPr lang="ru-RU" sz="1400" dirty="0" smtClean="0">
                          <a:latin typeface="Times New Roman"/>
                          <a:ea typeface="Calibri"/>
                          <a:cs typeface="Times New Roman"/>
                        </a:rPr>
                        <a:t>зависимости </a:t>
                      </a:r>
                      <a:r>
                        <a:rPr lang="ru-RU" sz="1400" dirty="0">
                          <a:latin typeface="Times New Roman"/>
                          <a:ea typeface="Calibri"/>
                          <a:cs typeface="Times New Roman"/>
                        </a:rPr>
                        <a:t>от коммуникативной задачи</a:t>
                      </a:r>
                    </a:p>
                    <a:p>
                      <a:pPr>
                        <a:lnSpc>
                          <a:spcPct val="115000"/>
                        </a:lnSpc>
                        <a:spcAft>
                          <a:spcPts val="0"/>
                        </a:spcAft>
                      </a:pPr>
                      <a:r>
                        <a:rPr lang="ru-RU" sz="1400" dirty="0">
                          <a:latin typeface="Times New Roman"/>
                          <a:ea typeface="Calibri"/>
                          <a:cs typeface="Times New Roman"/>
                        </a:rPr>
                        <a:t>Извлекать необходимую информацию </a:t>
                      </a:r>
                      <a:r>
                        <a:rPr lang="ru-RU" sz="1400" dirty="0" smtClean="0">
                          <a:latin typeface="Times New Roman"/>
                          <a:ea typeface="Calibri"/>
                          <a:cs typeface="Times New Roman"/>
                        </a:rPr>
                        <a:t>из</a:t>
                      </a:r>
                      <a:r>
                        <a:rPr lang="ru-RU" sz="1400" baseline="0" dirty="0" smtClean="0">
                          <a:latin typeface="Times New Roman"/>
                          <a:ea typeface="Calibri"/>
                          <a:cs typeface="Times New Roman"/>
                        </a:rPr>
                        <a:t> </a:t>
                      </a:r>
                      <a:r>
                        <a:rPr lang="ru-RU" sz="1400" dirty="0" smtClean="0">
                          <a:latin typeface="Times New Roman"/>
                          <a:ea typeface="Calibri"/>
                          <a:cs typeface="Times New Roman"/>
                        </a:rPr>
                        <a:t>различных </a:t>
                      </a:r>
                      <a:r>
                        <a:rPr lang="ru-RU" sz="1400" dirty="0">
                          <a:latin typeface="Times New Roman"/>
                          <a:ea typeface="Calibri"/>
                          <a:cs typeface="Times New Roman"/>
                        </a:rPr>
                        <a:t>источников: </a:t>
                      </a:r>
                      <a:r>
                        <a:rPr lang="ru-RU" sz="1400" dirty="0" smtClean="0">
                          <a:latin typeface="Times New Roman"/>
                          <a:ea typeface="Calibri"/>
                          <a:cs typeface="Times New Roman"/>
                        </a:rPr>
                        <a:t>учебно-научных</a:t>
                      </a:r>
                      <a:r>
                        <a:rPr lang="ru-RU" sz="1400" baseline="0" dirty="0" smtClean="0">
                          <a:latin typeface="Times New Roman"/>
                          <a:ea typeface="Calibri"/>
                          <a:cs typeface="Times New Roman"/>
                        </a:rPr>
                        <a:t> </a:t>
                      </a:r>
                      <a:r>
                        <a:rPr lang="ru-RU" sz="1400" dirty="0" smtClean="0">
                          <a:latin typeface="Times New Roman"/>
                          <a:ea typeface="Calibri"/>
                          <a:cs typeface="Times New Roman"/>
                        </a:rPr>
                        <a:t>текстов</a:t>
                      </a:r>
                      <a:r>
                        <a:rPr lang="ru-RU" sz="1400" dirty="0">
                          <a:latin typeface="Times New Roman"/>
                          <a:ea typeface="Calibri"/>
                          <a:cs typeface="Times New Roman"/>
                        </a:rPr>
                        <a:t>, справочной литературы, </a:t>
                      </a:r>
                      <a:r>
                        <a:rPr lang="ru-RU" sz="1400" dirty="0" smtClean="0">
                          <a:latin typeface="Times New Roman"/>
                          <a:ea typeface="Calibri"/>
                          <a:cs typeface="Times New Roman"/>
                        </a:rPr>
                        <a:t>средств</a:t>
                      </a:r>
                      <a:r>
                        <a:rPr lang="ru-RU" sz="1400" baseline="0" dirty="0" smtClean="0">
                          <a:latin typeface="Times New Roman"/>
                          <a:ea typeface="Calibri"/>
                          <a:cs typeface="Times New Roman"/>
                        </a:rPr>
                        <a:t> </a:t>
                      </a:r>
                      <a:r>
                        <a:rPr lang="ru-RU" sz="1400" dirty="0" smtClean="0">
                          <a:latin typeface="Times New Roman"/>
                          <a:ea typeface="Calibri"/>
                          <a:cs typeface="Times New Roman"/>
                        </a:rPr>
                        <a:t>массовой </a:t>
                      </a:r>
                      <a:r>
                        <a:rPr lang="ru-RU" sz="1400" dirty="0">
                          <a:latin typeface="Times New Roman"/>
                          <a:ea typeface="Calibri"/>
                          <a:cs typeface="Times New Roman"/>
                        </a:rPr>
                        <a:t>информации</a:t>
                      </a:r>
                    </a:p>
                  </a:txBody>
                  <a:tcPr marL="68580" marR="68580" marT="0" marB="0" anchor="ctr"/>
                </a:tc>
                <a:tc>
                  <a:txBody>
                    <a:bodyPr/>
                    <a:lstStyle/>
                    <a:p>
                      <a:pPr indent="42545" algn="ctr">
                        <a:lnSpc>
                          <a:spcPct val="115000"/>
                        </a:lnSpc>
                        <a:spcAft>
                          <a:spcPts val="0"/>
                        </a:spcAft>
                      </a:pPr>
                      <a:r>
                        <a:rPr lang="ru-RU" sz="1200">
                          <a:latin typeface="Times New Roman"/>
                          <a:ea typeface="Calibri"/>
                          <a:cs typeface="Times New Roman"/>
                        </a:rPr>
                        <a:t>Б</a:t>
                      </a:r>
                    </a:p>
                  </a:txBody>
                  <a:tcPr marL="68580" marR="68580" marT="0" marB="0" anchor="ctr"/>
                </a:tc>
                <a:tc>
                  <a:txBody>
                    <a:bodyPr/>
                    <a:lstStyle/>
                    <a:p>
                      <a:pPr algn="ctr">
                        <a:lnSpc>
                          <a:spcPct val="115000"/>
                        </a:lnSpc>
                        <a:spcAft>
                          <a:spcPts val="0"/>
                        </a:spcAft>
                      </a:pPr>
                      <a:r>
                        <a:rPr lang="ru-RU" sz="1600" b="1">
                          <a:latin typeface="Times New Roman"/>
                          <a:ea typeface="Calibri"/>
                          <a:cs typeface="Times New Roman"/>
                        </a:rPr>
                        <a:t>51</a:t>
                      </a:r>
                    </a:p>
                  </a:txBody>
                  <a:tcPr marL="68580" marR="68580" marT="0" marB="0" anchor="ctr"/>
                </a:tc>
              </a:tr>
              <a:tr h="1101326">
                <a:tc>
                  <a:txBody>
                    <a:bodyPr/>
                    <a:lstStyle/>
                    <a:p>
                      <a:pPr indent="42545" algn="ctr">
                        <a:lnSpc>
                          <a:spcPct val="115000"/>
                        </a:lnSpc>
                        <a:spcAft>
                          <a:spcPts val="0"/>
                        </a:spcAft>
                      </a:pPr>
                      <a:r>
                        <a:rPr lang="ru-RU" sz="1400" b="1" dirty="0">
                          <a:latin typeface="Times New Roman"/>
                          <a:ea typeface="Calibri"/>
                          <a:cs typeface="Times New Roman"/>
                        </a:rPr>
                        <a:t>16</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Знаки препинания</a:t>
                      </a:r>
                    </a:p>
                    <a:p>
                      <a:pPr>
                        <a:lnSpc>
                          <a:spcPct val="115000"/>
                        </a:lnSpc>
                        <a:spcAft>
                          <a:spcPts val="0"/>
                        </a:spcAft>
                      </a:pPr>
                      <a:r>
                        <a:rPr lang="ru-RU" sz="1400" dirty="0">
                          <a:latin typeface="Times New Roman"/>
                          <a:ea typeface="Calibri"/>
                          <a:cs typeface="Times New Roman"/>
                        </a:rPr>
                        <a:t>в предложениях</a:t>
                      </a:r>
                    </a:p>
                    <a:p>
                      <a:pPr>
                        <a:lnSpc>
                          <a:spcPct val="115000"/>
                        </a:lnSpc>
                        <a:spcAft>
                          <a:spcPts val="0"/>
                        </a:spcAft>
                      </a:pPr>
                      <a:r>
                        <a:rPr lang="ru-RU" sz="1400" dirty="0">
                          <a:latin typeface="Times New Roman"/>
                          <a:ea typeface="Calibri"/>
                          <a:cs typeface="Times New Roman"/>
                        </a:rPr>
                        <a:t>с обособленными членами (определениями, обстоятельствами,</a:t>
                      </a:r>
                    </a:p>
                    <a:p>
                      <a:pPr>
                        <a:lnSpc>
                          <a:spcPct val="115000"/>
                        </a:lnSpc>
                        <a:spcAft>
                          <a:spcPts val="0"/>
                        </a:spcAft>
                      </a:pPr>
                      <a:r>
                        <a:rPr lang="ru-RU" sz="1400" dirty="0">
                          <a:latin typeface="Times New Roman"/>
                          <a:ea typeface="Calibri"/>
                          <a:cs typeface="Times New Roman"/>
                        </a:rPr>
                        <a:t>приложениями, дополнениями)</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Проводить различные виды анализа языковых единиц, языковых явлений </a:t>
                      </a:r>
                      <a:r>
                        <a:rPr lang="ru-RU" sz="1400" dirty="0" smtClean="0">
                          <a:latin typeface="Times New Roman"/>
                          <a:ea typeface="Calibri"/>
                          <a:cs typeface="Times New Roman"/>
                        </a:rPr>
                        <a:t>и</a:t>
                      </a:r>
                      <a:r>
                        <a:rPr lang="ru-RU" sz="1400" baseline="0" dirty="0" smtClean="0">
                          <a:latin typeface="Times New Roman"/>
                          <a:ea typeface="Calibri"/>
                          <a:cs typeface="Times New Roman"/>
                        </a:rPr>
                        <a:t> </a:t>
                      </a:r>
                      <a:r>
                        <a:rPr lang="ru-RU" sz="1400" dirty="0" smtClean="0">
                          <a:latin typeface="Times New Roman"/>
                          <a:ea typeface="Calibri"/>
                          <a:cs typeface="Times New Roman"/>
                        </a:rPr>
                        <a:t>фактов</a:t>
                      </a:r>
                      <a:endParaRPr lang="ru-RU" sz="1400" dirty="0">
                        <a:latin typeface="Times New Roman"/>
                        <a:ea typeface="Calibri"/>
                        <a:cs typeface="Times New Roman"/>
                      </a:endParaRPr>
                    </a:p>
                  </a:txBody>
                  <a:tcPr marL="68580" marR="68580" marT="0" marB="0" anchor="ctr"/>
                </a:tc>
                <a:tc>
                  <a:txBody>
                    <a:bodyPr/>
                    <a:lstStyle/>
                    <a:p>
                      <a:pPr indent="42545" algn="ctr">
                        <a:lnSpc>
                          <a:spcPct val="115000"/>
                        </a:lnSpc>
                        <a:spcAft>
                          <a:spcPts val="0"/>
                        </a:spcAft>
                      </a:pPr>
                      <a:r>
                        <a:rPr lang="ru-RU" sz="1200">
                          <a:latin typeface="Times New Roman"/>
                          <a:ea typeface="Calibri"/>
                          <a:cs typeface="Times New Roman"/>
                        </a:rPr>
                        <a:t>Б</a:t>
                      </a:r>
                    </a:p>
                  </a:txBody>
                  <a:tcPr marL="68580" marR="68580" marT="0" marB="0" anchor="ctr"/>
                </a:tc>
                <a:tc>
                  <a:txBody>
                    <a:bodyPr/>
                    <a:lstStyle/>
                    <a:p>
                      <a:pPr algn="ctr">
                        <a:lnSpc>
                          <a:spcPct val="115000"/>
                        </a:lnSpc>
                        <a:spcAft>
                          <a:spcPts val="0"/>
                        </a:spcAft>
                      </a:pPr>
                      <a:r>
                        <a:rPr lang="ru-RU" sz="1600" b="1">
                          <a:latin typeface="Times New Roman"/>
                          <a:ea typeface="Calibri"/>
                          <a:cs typeface="Times New Roman"/>
                        </a:rPr>
                        <a:t>56,14</a:t>
                      </a:r>
                    </a:p>
                  </a:txBody>
                  <a:tcPr marL="68580" marR="68580" marT="0" marB="0" anchor="ctr"/>
                </a:tc>
              </a:tr>
              <a:tr h="660796">
                <a:tc>
                  <a:txBody>
                    <a:bodyPr/>
                    <a:lstStyle/>
                    <a:p>
                      <a:pPr indent="42545" algn="ctr">
                        <a:lnSpc>
                          <a:spcPct val="115000"/>
                        </a:lnSpc>
                        <a:spcAft>
                          <a:spcPts val="0"/>
                        </a:spcAft>
                      </a:pPr>
                      <a:r>
                        <a:rPr lang="ru-RU" sz="1400" b="1" dirty="0">
                          <a:latin typeface="Times New Roman"/>
                          <a:ea typeface="Calibri"/>
                          <a:cs typeface="Times New Roman"/>
                        </a:rPr>
                        <a:t>14</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Правописание -Н- и -НН-</a:t>
                      </a:r>
                    </a:p>
                    <a:p>
                      <a:pPr indent="42545">
                        <a:lnSpc>
                          <a:spcPct val="115000"/>
                        </a:lnSpc>
                        <a:spcAft>
                          <a:spcPts val="0"/>
                        </a:spcAft>
                      </a:pPr>
                      <a:r>
                        <a:rPr lang="ru-RU" sz="1400" dirty="0">
                          <a:latin typeface="Times New Roman"/>
                          <a:ea typeface="Calibri"/>
                          <a:cs typeface="Times New Roman"/>
                        </a:rPr>
                        <a:t>в различных частях речи</a:t>
                      </a:r>
                    </a:p>
                  </a:txBody>
                  <a:tcPr marL="68580" marR="68580" marT="0" marB="0" anchor="ctr"/>
                </a:tc>
                <a:tc>
                  <a:txBody>
                    <a:bodyPr/>
                    <a:lstStyle/>
                    <a:p>
                      <a:pPr>
                        <a:lnSpc>
                          <a:spcPct val="115000"/>
                        </a:lnSpc>
                        <a:spcAft>
                          <a:spcPts val="0"/>
                        </a:spcAft>
                      </a:pPr>
                      <a:r>
                        <a:rPr lang="ru-RU" sz="1400" dirty="0">
                          <a:latin typeface="Times New Roman"/>
                          <a:ea typeface="Calibri"/>
                          <a:cs typeface="Times New Roman"/>
                        </a:rPr>
                        <a:t>Проводить различные виды анализа языковых единиц, языковых явлений </a:t>
                      </a:r>
                      <a:r>
                        <a:rPr lang="ru-RU" sz="1400" dirty="0" smtClean="0">
                          <a:latin typeface="Times New Roman"/>
                          <a:ea typeface="Calibri"/>
                          <a:cs typeface="Times New Roman"/>
                        </a:rPr>
                        <a:t>и</a:t>
                      </a:r>
                      <a:r>
                        <a:rPr lang="ru-RU" sz="1400" baseline="0" dirty="0" smtClean="0">
                          <a:latin typeface="Times New Roman"/>
                          <a:ea typeface="Calibri"/>
                          <a:cs typeface="Times New Roman"/>
                        </a:rPr>
                        <a:t> </a:t>
                      </a:r>
                      <a:r>
                        <a:rPr lang="ru-RU" sz="1400" dirty="0" smtClean="0">
                          <a:latin typeface="Times New Roman"/>
                          <a:ea typeface="Calibri"/>
                          <a:cs typeface="Times New Roman"/>
                        </a:rPr>
                        <a:t>фактов</a:t>
                      </a:r>
                      <a:endParaRPr lang="ru-RU" sz="1400" dirty="0">
                        <a:latin typeface="Times New Roman"/>
                        <a:ea typeface="Calibri"/>
                        <a:cs typeface="Times New Roman"/>
                      </a:endParaRPr>
                    </a:p>
                  </a:txBody>
                  <a:tcPr marL="68580" marR="68580" marT="0" marB="0" anchor="ctr"/>
                </a:tc>
                <a:tc>
                  <a:txBody>
                    <a:bodyPr/>
                    <a:lstStyle/>
                    <a:p>
                      <a:pPr indent="42545" algn="ctr">
                        <a:lnSpc>
                          <a:spcPct val="115000"/>
                        </a:lnSpc>
                        <a:spcAft>
                          <a:spcPts val="0"/>
                        </a:spcAft>
                      </a:pPr>
                      <a:r>
                        <a:rPr lang="ru-RU" sz="1200">
                          <a:latin typeface="Times New Roman"/>
                          <a:ea typeface="Calibri"/>
                          <a:cs typeface="Times New Roman"/>
                        </a:rPr>
                        <a:t>Б</a:t>
                      </a:r>
                    </a:p>
                  </a:txBody>
                  <a:tcPr marL="68580" marR="68580" marT="0" marB="0" anchor="ctr"/>
                </a:tc>
                <a:tc>
                  <a:txBody>
                    <a:bodyPr/>
                    <a:lstStyle/>
                    <a:p>
                      <a:pPr algn="ctr">
                        <a:lnSpc>
                          <a:spcPct val="115000"/>
                        </a:lnSpc>
                        <a:spcAft>
                          <a:spcPts val="0"/>
                        </a:spcAft>
                      </a:pPr>
                      <a:r>
                        <a:rPr lang="ru-RU" sz="1600" b="1" dirty="0">
                          <a:latin typeface="Times New Roman"/>
                          <a:ea typeface="Calibri"/>
                          <a:cs typeface="Times New Roman"/>
                        </a:rPr>
                        <a:t>59,44</a:t>
                      </a:r>
                    </a:p>
                  </a:txBody>
                  <a:tcPr marL="68580" marR="68580" marT="0" marB="0"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C:\Users\E\Desktop\russkij_jazyk.jpg"/>
          <p:cNvPicPr>
            <a:picLocks noChangeAspect="1" noChangeArrowheads="1"/>
          </p:cNvPicPr>
          <p:nvPr/>
        </p:nvPicPr>
        <p:blipFill>
          <a:blip r:embed="rId2"/>
          <a:srcRect/>
          <a:stretch>
            <a:fillRect/>
          </a:stretch>
        </p:blipFill>
        <p:spPr bwMode="auto">
          <a:xfrm>
            <a:off x="9168847" y="4241409"/>
            <a:ext cx="3023153" cy="2616591"/>
          </a:xfrm>
          <a:prstGeom prst="rect">
            <a:avLst/>
          </a:prstGeom>
          <a:noFill/>
        </p:spPr>
      </p:pic>
      <p:sp>
        <p:nvSpPr>
          <p:cNvPr id="3" name="Содержимое 2"/>
          <p:cNvSpPr>
            <a:spLocks noGrp="1"/>
          </p:cNvSpPr>
          <p:nvPr>
            <p:ph idx="1"/>
          </p:nvPr>
        </p:nvSpPr>
        <p:spPr>
          <a:xfrm>
            <a:off x="6549683" y="168813"/>
            <a:ext cx="5281246" cy="4614202"/>
          </a:xfrm>
        </p:spPr>
        <p:txBody>
          <a:bodyPr>
            <a:normAutofit fontScale="55000" lnSpcReduction="20000"/>
          </a:bodyPr>
          <a:lstStyle/>
          <a:p>
            <a:pPr>
              <a:buNone/>
            </a:pPr>
            <a:r>
              <a:rPr lang="ru-RU" b="1" i="1" dirty="0" smtClean="0"/>
              <a:t>Формулировка задания </a:t>
            </a:r>
            <a:r>
              <a:rPr lang="ru-RU" b="1" i="1" dirty="0" smtClean="0"/>
              <a:t>25</a:t>
            </a:r>
            <a:endParaRPr lang="ru-RU" b="1" i="1" dirty="0" smtClean="0"/>
          </a:p>
          <a:p>
            <a:pPr>
              <a:buNone/>
            </a:pPr>
            <a:r>
              <a:rPr lang="ru-RU" dirty="0" smtClean="0"/>
              <a:t>Напишите сочинение по прочитанному тексту.</a:t>
            </a:r>
          </a:p>
          <a:p>
            <a:pPr>
              <a:buNone/>
            </a:pPr>
            <a:r>
              <a:rPr lang="ru-RU" dirty="0" smtClean="0"/>
              <a:t>Сформулируйте одну из проблем, </a:t>
            </a:r>
            <a:r>
              <a:rPr lang="ru-RU" b="1" dirty="0" smtClean="0"/>
              <a:t>поставленных автором текста.</a:t>
            </a:r>
          </a:p>
          <a:p>
            <a:pPr>
              <a:buNone/>
            </a:pPr>
            <a:r>
              <a:rPr lang="ru-RU" dirty="0" smtClean="0"/>
              <a:t>Прокомментируйте сформулированную проблему. Включите в комментарий два примера-иллюстрации из прочитанного текста, которые, по Вашему мнению, важны для понимания проблемы исходного текста (избегайте чрезмерного цитирования).</a:t>
            </a:r>
          </a:p>
          <a:p>
            <a:pPr>
              <a:buNone/>
            </a:pPr>
            <a:r>
              <a:rPr lang="ru-RU" dirty="0" smtClean="0"/>
              <a:t>Сформулируйте позицию автора (рассказчика). Напишите, согласны или не согласны Вы с точкой зрения автора прочитанного текста. Объясните почему. Своё мнение аргументируйте, опираясь в первую очередь на читательский опыт, а также на знания и жизненные наблюдения (учитываются первые два аргумента).</a:t>
            </a:r>
          </a:p>
          <a:p>
            <a:pPr>
              <a:buNone/>
            </a:pPr>
            <a:r>
              <a:rPr lang="ru-RU" dirty="0" smtClean="0"/>
              <a:t>Объём сочинения – не менее 150 слов.</a:t>
            </a:r>
          </a:p>
          <a:p>
            <a:pPr>
              <a:buNone/>
            </a:pPr>
            <a:r>
              <a:rPr lang="ru-RU" dirty="0" smtClean="0"/>
              <a:t>Работа, написанная без опоры на прочитанный текст (не по данному тексту), не оценивается. Если сочинение представляет собой пересказанный или полностью переписанный исходный текст без каких бы то ни было комментариев, то такая работа оценивается нулём баллов.</a:t>
            </a:r>
          </a:p>
          <a:p>
            <a:pPr>
              <a:buNone/>
            </a:pPr>
            <a:r>
              <a:rPr lang="ru-RU" dirty="0" smtClean="0"/>
              <a:t>Сочинение пишите аккуратно, разборчивым почерком.</a:t>
            </a:r>
            <a:endParaRPr lang="ru-RU" dirty="0"/>
          </a:p>
        </p:txBody>
      </p:sp>
      <p:sp>
        <p:nvSpPr>
          <p:cNvPr id="2" name="Заголовок 1"/>
          <p:cNvSpPr>
            <a:spLocks noGrp="1"/>
          </p:cNvSpPr>
          <p:nvPr>
            <p:ph type="title"/>
          </p:nvPr>
        </p:nvSpPr>
        <p:spPr>
          <a:xfrm>
            <a:off x="767861" y="815292"/>
            <a:ext cx="4859215" cy="605546"/>
          </a:xfrm>
        </p:spPr>
        <p:txBody>
          <a:bodyPr>
            <a:normAutofit fontScale="90000"/>
          </a:bodyPr>
          <a:lstStyle/>
          <a:p>
            <a:r>
              <a:rPr lang="ru-RU" sz="2200" dirty="0" smtClean="0"/>
              <a:t>Задания 20–24 </a:t>
            </a:r>
            <a:r>
              <a:rPr lang="ru-RU" sz="2200" dirty="0" smtClean="0"/>
              <a:t>- умение проводить смысловой и </a:t>
            </a:r>
            <a:r>
              <a:rPr lang="ru-RU" sz="2200" dirty="0" err="1" smtClean="0"/>
              <a:t>речеведческий</a:t>
            </a:r>
            <a:r>
              <a:rPr lang="ru-RU" sz="2200" dirty="0" smtClean="0"/>
              <a:t> анализ текста</a:t>
            </a:r>
            <a:r>
              <a:rPr lang="ru-RU" dirty="0" smtClean="0"/>
              <a:t/>
            </a:r>
            <a:br>
              <a:rPr lang="ru-RU" dirty="0" smtClean="0"/>
            </a:br>
            <a:endParaRPr lang="ru-RU" dirty="0"/>
          </a:p>
        </p:txBody>
      </p:sp>
      <p:sp>
        <p:nvSpPr>
          <p:cNvPr id="4" name="Объект 2"/>
          <p:cNvSpPr txBox="1">
            <a:spLocks/>
          </p:cNvSpPr>
          <p:nvPr/>
        </p:nvSpPr>
        <p:spPr>
          <a:xfrm>
            <a:off x="211015" y="2140902"/>
            <a:ext cx="6597748" cy="4351338"/>
          </a:xfrm>
          <a:prstGeom prst="rect">
            <a:avLst/>
          </a:prstGeom>
        </p:spPr>
        <p:txBody>
          <a:bodyPr vert="horz" lIns="91440" tIns="45720" rIns="91440" bIns="45720" rtlCol="0">
            <a:normAutofit fontScale="62500" lnSpcReduction="20000"/>
          </a:bodyPr>
          <a:lstStyle/>
          <a:p>
            <a:pPr marL="342900" marR="0" lvl="0" indent="-342900" algn="l" defTabSz="914400" rtl="0" eaLnBrk="1" fontAlgn="auto" latinLnBrk="0" hangingPunct="1">
              <a:lnSpc>
                <a:spcPct val="100000"/>
              </a:lnSpc>
              <a:spcBef>
                <a:spcPts val="1000"/>
              </a:spcBef>
              <a:spcAft>
                <a:spcPts val="0"/>
              </a:spcAft>
              <a:buClrTx/>
              <a:buSzTx/>
              <a:tabLst/>
              <a:defRPr/>
            </a:pPr>
            <a:r>
              <a:rPr kumimoji="0" lang="ru-RU" sz="2800" b="1" i="1"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Задание 25 (умения и навыки)</a:t>
            </a:r>
          </a:p>
          <a:p>
            <a:pPr marL="342900" marR="0" lvl="0" indent="-342900" algn="l" defTabSz="9144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ru-RU" sz="2800" b="0" i="0"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Анализировать </a:t>
            </a:r>
            <a:r>
              <a:rPr kumimoji="0" lang="ru-RU" sz="2800" b="0" i="0"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содержание и проблематику прочитанного текста;</a:t>
            </a:r>
            <a:endParaRPr kumimoji="0" lang="ru-RU"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ru-RU" sz="2800" b="0" i="0"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Комментировать проблему исходного текста;</a:t>
            </a:r>
            <a:endParaRPr kumimoji="0" lang="ru-RU"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ru-RU" sz="2800" b="0" i="0"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Определять позицию автора текста по заявленной проблеме;</a:t>
            </a:r>
            <a:endParaRPr kumimoji="0" lang="ru-RU"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ru-RU" sz="2800" b="0" i="0"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Выражать и аргументировать собственное мнение;</a:t>
            </a:r>
            <a:endParaRPr kumimoji="0" lang="ru-RU"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ru-RU" sz="2800" b="0" i="0"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Последовательно и логично излагать мысли;</a:t>
            </a:r>
            <a:endParaRPr kumimoji="0" lang="ru-RU"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ru-RU" sz="2800" b="0" i="0"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Использовать в речи разнообразные грамматические формы и лексическое богатство языка;</a:t>
            </a:r>
            <a:endParaRPr kumimoji="0" lang="ru-RU"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1000"/>
              </a:spcBef>
              <a:spcAft>
                <a:spcPts val="0"/>
              </a:spcAft>
              <a:buClrTx/>
              <a:buSzTx/>
              <a:buFont typeface="Symbol" panose="05050102010706020507" pitchFamily="18" charset="2"/>
              <a:buChar char=""/>
              <a:tabLst/>
              <a:defRPr/>
            </a:pPr>
            <a:r>
              <a:rPr kumimoji="0" lang="ru-RU" sz="2800" b="0" i="0" u="none" strike="noStrike" kern="1200" cap="none" spc="0" normalizeH="0" baseline="0" noProof="0" dirty="0" smtClean="0">
                <a:ln>
                  <a:noFill/>
                </a:ln>
                <a:solidFill>
                  <a:srgbClr val="555555"/>
                </a:solidFill>
                <a:effectLst/>
                <a:uLnTx/>
                <a:uFillTx/>
                <a:latin typeface="Times New Roman" panose="02020603050405020304" pitchFamily="18" charset="0"/>
                <a:ea typeface="Times New Roman" panose="02020603050405020304" pitchFamily="18" charset="0"/>
                <a:cs typeface="+mn-cs"/>
              </a:rPr>
              <a:t>Осуществлять практическую грамотность – навыки оформления высказывания в соответствии с орфографическими, пунктуационными, грамматическими и речевыми нормами современного русского литературного языка.</a:t>
            </a:r>
            <a:endParaRPr kumimoji="0" lang="ru-RU"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t>Динамика результатов ЕГЭ по русскому языку за последние 3 года</a:t>
            </a:r>
            <a:endParaRPr lang="ru-RU" sz="2400" dirty="0"/>
          </a:p>
        </p:txBody>
      </p:sp>
      <p:graphicFrame>
        <p:nvGraphicFramePr>
          <p:cNvPr id="6" name="Содержимое 5"/>
          <p:cNvGraphicFramePr>
            <a:graphicFrameLocks noGrp="1"/>
          </p:cNvGraphicFramePr>
          <p:nvPr>
            <p:ph idx="1"/>
          </p:nvPr>
        </p:nvGraphicFramePr>
        <p:xfrm>
          <a:off x="838200" y="1825625"/>
          <a:ext cx="10515600" cy="4181280"/>
        </p:xfrm>
        <a:graphic>
          <a:graphicData uri="http://schemas.openxmlformats.org/drawingml/2006/table">
            <a:tbl>
              <a:tblPr firstRow="1" bandRow="1">
                <a:tableStyleId>{5C22544A-7EE6-4342-B048-85BDC9FD1C3A}</a:tableStyleId>
              </a:tblPr>
              <a:tblGrid>
                <a:gridCol w="2628900"/>
                <a:gridCol w="2628900"/>
                <a:gridCol w="2628900"/>
                <a:gridCol w="2628900"/>
              </a:tblGrid>
              <a:tr h="661251">
                <a:tc rowSpan="2">
                  <a:txBody>
                    <a:bodyPr/>
                    <a:lstStyle/>
                    <a:p>
                      <a:pPr algn="just">
                        <a:lnSpc>
                          <a:spcPct val="115000"/>
                        </a:lnSpc>
                      </a:pPr>
                      <a:endParaRPr lang="ru-RU" sz="1800" dirty="0">
                        <a:latin typeface="Calibri"/>
                        <a:ea typeface="MS Mincho"/>
                        <a:cs typeface="Times New Roman"/>
                      </a:endParaRPr>
                    </a:p>
                  </a:txBody>
                  <a:tcPr marL="68580" marR="68580" marT="0" marB="0"/>
                </a:tc>
                <a:tc gridSpan="3">
                  <a:txBody>
                    <a:bodyPr/>
                    <a:lstStyle/>
                    <a:p>
                      <a:pPr algn="ctr">
                        <a:lnSpc>
                          <a:spcPct val="115000"/>
                        </a:lnSpc>
                      </a:pPr>
                      <a:r>
                        <a:rPr lang="ru-RU" sz="1800" dirty="0" smtClean="0">
                          <a:latin typeface="Calibri"/>
                          <a:ea typeface="MS Mincho"/>
                          <a:cs typeface="Times New Roman"/>
                        </a:rPr>
                        <a:t>Тюменская область</a:t>
                      </a:r>
                      <a:endParaRPr lang="ru-RU" sz="1800" dirty="0">
                        <a:latin typeface="Calibri"/>
                        <a:ea typeface="Times New Roman"/>
                        <a:cs typeface="Times New Roman"/>
                      </a:endParaRPr>
                    </a:p>
                  </a:txBody>
                  <a:tcPr marL="68580" marR="68580" marT="0" marB="0"/>
                </a:tc>
                <a:tc hMerge="1">
                  <a:txBody>
                    <a:bodyPr/>
                    <a:lstStyle/>
                    <a:p>
                      <a:endParaRPr lang="ru-RU"/>
                    </a:p>
                  </a:txBody>
                  <a:tcPr/>
                </a:tc>
                <a:tc hMerge="1">
                  <a:txBody>
                    <a:bodyPr/>
                    <a:lstStyle/>
                    <a:p>
                      <a:endParaRPr lang="ru-RU"/>
                    </a:p>
                  </a:txBody>
                  <a:tcPr/>
                </a:tc>
              </a:tr>
              <a:tr h="661251">
                <a:tc vMerge="1">
                  <a:txBody>
                    <a:bodyPr/>
                    <a:lstStyle/>
                    <a:p>
                      <a:endParaRPr lang="ru-RU"/>
                    </a:p>
                  </a:txBody>
                  <a:tcPr/>
                </a:tc>
                <a:tc>
                  <a:txBody>
                    <a:bodyPr/>
                    <a:lstStyle/>
                    <a:p>
                      <a:pPr algn="ctr">
                        <a:lnSpc>
                          <a:spcPct val="115000"/>
                        </a:lnSpc>
                      </a:pPr>
                      <a:r>
                        <a:rPr lang="ru-RU" sz="1800" dirty="0">
                          <a:latin typeface="Calibri"/>
                          <a:ea typeface="MS Mincho"/>
                          <a:cs typeface="Times New Roman"/>
                        </a:rPr>
                        <a:t>2014 г.</a:t>
                      </a:r>
                      <a:endParaRPr lang="ru-RU" sz="1800" dirty="0">
                        <a:latin typeface="Calibri"/>
                        <a:ea typeface="Times New Roman"/>
                        <a:cs typeface="Times New Roman"/>
                      </a:endParaRPr>
                    </a:p>
                  </a:txBody>
                  <a:tcPr marL="68580" marR="68580" marT="0" marB="0"/>
                </a:tc>
                <a:tc>
                  <a:txBody>
                    <a:bodyPr/>
                    <a:lstStyle/>
                    <a:p>
                      <a:pPr algn="ctr">
                        <a:lnSpc>
                          <a:spcPct val="115000"/>
                        </a:lnSpc>
                      </a:pPr>
                      <a:r>
                        <a:rPr lang="ru-RU" sz="1800">
                          <a:latin typeface="Calibri"/>
                          <a:ea typeface="MS Mincho"/>
                          <a:cs typeface="Times New Roman"/>
                        </a:rPr>
                        <a:t>2015 г.</a:t>
                      </a:r>
                      <a:endParaRPr lang="ru-RU" sz="1800">
                        <a:latin typeface="Calibri"/>
                        <a:ea typeface="Times New Roman"/>
                        <a:cs typeface="Times New Roman"/>
                      </a:endParaRPr>
                    </a:p>
                  </a:txBody>
                  <a:tcPr marL="68580" marR="68580" marT="0" marB="0"/>
                </a:tc>
                <a:tc>
                  <a:txBody>
                    <a:bodyPr/>
                    <a:lstStyle/>
                    <a:p>
                      <a:pPr algn="ctr">
                        <a:lnSpc>
                          <a:spcPct val="115000"/>
                        </a:lnSpc>
                      </a:pPr>
                      <a:r>
                        <a:rPr lang="ru-RU" sz="1800" b="1" dirty="0">
                          <a:latin typeface="Calibri"/>
                          <a:ea typeface="MS Mincho"/>
                          <a:cs typeface="Times New Roman"/>
                        </a:rPr>
                        <a:t>2016 г.</a:t>
                      </a:r>
                      <a:endParaRPr lang="ru-RU" sz="1800" b="1" dirty="0">
                        <a:latin typeface="Calibri"/>
                        <a:ea typeface="Times New Roman"/>
                        <a:cs typeface="Times New Roman"/>
                      </a:endParaRPr>
                    </a:p>
                  </a:txBody>
                  <a:tcPr marL="68580" marR="68580" marT="0" marB="0"/>
                </a:tc>
              </a:tr>
              <a:tr h="875025">
                <a:tc>
                  <a:txBody>
                    <a:bodyPr/>
                    <a:lstStyle/>
                    <a:p>
                      <a:pPr algn="just">
                        <a:lnSpc>
                          <a:spcPct val="115000"/>
                        </a:lnSpc>
                      </a:pPr>
                      <a:r>
                        <a:rPr lang="ru-RU" sz="1800">
                          <a:latin typeface="Calibri"/>
                          <a:ea typeface="MS Mincho"/>
                          <a:cs typeface="Times New Roman"/>
                        </a:rPr>
                        <a:t>Не преодолели минимального балла</a:t>
                      </a:r>
                      <a:endParaRPr lang="ru-RU" sz="1800">
                        <a:latin typeface="Calibri"/>
                        <a:ea typeface="Times New Roman"/>
                        <a:cs typeface="Times New Roman"/>
                      </a:endParaRPr>
                    </a:p>
                  </a:txBody>
                  <a:tcPr marL="68580" marR="68580" marT="0" marB="0"/>
                </a:tc>
                <a:tc>
                  <a:txBody>
                    <a:bodyPr/>
                    <a:lstStyle/>
                    <a:p>
                      <a:pPr algn="ctr">
                        <a:lnSpc>
                          <a:spcPct val="115000"/>
                        </a:lnSpc>
                        <a:spcAft>
                          <a:spcPts val="0"/>
                        </a:spcAft>
                      </a:pPr>
                      <a:r>
                        <a:rPr lang="ru-RU" sz="1800" dirty="0">
                          <a:solidFill>
                            <a:srgbClr val="000000"/>
                          </a:solidFill>
                          <a:latin typeface="Times New Roman"/>
                          <a:ea typeface="Calibri"/>
                          <a:cs typeface="Times New Roman"/>
                        </a:rPr>
                        <a:t>23 (0,30%)</a:t>
                      </a:r>
                      <a:endParaRPr lang="ru-RU" sz="1800" dirty="0">
                        <a:latin typeface="Times New Roman"/>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000000"/>
                          </a:solidFill>
                          <a:latin typeface="Times New Roman"/>
                          <a:ea typeface="Calibri"/>
                          <a:cs typeface="Times New Roman"/>
                        </a:rPr>
                        <a:t>54 (0,72%)</a:t>
                      </a:r>
                      <a:endParaRPr lang="ru-RU" sz="1800" dirty="0">
                        <a:latin typeface="Times New Roman"/>
                        <a:ea typeface="Calibri"/>
                        <a:cs typeface="Times New Roman"/>
                      </a:endParaRPr>
                    </a:p>
                  </a:txBody>
                  <a:tcPr marL="68580" marR="68580" marT="0" marB="0" anchor="ctr"/>
                </a:tc>
                <a:tc>
                  <a:txBody>
                    <a:bodyPr/>
                    <a:lstStyle/>
                    <a:p>
                      <a:pPr algn="ctr">
                        <a:lnSpc>
                          <a:spcPct val="115000"/>
                        </a:lnSpc>
                        <a:spcAft>
                          <a:spcPts val="0"/>
                        </a:spcAft>
                      </a:pPr>
                      <a:r>
                        <a:rPr lang="ru-RU" sz="1800" b="1" dirty="0">
                          <a:solidFill>
                            <a:srgbClr val="000000"/>
                          </a:solidFill>
                          <a:latin typeface="Times New Roman"/>
                          <a:ea typeface="Calibri"/>
                          <a:cs typeface="Times New Roman"/>
                        </a:rPr>
                        <a:t>66 (0,83%)</a:t>
                      </a:r>
                      <a:endParaRPr lang="ru-RU" sz="1800" b="1" dirty="0">
                        <a:latin typeface="Times New Roman"/>
                        <a:ea typeface="Calibri"/>
                        <a:cs typeface="Times New Roman"/>
                      </a:endParaRPr>
                    </a:p>
                  </a:txBody>
                  <a:tcPr marL="68580" marR="68580" marT="0" marB="0" anchor="b"/>
                </a:tc>
              </a:tr>
              <a:tr h="661251">
                <a:tc>
                  <a:txBody>
                    <a:bodyPr/>
                    <a:lstStyle/>
                    <a:p>
                      <a:pPr algn="just">
                        <a:lnSpc>
                          <a:spcPct val="115000"/>
                        </a:lnSpc>
                      </a:pPr>
                      <a:r>
                        <a:rPr lang="ru-RU" sz="1800">
                          <a:latin typeface="Calibri"/>
                          <a:ea typeface="MS Mincho"/>
                          <a:cs typeface="Times New Roman"/>
                        </a:rPr>
                        <a:t>Средний балл</a:t>
                      </a:r>
                      <a:endParaRPr lang="ru-RU" sz="1800">
                        <a:latin typeface="Calibri"/>
                        <a:ea typeface="Times New Roman"/>
                        <a:cs typeface="Times New Roman"/>
                      </a:endParaRPr>
                    </a:p>
                  </a:txBody>
                  <a:tcPr marL="68580" marR="68580" marT="0" marB="0"/>
                </a:tc>
                <a:tc>
                  <a:txBody>
                    <a:bodyPr/>
                    <a:lstStyle/>
                    <a:p>
                      <a:pPr algn="ctr">
                        <a:lnSpc>
                          <a:spcPct val="115000"/>
                        </a:lnSpc>
                        <a:spcAft>
                          <a:spcPts val="0"/>
                        </a:spcAft>
                      </a:pPr>
                      <a:r>
                        <a:rPr lang="ru-RU" sz="1800">
                          <a:solidFill>
                            <a:srgbClr val="000000"/>
                          </a:solidFill>
                          <a:latin typeface="Times New Roman"/>
                          <a:ea typeface="Calibri"/>
                          <a:cs typeface="Times New Roman"/>
                        </a:rPr>
                        <a:t>61,4</a:t>
                      </a:r>
                      <a:endParaRPr lang="ru-RU" sz="1800">
                        <a:latin typeface="Times New Roman"/>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000000"/>
                          </a:solidFill>
                          <a:latin typeface="Times New Roman"/>
                          <a:ea typeface="Calibri"/>
                          <a:cs typeface="Times New Roman"/>
                        </a:rPr>
                        <a:t>65,0</a:t>
                      </a:r>
                      <a:endParaRPr lang="ru-RU" sz="1800" dirty="0">
                        <a:latin typeface="Times New Roman"/>
                        <a:ea typeface="Calibri"/>
                        <a:cs typeface="Times New Roman"/>
                      </a:endParaRPr>
                    </a:p>
                  </a:txBody>
                  <a:tcPr marL="68580" marR="68580" marT="0" marB="0" anchor="ctr"/>
                </a:tc>
                <a:tc>
                  <a:txBody>
                    <a:bodyPr/>
                    <a:lstStyle/>
                    <a:p>
                      <a:pPr algn="ctr">
                        <a:lnSpc>
                          <a:spcPct val="115000"/>
                        </a:lnSpc>
                        <a:spcAft>
                          <a:spcPts val="0"/>
                        </a:spcAft>
                      </a:pPr>
                      <a:r>
                        <a:rPr lang="ru-RU" sz="1800" b="1" dirty="0">
                          <a:solidFill>
                            <a:srgbClr val="000000"/>
                          </a:solidFill>
                          <a:latin typeface="Times New Roman"/>
                          <a:ea typeface="Calibri"/>
                          <a:cs typeface="Times New Roman"/>
                        </a:rPr>
                        <a:t>64,6</a:t>
                      </a:r>
                      <a:endParaRPr lang="ru-RU" sz="1800" b="1" dirty="0">
                        <a:latin typeface="Times New Roman"/>
                        <a:ea typeface="Calibri"/>
                        <a:cs typeface="Times New Roman"/>
                      </a:endParaRPr>
                    </a:p>
                  </a:txBody>
                  <a:tcPr marL="68580" marR="68580" marT="0" marB="0" anchor="ctr"/>
                </a:tc>
              </a:tr>
              <a:tr h="661251">
                <a:tc>
                  <a:txBody>
                    <a:bodyPr/>
                    <a:lstStyle/>
                    <a:p>
                      <a:pPr algn="just">
                        <a:lnSpc>
                          <a:spcPct val="115000"/>
                        </a:lnSpc>
                      </a:pPr>
                      <a:r>
                        <a:rPr lang="ru-RU" sz="1800">
                          <a:latin typeface="Calibri"/>
                          <a:ea typeface="MS Mincho"/>
                          <a:cs typeface="Times New Roman"/>
                        </a:rPr>
                        <a:t>Получили от 81 до 100 баллов</a:t>
                      </a:r>
                      <a:endParaRPr lang="ru-RU" sz="1800">
                        <a:latin typeface="Calibri"/>
                        <a:ea typeface="Times New Roman"/>
                        <a:cs typeface="Times New Roman"/>
                      </a:endParaRPr>
                    </a:p>
                  </a:txBody>
                  <a:tcPr marL="68580" marR="68580" marT="0" marB="0"/>
                </a:tc>
                <a:tc>
                  <a:txBody>
                    <a:bodyPr/>
                    <a:lstStyle/>
                    <a:p>
                      <a:pPr algn="ctr">
                        <a:lnSpc>
                          <a:spcPct val="115000"/>
                        </a:lnSpc>
                        <a:spcAft>
                          <a:spcPts val="0"/>
                        </a:spcAft>
                      </a:pPr>
                      <a:r>
                        <a:rPr lang="ru-RU" sz="1800">
                          <a:solidFill>
                            <a:srgbClr val="000000"/>
                          </a:solidFill>
                          <a:latin typeface="Times New Roman"/>
                          <a:ea typeface="Calibri"/>
                          <a:cs typeface="Times New Roman"/>
                        </a:rPr>
                        <a:t>889 (11,9%)</a:t>
                      </a:r>
                      <a:endParaRPr lang="ru-RU" sz="1800">
                        <a:latin typeface="Times New Roman"/>
                        <a:ea typeface="Calibri"/>
                        <a:cs typeface="Times New Roman"/>
                      </a:endParaRPr>
                    </a:p>
                  </a:txBody>
                  <a:tcPr marL="68580" marR="68580" marT="0" marB="0" anchor="b"/>
                </a:tc>
                <a:tc>
                  <a:txBody>
                    <a:bodyPr/>
                    <a:lstStyle/>
                    <a:p>
                      <a:pPr algn="ctr">
                        <a:lnSpc>
                          <a:spcPct val="115000"/>
                        </a:lnSpc>
                        <a:spcAft>
                          <a:spcPts val="0"/>
                        </a:spcAft>
                      </a:pPr>
                      <a:r>
                        <a:rPr lang="ru-RU" sz="1800" dirty="0">
                          <a:solidFill>
                            <a:srgbClr val="000000"/>
                          </a:solidFill>
                          <a:latin typeface="Times New Roman"/>
                          <a:ea typeface="Calibri"/>
                          <a:cs typeface="Times New Roman"/>
                        </a:rPr>
                        <a:t>1307 (17,6%)</a:t>
                      </a:r>
                      <a:endParaRPr lang="ru-RU" sz="1800" dirty="0">
                        <a:latin typeface="Times New Roman"/>
                        <a:ea typeface="Calibri"/>
                        <a:cs typeface="Times New Roman"/>
                      </a:endParaRPr>
                    </a:p>
                  </a:txBody>
                  <a:tcPr marL="68580" marR="68580" marT="0" marB="0" anchor="b"/>
                </a:tc>
                <a:tc>
                  <a:txBody>
                    <a:bodyPr/>
                    <a:lstStyle/>
                    <a:p>
                      <a:pPr algn="ctr">
                        <a:lnSpc>
                          <a:spcPct val="115000"/>
                        </a:lnSpc>
                        <a:spcAft>
                          <a:spcPts val="0"/>
                        </a:spcAft>
                      </a:pPr>
                      <a:r>
                        <a:rPr lang="ru-RU" sz="1800" b="1" dirty="0">
                          <a:solidFill>
                            <a:srgbClr val="000000"/>
                          </a:solidFill>
                          <a:latin typeface="Times New Roman"/>
                          <a:ea typeface="Calibri"/>
                          <a:cs typeface="Times New Roman"/>
                        </a:rPr>
                        <a:t>1456 (18,4%)</a:t>
                      </a:r>
                      <a:endParaRPr lang="ru-RU" sz="1800" b="1" dirty="0">
                        <a:latin typeface="Times New Roman"/>
                        <a:ea typeface="Calibri"/>
                        <a:cs typeface="Times New Roman"/>
                      </a:endParaRPr>
                    </a:p>
                  </a:txBody>
                  <a:tcPr marL="68580" marR="68580" marT="0" marB="0" anchor="ctr"/>
                </a:tc>
              </a:tr>
              <a:tr h="661251">
                <a:tc>
                  <a:txBody>
                    <a:bodyPr/>
                    <a:lstStyle/>
                    <a:p>
                      <a:pPr algn="just">
                        <a:lnSpc>
                          <a:spcPct val="115000"/>
                        </a:lnSpc>
                      </a:pPr>
                      <a:r>
                        <a:rPr lang="ru-RU" sz="1800">
                          <a:latin typeface="Calibri"/>
                          <a:ea typeface="MS Mincho"/>
                          <a:cs typeface="Times New Roman"/>
                        </a:rPr>
                        <a:t>Получили 100 баллов</a:t>
                      </a:r>
                      <a:endParaRPr lang="ru-RU" sz="1800">
                        <a:latin typeface="Calibri"/>
                        <a:ea typeface="Times New Roman"/>
                        <a:cs typeface="Times New Roman"/>
                      </a:endParaRPr>
                    </a:p>
                  </a:txBody>
                  <a:tcPr marL="68580" marR="68580" marT="0" marB="0"/>
                </a:tc>
                <a:tc>
                  <a:txBody>
                    <a:bodyPr/>
                    <a:lstStyle/>
                    <a:p>
                      <a:pPr algn="ctr">
                        <a:lnSpc>
                          <a:spcPct val="115000"/>
                        </a:lnSpc>
                        <a:spcAft>
                          <a:spcPts val="0"/>
                        </a:spcAft>
                      </a:pPr>
                      <a:r>
                        <a:rPr lang="ru-RU" sz="1800">
                          <a:solidFill>
                            <a:srgbClr val="000000"/>
                          </a:solidFill>
                          <a:latin typeface="Times New Roman"/>
                          <a:ea typeface="Calibri"/>
                          <a:cs typeface="Times New Roman"/>
                        </a:rPr>
                        <a:t>20 (0,26%)</a:t>
                      </a:r>
                      <a:endParaRPr lang="ru-RU" sz="1800">
                        <a:latin typeface="Times New Roman"/>
                        <a:ea typeface="Calibri"/>
                        <a:cs typeface="Times New Roman"/>
                      </a:endParaRPr>
                    </a:p>
                  </a:txBody>
                  <a:tcPr marL="68580" marR="68580" marT="0" marB="0" anchor="b"/>
                </a:tc>
                <a:tc>
                  <a:txBody>
                    <a:bodyPr/>
                    <a:lstStyle/>
                    <a:p>
                      <a:pPr algn="ctr">
                        <a:lnSpc>
                          <a:spcPct val="115000"/>
                        </a:lnSpc>
                        <a:spcAft>
                          <a:spcPts val="0"/>
                        </a:spcAft>
                      </a:pPr>
                      <a:r>
                        <a:rPr lang="ru-RU" sz="1800">
                          <a:solidFill>
                            <a:srgbClr val="000000"/>
                          </a:solidFill>
                          <a:latin typeface="Times New Roman"/>
                          <a:ea typeface="Calibri"/>
                          <a:cs typeface="Times New Roman"/>
                        </a:rPr>
                        <a:t>24 (0,32%)</a:t>
                      </a:r>
                      <a:endParaRPr lang="ru-RU" sz="1800">
                        <a:latin typeface="Times New Roman"/>
                        <a:ea typeface="Calibri"/>
                        <a:cs typeface="Times New Roman"/>
                      </a:endParaRPr>
                    </a:p>
                  </a:txBody>
                  <a:tcPr marL="68580" marR="68580" marT="0" marB="0" anchor="b"/>
                </a:tc>
                <a:tc>
                  <a:txBody>
                    <a:bodyPr/>
                    <a:lstStyle/>
                    <a:p>
                      <a:pPr algn="ctr">
                        <a:lnSpc>
                          <a:spcPct val="115000"/>
                        </a:lnSpc>
                        <a:spcAft>
                          <a:spcPts val="0"/>
                        </a:spcAft>
                      </a:pPr>
                      <a:r>
                        <a:rPr lang="ru-RU" sz="1800" b="1" dirty="0">
                          <a:solidFill>
                            <a:srgbClr val="000000"/>
                          </a:solidFill>
                          <a:latin typeface="Times New Roman"/>
                          <a:ea typeface="Calibri"/>
                          <a:cs typeface="Times New Roman"/>
                        </a:rPr>
                        <a:t>15 (0,19%)</a:t>
                      </a:r>
                      <a:endParaRPr lang="ru-RU" sz="1800" b="1" dirty="0">
                        <a:latin typeface="Times New Roman"/>
                        <a:ea typeface="Calibri"/>
                        <a:cs typeface="Times New Roman"/>
                      </a:endParaRPr>
                    </a:p>
                  </a:txBody>
                  <a:tcPr marL="68580" marR="68580" marT="0" marB="0" anchor="ctr"/>
                </a:tc>
              </a:tr>
            </a:tbl>
          </a:graphicData>
        </a:graphic>
      </p:graphicFrame>
    </p:spTree>
  </p:cSld>
  <p:clrMapOvr>
    <a:masterClrMapping/>
  </p:clrMapOvr>
</p:sld>
</file>

<file path=ppt/theme/theme1.xml><?xml version="1.0" encoding="utf-8"?>
<a:theme xmlns:a="http://schemas.openxmlformats.org/drawingml/2006/main" name="Тема Office">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243</TotalTime>
  <Words>941</Words>
  <Application>Microsoft Office PowerPoint</Application>
  <PresentationFormat>Произвольный</PresentationFormat>
  <Paragraphs>139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Диагностика образовательных достижений по русскому языку учащихся 10 – 11 классов</vt:lpstr>
      <vt:lpstr>Основные вопросы</vt:lpstr>
      <vt:lpstr>Слайд 3</vt:lpstr>
      <vt:lpstr>Слайд 4</vt:lpstr>
      <vt:lpstr>Корректировки контрольно-измерительных материалов по русскому языку</vt:lpstr>
      <vt:lpstr>задания с кратким ответом </vt:lpstr>
      <vt:lpstr>Слайд 7</vt:lpstr>
      <vt:lpstr>Задания 20–24 - умение проводить смысловой и речеведческий анализ текста </vt:lpstr>
      <vt:lpstr>Динамика результатов ЕГЭ по русскому языку за последние 3 года</vt:lpstr>
      <vt:lpstr>Слайд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E</cp:lastModifiedBy>
  <cp:revision>44</cp:revision>
  <dcterms:created xsi:type="dcterms:W3CDTF">2016-09-16T08:19:26Z</dcterms:created>
  <dcterms:modified xsi:type="dcterms:W3CDTF">2016-10-19T18:26:06Z</dcterms:modified>
</cp:coreProperties>
</file>