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17"/>
  </p:notesMasterIdLst>
  <p:sldIdLst>
    <p:sldId id="513" r:id="rId2"/>
    <p:sldId id="516" r:id="rId3"/>
    <p:sldId id="518" r:id="rId4"/>
    <p:sldId id="592" r:id="rId5"/>
    <p:sldId id="593" r:id="rId6"/>
    <p:sldId id="594" r:id="rId7"/>
    <p:sldId id="595" r:id="rId8"/>
    <p:sldId id="519" r:id="rId9"/>
    <p:sldId id="520" r:id="rId10"/>
    <p:sldId id="521" r:id="rId11"/>
    <p:sldId id="522" r:id="rId12"/>
    <p:sldId id="523" r:id="rId13"/>
    <p:sldId id="524" r:id="rId14"/>
    <p:sldId id="525" r:id="rId15"/>
    <p:sldId id="503" r:id="rId16"/>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F6623A"/>
    <a:srgbClr val="FB6B31"/>
    <a:srgbClr val="D18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0533" autoAdjust="0"/>
  </p:normalViewPr>
  <p:slideViewPr>
    <p:cSldViewPr snapToGrid="0">
      <p:cViewPr varScale="1">
        <p:scale>
          <a:sx n="93" d="100"/>
          <a:sy n="93" d="100"/>
        </p:scale>
        <p:origin x="12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F9A0941-9484-40C4-AFE3-3AC8C635885A}" type="datetimeFigureOut">
              <a:rPr lang="ru-RU" smtClean="0"/>
              <a:t>11.09.2017</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D6CE72C-51F5-4528-B3B4-E694C63D9614}" type="slidenum">
              <a:rPr lang="ru-RU" smtClean="0"/>
              <a:t>‹#›</a:t>
            </a:fld>
            <a:endParaRPr lang="ru-RU"/>
          </a:p>
        </p:txBody>
      </p:sp>
    </p:spTree>
    <p:extLst>
      <p:ext uri="{BB962C8B-B14F-4D97-AF65-F5344CB8AC3E}">
        <p14:creationId xmlns:p14="http://schemas.microsoft.com/office/powerpoint/2010/main" val="217407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15852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37573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A88C35-68BA-442C-8420-5B5C15C60CB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69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84341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10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60083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700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88313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313279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92581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5209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2DF8BFA-D962-4262-9D78-E720E317BA9B}" type="datetimeFigureOut">
              <a:rPr lang="ru-RU" smtClean="0"/>
              <a:t>11.09.2017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335055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2DF8BFA-D962-4262-9D78-E720E317BA9B}" type="datetimeFigureOut">
              <a:rPr lang="ru-RU" smtClean="0"/>
              <a:t>11.09.2017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1917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F8BFA-D962-4262-9D78-E720E317BA9B}" type="datetimeFigureOut">
              <a:rPr lang="ru-RU" smtClean="0"/>
              <a:t>11.09.2017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38426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5681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18907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FFCC99"/>
            </a:gs>
            <a:gs pos="79000">
              <a:schemeClr val="bg2">
                <a:shade val="98000"/>
                <a:satMod val="120000"/>
                <a:lumMod val="98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2DF8BFA-D962-4262-9D78-E720E317BA9B}" type="datetimeFigureOut">
              <a:rPr lang="ru-RU" smtClean="0"/>
              <a:t>11.09.2017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A88C35-68BA-442C-8420-5B5C15C60CBE}" type="slidenum">
              <a:rPr lang="ru-RU" smtClean="0"/>
              <a:t>‹#›</a:t>
            </a:fld>
            <a:endParaRPr lang="ru-RU"/>
          </a:p>
        </p:txBody>
      </p:sp>
    </p:spTree>
    <p:extLst>
      <p:ext uri="{BB962C8B-B14F-4D97-AF65-F5344CB8AC3E}">
        <p14:creationId xmlns:p14="http://schemas.microsoft.com/office/powerpoint/2010/main" val="258567154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demolit.com/"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togirro-dar@mail.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0857" y="187421"/>
            <a:ext cx="11321143" cy="5734594"/>
          </a:xfrm>
          <a:noFill/>
        </p:spPr>
        <p:txBody>
          <a:bodyPr>
            <a:normAutofit/>
          </a:bodyPr>
          <a:lstStyle/>
          <a:p>
            <a:pPr marL="0" indent="0" algn="ctr">
              <a:buNone/>
            </a:pPr>
            <a:r>
              <a:rPr lang="ru-RU" sz="4000" b="1" dirty="0" smtClean="0">
                <a:solidFill>
                  <a:srgbClr val="002060"/>
                </a:solidFill>
              </a:rPr>
              <a:t>Положение </a:t>
            </a:r>
          </a:p>
          <a:p>
            <a:pPr marL="0" indent="0" algn="ctr">
              <a:buNone/>
            </a:pPr>
            <a:r>
              <a:rPr lang="ru-RU" sz="4000" b="1" dirty="0" smtClean="0">
                <a:solidFill>
                  <a:srgbClr val="002060"/>
                </a:solidFill>
              </a:rPr>
              <a:t>о </a:t>
            </a:r>
            <a:r>
              <a:rPr lang="en-US" sz="4000" b="1" dirty="0" smtClean="0">
                <a:solidFill>
                  <a:srgbClr val="002060"/>
                </a:solidFill>
              </a:rPr>
              <a:t>XX</a:t>
            </a:r>
            <a:r>
              <a:rPr lang="ru-RU" sz="4000" b="1" dirty="0" smtClean="0">
                <a:solidFill>
                  <a:srgbClr val="002060"/>
                </a:solidFill>
              </a:rPr>
              <a:t> областном научном форуме молодых исследователей </a:t>
            </a:r>
          </a:p>
          <a:p>
            <a:pPr marL="0" indent="0" algn="ctr">
              <a:buNone/>
            </a:pPr>
            <a:r>
              <a:rPr lang="ru-RU" sz="4000" b="1" dirty="0" smtClean="0">
                <a:solidFill>
                  <a:srgbClr val="002060"/>
                </a:solidFill>
              </a:rPr>
              <a:t>«Шаг в будущее»</a:t>
            </a:r>
          </a:p>
          <a:p>
            <a:pPr marL="0" indent="0">
              <a:buNone/>
            </a:pPr>
            <a:r>
              <a:rPr lang="ru-RU" sz="3200" b="1" dirty="0" smtClean="0">
                <a:solidFill>
                  <a:srgbClr val="002060"/>
                </a:solidFill>
              </a:rPr>
              <a:t> </a:t>
            </a:r>
            <a:r>
              <a:rPr lang="ru-RU" sz="2400" b="1" i="1" dirty="0">
                <a:solidFill>
                  <a:srgbClr val="002060"/>
                </a:solidFill>
              </a:rPr>
              <a:t>Режим доступа: </a:t>
            </a:r>
            <a:r>
              <a:rPr lang="en-US" sz="2400" b="1" i="1" dirty="0">
                <a:solidFill>
                  <a:srgbClr val="002060"/>
                </a:solidFill>
              </a:rPr>
              <a:t>http://togirro.ru/organizacionno/meropriyatiya_dety/shag_v_budush/2017_2018.html</a:t>
            </a:r>
            <a:endParaRPr lang="ru-RU" sz="2400" b="1" dirty="0">
              <a:solidFill>
                <a:srgbClr val="002060"/>
              </a:solidFill>
            </a:endParaRPr>
          </a:p>
          <a:p>
            <a:pPr marL="0" indent="0">
              <a:buNone/>
            </a:pPr>
            <a:endParaRPr lang="ru-RU" sz="3200" dirty="0"/>
          </a:p>
        </p:txBody>
      </p:sp>
      <p:sp>
        <p:nvSpPr>
          <p:cNvPr id="4" name="Прямоугольник 3"/>
          <p:cNvSpPr/>
          <p:nvPr/>
        </p:nvSpPr>
        <p:spPr>
          <a:xfrm>
            <a:off x="879673" y="4278872"/>
            <a:ext cx="8269296" cy="1323439"/>
          </a:xfrm>
          <a:prstGeom prst="rect">
            <a:avLst/>
          </a:prstGeom>
        </p:spPr>
        <p:txBody>
          <a:bodyPr wrap="square">
            <a:spAutoFit/>
          </a:bodyPr>
          <a:lstStyle/>
          <a:p>
            <a:r>
              <a:rPr lang="en-US" sz="8000" b="1" dirty="0">
                <a:solidFill>
                  <a:srgbClr val="7030A0"/>
                </a:solidFill>
              </a:rPr>
              <a:t>http://togirro.ru</a:t>
            </a:r>
            <a:endParaRPr lang="ru-RU" sz="8000" b="1" dirty="0">
              <a:solidFill>
                <a:srgbClr val="7030A0"/>
              </a:solidFill>
            </a:endParaRPr>
          </a:p>
        </p:txBody>
      </p:sp>
      <p:sp>
        <p:nvSpPr>
          <p:cNvPr id="5" name="Прямоугольник 4"/>
          <p:cNvSpPr/>
          <p:nvPr/>
        </p:nvSpPr>
        <p:spPr>
          <a:xfrm>
            <a:off x="6281530" y="5750915"/>
            <a:ext cx="5734879" cy="981423"/>
          </a:xfrm>
          <a:prstGeom prst="rect">
            <a:avLst/>
          </a:prstGeom>
        </p:spPr>
        <p:txBody>
          <a:bodyPr wrap="square">
            <a:spAutoFit/>
          </a:bodyPr>
          <a:lstStyle/>
          <a:p>
            <a:pPr marR="89535">
              <a:lnSpc>
                <a:spcPct val="107000"/>
              </a:lnSpc>
              <a:spcBef>
                <a:spcPts val="500"/>
              </a:spcBef>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М.Л. </a:t>
            </a:r>
            <a:r>
              <a:rPr lang="ru-RU" b="1" i="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Таланцева</a:t>
            </a:r>
            <a:r>
              <a:rPr lang="ru-RU"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методист Лаборатории естественно-математического образования Центра по работе с одаренными детьми ТОГИРРО</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871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ПРАВИЛА ОФОРМЛЕНИЯ РАБОТ</a:t>
            </a: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3" name="Прямоугольник 2"/>
          <p:cNvSpPr/>
          <p:nvPr/>
        </p:nvSpPr>
        <p:spPr>
          <a:xfrm>
            <a:off x="163904" y="2213686"/>
            <a:ext cx="3856007" cy="2923877"/>
          </a:xfrm>
          <a:prstGeom prst="rect">
            <a:avLst/>
          </a:prstGeom>
          <a:solidFill>
            <a:schemeClr val="accent2">
              <a:lumMod val="20000"/>
              <a:lumOff val="80000"/>
            </a:schemeClr>
          </a:solidFill>
        </p:spPr>
        <p:txBody>
          <a:bodyPr wrap="square">
            <a:spAutoFit/>
          </a:bodyPr>
          <a:lstStyle/>
          <a:p>
            <a:pPr marL="457200" indent="540385" algn="just">
              <a:lnSpc>
                <a:spcPct val="115000"/>
              </a:lnSpc>
              <a:spcAft>
                <a:spcPts val="0"/>
              </a:spcAft>
            </a:pPr>
            <a:r>
              <a:rPr lang="ru-RU" sz="1600" b="1" i="1" dirty="0">
                <a:solidFill>
                  <a:srgbClr val="002060"/>
                </a:solidFill>
                <a:latin typeface="Times New Roman" panose="02020603050405020304" pitchFamily="18" charset="0"/>
                <a:ea typeface="Times New Roman" panose="02020603050405020304" pitchFamily="18" charset="0"/>
              </a:rPr>
              <a:t>Общие </a:t>
            </a:r>
            <a:r>
              <a:rPr lang="ru-RU" sz="1600" b="1" i="1" dirty="0" smtClean="0">
                <a:solidFill>
                  <a:srgbClr val="002060"/>
                </a:solidFill>
                <a:latin typeface="Times New Roman" panose="02020603050405020304" pitchFamily="18" charset="0"/>
                <a:ea typeface="Times New Roman" panose="02020603050405020304" pitchFamily="18" charset="0"/>
              </a:rPr>
              <a:t>требования</a:t>
            </a:r>
          </a:p>
          <a:p>
            <a:pPr marL="457200" indent="540385" algn="just">
              <a:lnSpc>
                <a:spcPct val="115000"/>
              </a:lnSpc>
              <a:spcAft>
                <a:spcPts val="0"/>
              </a:spcAft>
            </a:pPr>
            <a:endParaRPr lang="ru-RU" sz="1600" dirty="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800"/>
              </a:spcAft>
            </a:pPr>
            <a:r>
              <a:rPr lang="ru-RU" sz="1600" b="1" dirty="0">
                <a:solidFill>
                  <a:srgbClr val="002060"/>
                </a:solidFill>
                <a:latin typeface="Times New Roman" panose="02020603050405020304" pitchFamily="18" charset="0"/>
                <a:ea typeface="Times New Roman" panose="02020603050405020304" pitchFamily="18" charset="0"/>
              </a:rPr>
              <a:t>В состав печатного варианта работы входят следующие части: аннотация, план исследований (для работ на выставку), научная статья. Эти части работы выполняются </a:t>
            </a:r>
            <a:r>
              <a:rPr lang="ru-RU" sz="1600" b="1" u="sng" dirty="0">
                <a:solidFill>
                  <a:srgbClr val="002060"/>
                </a:solidFill>
                <a:latin typeface="Times New Roman" panose="02020603050405020304" pitchFamily="18" charset="0"/>
                <a:ea typeface="Times New Roman" panose="02020603050405020304" pitchFamily="18" charset="0"/>
              </a:rPr>
              <a:t>на отдельных листах и между собой не скрепляются.</a:t>
            </a:r>
            <a:endParaRPr lang="ru-RU" sz="1600" b="1" dirty="0">
              <a:solidFill>
                <a:srgbClr val="002060"/>
              </a:solidFill>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4433978" y="2215337"/>
            <a:ext cx="3818626" cy="3955827"/>
          </a:xfrm>
          <a:prstGeom prst="rect">
            <a:avLst/>
          </a:prstGeom>
          <a:solidFill>
            <a:schemeClr val="accent2">
              <a:lumMod val="20000"/>
              <a:lumOff val="80000"/>
            </a:schemeClr>
          </a:solidFill>
        </p:spPr>
        <p:txBody>
          <a:bodyPr wrap="square">
            <a:spAutoFit/>
          </a:bodyPr>
          <a:lstStyle/>
          <a:p>
            <a:pPr marL="457200" indent="540385" algn="just">
              <a:lnSpc>
                <a:spcPct val="115000"/>
              </a:lnSpc>
              <a:spcAft>
                <a:spcPts val="0"/>
              </a:spcAft>
            </a:pPr>
            <a:r>
              <a:rPr lang="ru-RU" sz="1600" b="1" i="1" dirty="0">
                <a:solidFill>
                  <a:srgbClr val="002060"/>
                </a:solidFill>
                <a:latin typeface="Times New Roman" panose="02020603050405020304" pitchFamily="18" charset="0"/>
                <a:ea typeface="Times New Roman" panose="02020603050405020304" pitchFamily="18" charset="0"/>
              </a:rPr>
              <a:t>Требования к </a:t>
            </a:r>
            <a:r>
              <a:rPr lang="ru-RU" sz="1600" b="1" i="1" dirty="0" smtClean="0">
                <a:solidFill>
                  <a:srgbClr val="002060"/>
                </a:solidFill>
                <a:latin typeface="Times New Roman" panose="02020603050405020304" pitchFamily="18" charset="0"/>
                <a:ea typeface="Times New Roman" panose="02020603050405020304" pitchFamily="18" charset="0"/>
              </a:rPr>
              <a:t>тексту</a:t>
            </a:r>
          </a:p>
          <a:p>
            <a:pPr marL="457200" indent="540385" algn="just">
              <a:lnSpc>
                <a:spcPct val="115000"/>
              </a:lnSpc>
              <a:spcAft>
                <a:spcPts val="0"/>
              </a:spcAft>
            </a:pPr>
            <a:endParaRPr lang="ru-RU" sz="1600" b="1" dirty="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800"/>
              </a:spcAft>
            </a:pPr>
            <a:r>
              <a:rPr lang="ru-RU" sz="1600" b="1" dirty="0">
                <a:solidFill>
                  <a:srgbClr val="002060"/>
                </a:solidFill>
                <a:latin typeface="Times New Roman" panose="02020603050405020304" pitchFamily="18" charset="0"/>
                <a:ea typeface="Times New Roman" panose="02020603050405020304" pitchFamily="18" charset="0"/>
              </a:rPr>
              <a:t>Работа выполняется на стандартных страницах белой бумаги формата А4 (размеры: горизонталь – 210 мм, вертикаль – 297 мм) на одной стороне листа. </a:t>
            </a:r>
            <a:endParaRPr lang="ru-RU" sz="1600" b="1" dirty="0" smtClean="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800"/>
              </a:spcAft>
            </a:pPr>
            <a:r>
              <a:rPr lang="ru-RU" sz="1600" b="1" dirty="0" smtClean="0">
                <a:solidFill>
                  <a:srgbClr val="002060"/>
                </a:solidFill>
                <a:latin typeface="Times New Roman" panose="02020603050405020304" pitchFamily="18" charset="0"/>
                <a:ea typeface="Times New Roman" panose="02020603050405020304" pitchFamily="18" charset="0"/>
              </a:rPr>
              <a:t>Шрифт</a:t>
            </a:r>
            <a:r>
              <a:rPr lang="ru-RU" sz="1600" b="1" dirty="0">
                <a:solidFill>
                  <a:srgbClr val="002060"/>
                </a:solidFill>
                <a:latin typeface="Times New Roman" panose="02020603050405020304" pitchFamily="18" charset="0"/>
                <a:ea typeface="Times New Roman" panose="02020603050405020304" pitchFamily="18" charset="0"/>
              </a:rPr>
              <a:t>: размер - 12 кегель, межстрочный интервал – 1,5. </a:t>
            </a:r>
            <a:endParaRPr lang="ru-RU" sz="1600" b="1" dirty="0" smtClean="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800"/>
              </a:spcAft>
            </a:pPr>
            <a:r>
              <a:rPr lang="ru-RU" sz="1600" b="1" dirty="0" smtClean="0">
                <a:solidFill>
                  <a:srgbClr val="002060"/>
                </a:solidFill>
                <a:latin typeface="Times New Roman" panose="02020603050405020304" pitchFamily="18" charset="0"/>
                <a:ea typeface="Times New Roman" panose="02020603050405020304" pitchFamily="18" charset="0"/>
              </a:rPr>
              <a:t>Весь </a:t>
            </a:r>
            <a:r>
              <a:rPr lang="ru-RU" sz="1600" b="1" dirty="0">
                <a:solidFill>
                  <a:srgbClr val="002060"/>
                </a:solidFill>
                <a:latin typeface="Times New Roman" panose="02020603050405020304" pitchFamily="18" charset="0"/>
                <a:ea typeface="Times New Roman" panose="02020603050405020304" pitchFamily="18" charset="0"/>
              </a:rPr>
              <a:t>машинописный, рукописный и чертежный материал должен быть хорошо читаемым.</a:t>
            </a:r>
          </a:p>
        </p:txBody>
      </p:sp>
      <p:sp>
        <p:nvSpPr>
          <p:cNvPr id="7" name="Прямоугольник 6"/>
          <p:cNvSpPr/>
          <p:nvPr/>
        </p:nvSpPr>
        <p:spPr>
          <a:xfrm>
            <a:off x="8666671" y="1423152"/>
            <a:ext cx="3335547" cy="5166414"/>
          </a:xfrm>
          <a:prstGeom prst="rect">
            <a:avLst/>
          </a:prstGeom>
          <a:solidFill>
            <a:schemeClr val="accent2">
              <a:lumMod val="20000"/>
              <a:lumOff val="80000"/>
            </a:schemeClr>
          </a:solidFill>
        </p:spPr>
        <p:txBody>
          <a:bodyPr wrap="square">
            <a:spAutoFit/>
          </a:bodyPr>
          <a:lstStyle/>
          <a:p>
            <a:pPr marL="457200" indent="540385" algn="just">
              <a:lnSpc>
                <a:spcPct val="115000"/>
              </a:lnSpc>
              <a:spcAft>
                <a:spcPts val="0"/>
              </a:spcAft>
            </a:pPr>
            <a:r>
              <a:rPr lang="ru-RU" sz="1600" b="1" i="1" dirty="0" smtClean="0">
                <a:solidFill>
                  <a:srgbClr val="002060"/>
                </a:solidFill>
                <a:latin typeface="Times New Roman" panose="02020603050405020304" pitchFamily="18" charset="0"/>
                <a:ea typeface="Times New Roman" panose="02020603050405020304" pitchFamily="18" charset="0"/>
              </a:rPr>
              <a:t>Заголовок</a:t>
            </a:r>
          </a:p>
          <a:p>
            <a:pPr marL="457200" indent="540385" algn="just">
              <a:lnSpc>
                <a:spcPct val="115000"/>
              </a:lnSpc>
              <a:spcAft>
                <a:spcPts val="0"/>
              </a:spcAft>
            </a:pPr>
            <a:endParaRPr lang="ru-RU" sz="1600" b="1" dirty="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800"/>
              </a:spcAft>
            </a:pPr>
            <a:r>
              <a:rPr lang="ru-RU" sz="1600" b="1" dirty="0">
                <a:solidFill>
                  <a:srgbClr val="002060"/>
                </a:solidFill>
                <a:latin typeface="Times New Roman" panose="02020603050405020304" pitchFamily="18" charset="0"/>
                <a:ea typeface="Times New Roman" panose="02020603050405020304" pitchFamily="18" charset="0"/>
              </a:rPr>
              <a:t>Все части работы – аннотация, план исследований, научная статья – имеют стандартный заголовок. На первой странице каждой части сначала печатается название работы, затем посредине фамилия, имя, отчество автора, ниже указывается страна, область либо республика, город (поселок), учебное заведение, номер школы, класс (курс). В названии работы сокращения не допускаются.</a:t>
            </a:r>
          </a:p>
        </p:txBody>
      </p:sp>
    </p:spTree>
    <p:extLst>
      <p:ext uri="{BB962C8B-B14F-4D97-AF65-F5344CB8AC3E}">
        <p14:creationId xmlns:p14="http://schemas.microsoft.com/office/powerpoint/2010/main" val="4252169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ПРАВИЛА ОФОРМЛЕНИЯ РАБОТ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b="1" dirty="0" smtClean="0">
              <a:solidFill>
                <a:srgbClr val="7030A0"/>
              </a:solidFill>
              <a:latin typeface="Century Gothic" panose="020B0502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4" name="Прямоугольник 3"/>
          <p:cNvSpPr/>
          <p:nvPr/>
        </p:nvSpPr>
        <p:spPr>
          <a:xfrm>
            <a:off x="733924" y="3086277"/>
            <a:ext cx="6096000" cy="3036344"/>
          </a:xfrm>
          <a:prstGeom prst="rect">
            <a:avLst/>
          </a:prstGeom>
        </p:spPr>
        <p:txBody>
          <a:bodyPr>
            <a:spAutoFit/>
          </a:bodyPr>
          <a:lstStyle/>
          <a:p>
            <a:pPr marL="457200" indent="540385" algn="just">
              <a:lnSpc>
                <a:spcPct val="115000"/>
              </a:lnSpc>
              <a:spcAft>
                <a:spcPts val="800"/>
              </a:spcAft>
            </a:pPr>
            <a:r>
              <a:rPr lang="ru-RU" b="1" dirty="0" smtClean="0">
                <a:solidFill>
                  <a:srgbClr val="002060"/>
                </a:solidFill>
                <a:latin typeface="Times New Roman" panose="02020603050405020304" pitchFamily="18" charset="0"/>
                <a:ea typeface="Times New Roman" panose="02020603050405020304" pitchFamily="18" charset="0"/>
              </a:rPr>
              <a:t>Объем: </a:t>
            </a:r>
            <a:r>
              <a:rPr lang="ru-RU" b="1" dirty="0">
                <a:solidFill>
                  <a:srgbClr val="002060"/>
                </a:solidFill>
                <a:latin typeface="Times New Roman" panose="02020603050405020304" pitchFamily="18" charset="0"/>
                <a:ea typeface="Times New Roman" panose="02020603050405020304" pitchFamily="18" charset="0"/>
              </a:rPr>
              <a:t>от 20 строк до 1 стандартной страницы (60 знаков в строке с учетом пробелов). </a:t>
            </a:r>
            <a:endParaRPr lang="ru-RU" b="1" dirty="0" smtClean="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800"/>
              </a:spcAft>
            </a:pPr>
            <a:r>
              <a:rPr lang="ru-RU" b="1" dirty="0" smtClean="0">
                <a:solidFill>
                  <a:srgbClr val="002060"/>
                </a:solidFill>
                <a:latin typeface="Times New Roman" panose="02020603050405020304" pitchFamily="18" charset="0"/>
                <a:ea typeface="Times New Roman" panose="02020603050405020304" pitchFamily="18" charset="0"/>
              </a:rPr>
              <a:t>Порядок</a:t>
            </a:r>
            <a:r>
              <a:rPr lang="ru-RU" b="1" dirty="0">
                <a:solidFill>
                  <a:srgbClr val="002060"/>
                </a:solidFill>
                <a:latin typeface="Times New Roman" panose="02020603050405020304" pitchFamily="18" charset="0"/>
                <a:ea typeface="Times New Roman" panose="02020603050405020304" pitchFamily="18" charset="0"/>
              </a:rPr>
              <a:t>: стандартный заголовок, затем посередине слово «Аннотация», ниже текст: наиболее важные сведения о работе - цель, методы и приемы, которые использовались в работе, полученные данные, выводы. Аннотация не должна включать благодарностей и описания работы, выполненной руководителем.</a:t>
            </a:r>
            <a:r>
              <a:rPr lang="ru-RU" dirty="0">
                <a:latin typeface="Times New Roman" panose="02020603050405020304" pitchFamily="18" charset="0"/>
                <a:ea typeface="Times New Roman" panose="02020603050405020304" pitchFamily="18" charset="0"/>
              </a:rPr>
              <a:t> </a:t>
            </a:r>
          </a:p>
        </p:txBody>
      </p:sp>
      <p:sp>
        <p:nvSpPr>
          <p:cNvPr id="6" name="Прямоугольник 5"/>
          <p:cNvSpPr/>
          <p:nvPr/>
        </p:nvSpPr>
        <p:spPr>
          <a:xfrm>
            <a:off x="861964" y="2536968"/>
            <a:ext cx="1600118" cy="369332"/>
          </a:xfrm>
          <a:prstGeom prst="rect">
            <a:avLst/>
          </a:prstGeom>
        </p:spPr>
        <p:txBody>
          <a:bodyPr wrap="none">
            <a:spAutoFit/>
          </a:bodyPr>
          <a:lstStyle/>
          <a:p>
            <a:r>
              <a:rPr lang="ru-RU" b="1" dirty="0">
                <a:solidFill>
                  <a:srgbClr val="002060"/>
                </a:solidFill>
              </a:rPr>
              <a:t>АННОТАЦИЯ</a:t>
            </a:r>
            <a:endParaRPr lang="ru-RU" dirty="0">
              <a:solidFill>
                <a:srgbClr val="002060"/>
              </a:solidFill>
            </a:endParaRPr>
          </a:p>
        </p:txBody>
      </p:sp>
      <p:pic>
        <p:nvPicPr>
          <p:cNvPr id="5" name="Рисунок 4"/>
          <p:cNvPicPr>
            <a:picLocks noChangeAspect="1"/>
          </p:cNvPicPr>
          <p:nvPr/>
        </p:nvPicPr>
        <p:blipFill>
          <a:blip r:embed="rId2"/>
          <a:stretch>
            <a:fillRect/>
          </a:stretch>
        </p:blipFill>
        <p:spPr>
          <a:xfrm>
            <a:off x="7452794" y="1511771"/>
            <a:ext cx="4524820" cy="5022717"/>
          </a:xfrm>
          <a:prstGeom prst="rect">
            <a:avLst/>
          </a:prstGeom>
        </p:spPr>
      </p:pic>
    </p:spTree>
    <p:extLst>
      <p:ext uri="{BB962C8B-B14F-4D97-AF65-F5344CB8AC3E}">
        <p14:creationId xmlns:p14="http://schemas.microsoft.com/office/powerpoint/2010/main" val="6007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ПРАВИЛА ОФОРМЛЕНИЯ РАБОТ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b="1" dirty="0" smtClean="0">
              <a:solidFill>
                <a:srgbClr val="7030A0"/>
              </a:solidFill>
              <a:latin typeface="Century Gothic" panose="020B0502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6" name="Прямоугольник 5"/>
          <p:cNvSpPr/>
          <p:nvPr/>
        </p:nvSpPr>
        <p:spPr>
          <a:xfrm>
            <a:off x="861964" y="2744002"/>
            <a:ext cx="2845651" cy="369332"/>
          </a:xfrm>
          <a:prstGeom prst="rect">
            <a:avLst/>
          </a:prstGeom>
        </p:spPr>
        <p:txBody>
          <a:bodyPr wrap="none">
            <a:spAutoFit/>
          </a:bodyPr>
          <a:lstStyle/>
          <a:p>
            <a:r>
              <a:rPr lang="ru-RU" b="1" dirty="0" smtClean="0">
                <a:solidFill>
                  <a:srgbClr val="002060"/>
                </a:solidFill>
              </a:rPr>
              <a:t>ПЛАН ИССЛЕДОВАНИЙ</a:t>
            </a:r>
            <a:endParaRPr lang="ru-RU" dirty="0">
              <a:solidFill>
                <a:srgbClr val="002060"/>
              </a:solidFill>
            </a:endParaRPr>
          </a:p>
        </p:txBody>
      </p:sp>
      <p:sp>
        <p:nvSpPr>
          <p:cNvPr id="3" name="Прямоугольник 2"/>
          <p:cNvSpPr/>
          <p:nvPr/>
        </p:nvSpPr>
        <p:spPr>
          <a:xfrm>
            <a:off x="1288211" y="3402601"/>
            <a:ext cx="6096000" cy="2399247"/>
          </a:xfrm>
          <a:prstGeom prst="rect">
            <a:avLst/>
          </a:prstGeom>
        </p:spPr>
        <p:txBody>
          <a:bodyPr>
            <a:spAutoFit/>
          </a:bodyPr>
          <a:lstStyle/>
          <a:p>
            <a:pPr marL="457200" indent="540385" algn="just">
              <a:lnSpc>
                <a:spcPct val="115000"/>
              </a:lnSpc>
              <a:spcAft>
                <a:spcPts val="800"/>
              </a:spcAft>
            </a:pPr>
            <a:r>
              <a:rPr lang="ru-RU" b="1" dirty="0" smtClean="0">
                <a:solidFill>
                  <a:srgbClr val="002060"/>
                </a:solidFill>
                <a:latin typeface="Times New Roman" panose="02020603050405020304" pitchFamily="18" charset="0"/>
                <a:ea typeface="Times New Roman" panose="02020603050405020304" pitchFamily="18" charset="0"/>
              </a:rPr>
              <a:t>Объем: </a:t>
            </a:r>
            <a:r>
              <a:rPr lang="ru-RU" b="1" dirty="0">
                <a:solidFill>
                  <a:srgbClr val="002060"/>
                </a:solidFill>
                <a:latin typeface="Times New Roman" panose="02020603050405020304" pitchFamily="18" charset="0"/>
                <a:ea typeface="Times New Roman" panose="02020603050405020304" pitchFamily="18" charset="0"/>
              </a:rPr>
              <a:t>не более 4 стандартных страниц</a:t>
            </a:r>
            <a:r>
              <a:rPr lang="ru-RU" b="1" dirty="0" smtClean="0">
                <a:solidFill>
                  <a:srgbClr val="002060"/>
                </a:solidFill>
                <a:latin typeface="Times New Roman" panose="02020603050405020304" pitchFamily="18" charset="0"/>
                <a:ea typeface="Times New Roman" panose="02020603050405020304" pitchFamily="18" charset="0"/>
              </a:rPr>
              <a:t>.</a:t>
            </a:r>
          </a:p>
          <a:p>
            <a:pPr marL="457200" indent="540385" algn="just">
              <a:lnSpc>
                <a:spcPct val="115000"/>
              </a:lnSpc>
              <a:spcAft>
                <a:spcPts val="800"/>
              </a:spcAft>
            </a:pPr>
            <a:r>
              <a:rPr lang="ru-RU" b="1" dirty="0" smtClean="0">
                <a:solidFill>
                  <a:srgbClr val="002060"/>
                </a:solidFill>
                <a:latin typeface="Times New Roman" panose="02020603050405020304" pitchFamily="18" charset="0"/>
                <a:ea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rPr>
              <a:t>Порядок: стандартный заголовок, затем посередине слова «План исследований», ниже текст: проблема или вопрос, подлежащий исследованию, гипотеза, подробное описание метода или плана исследования, библиография (не менее 3 основных работ, относящихся к предмету исследования).</a:t>
            </a:r>
          </a:p>
        </p:txBody>
      </p:sp>
    </p:spTree>
    <p:extLst>
      <p:ext uri="{BB962C8B-B14F-4D97-AF65-F5344CB8AC3E}">
        <p14:creationId xmlns:p14="http://schemas.microsoft.com/office/powerpoint/2010/main" val="422278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ПРАВИЛА ОФОРМЛЕНИЯ РАБОТ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b="1" dirty="0" smtClean="0">
              <a:solidFill>
                <a:srgbClr val="7030A0"/>
              </a:solidFill>
              <a:latin typeface="Century Gothic" panose="020B0502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6" name="Прямоугольник 5"/>
          <p:cNvSpPr/>
          <p:nvPr/>
        </p:nvSpPr>
        <p:spPr>
          <a:xfrm>
            <a:off x="844711" y="1734711"/>
            <a:ext cx="2143536" cy="369332"/>
          </a:xfrm>
          <a:prstGeom prst="rect">
            <a:avLst/>
          </a:prstGeom>
        </p:spPr>
        <p:txBody>
          <a:bodyPr wrap="none">
            <a:spAutoFit/>
          </a:bodyPr>
          <a:lstStyle/>
          <a:p>
            <a:r>
              <a:rPr lang="ru-RU" b="1" dirty="0" smtClean="0">
                <a:solidFill>
                  <a:srgbClr val="002060"/>
                </a:solidFill>
              </a:rPr>
              <a:t>НАУЧНАЯ СТАТЬЯ</a:t>
            </a:r>
            <a:endParaRPr lang="ru-RU" dirty="0">
              <a:solidFill>
                <a:srgbClr val="002060"/>
              </a:solidFill>
            </a:endParaRPr>
          </a:p>
        </p:txBody>
      </p:sp>
      <p:sp>
        <p:nvSpPr>
          <p:cNvPr id="4" name="Прямоугольник 3"/>
          <p:cNvSpPr/>
          <p:nvPr/>
        </p:nvSpPr>
        <p:spPr>
          <a:xfrm>
            <a:off x="844711" y="2203392"/>
            <a:ext cx="7427342" cy="4654608"/>
          </a:xfrm>
          <a:prstGeom prst="rect">
            <a:avLst/>
          </a:prstGeom>
        </p:spPr>
        <p:txBody>
          <a:bodyPr wrap="square">
            <a:spAutoFit/>
          </a:bodyPr>
          <a:lstStyle/>
          <a:p>
            <a:pPr marL="457200" indent="540385" algn="just">
              <a:lnSpc>
                <a:spcPct val="115000"/>
              </a:lnSpc>
              <a:spcAft>
                <a:spcPts val="0"/>
              </a:spcAft>
            </a:pPr>
            <a:r>
              <a:rPr lang="ru-RU" b="1" dirty="0">
                <a:solidFill>
                  <a:srgbClr val="002060"/>
                </a:solidFill>
                <a:latin typeface="Times New Roman" panose="02020603050405020304" pitchFamily="18" charset="0"/>
                <a:ea typeface="Times New Roman" panose="02020603050405020304" pitchFamily="18" charset="0"/>
              </a:rPr>
              <a:t>П</a:t>
            </a:r>
            <a:r>
              <a:rPr lang="ru-RU" b="1" dirty="0" smtClean="0">
                <a:solidFill>
                  <a:srgbClr val="002060"/>
                </a:solidFill>
                <a:latin typeface="Times New Roman" panose="02020603050405020304" pitchFamily="18" charset="0"/>
                <a:ea typeface="Times New Roman" panose="02020603050405020304" pitchFamily="18" charset="0"/>
              </a:rPr>
              <a:t>редставляет </a:t>
            </a:r>
            <a:r>
              <a:rPr lang="ru-RU" b="1" dirty="0">
                <a:solidFill>
                  <a:srgbClr val="002060"/>
                </a:solidFill>
                <a:latin typeface="Times New Roman" panose="02020603050405020304" pitchFamily="18" charset="0"/>
                <a:ea typeface="Times New Roman" panose="02020603050405020304" pitchFamily="18" charset="0"/>
              </a:rPr>
              <a:t>собой описание исследовательской (творческой) работы в сопровождении иллюстраций (чертежи, графики, таблицы, фотографии). </a:t>
            </a:r>
          </a:p>
          <a:p>
            <a:pPr marL="457200" indent="540385" algn="just">
              <a:lnSpc>
                <a:spcPct val="115000"/>
              </a:lnSpc>
              <a:spcAft>
                <a:spcPts val="0"/>
              </a:spcAft>
            </a:pPr>
            <a:r>
              <a:rPr lang="ru-RU" b="1" dirty="0">
                <a:solidFill>
                  <a:srgbClr val="002060"/>
                </a:solidFill>
                <a:latin typeface="Times New Roman" panose="02020603050405020304" pitchFamily="18" charset="0"/>
                <a:ea typeface="Times New Roman" panose="02020603050405020304" pitchFamily="18" charset="0"/>
              </a:rPr>
              <a:t>Все сокращения в тексте должны быть расшифрованы. </a:t>
            </a:r>
            <a:endParaRPr lang="ru-RU" b="1" dirty="0" smtClean="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0"/>
              </a:spcAft>
            </a:pPr>
            <a:endParaRPr lang="ru-RU" b="1" dirty="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0"/>
              </a:spcAft>
            </a:pPr>
            <a:r>
              <a:rPr lang="ru-RU" b="1" dirty="0" smtClean="0">
                <a:solidFill>
                  <a:srgbClr val="002060"/>
                </a:solidFill>
                <a:latin typeface="Times New Roman" panose="02020603050405020304" pitchFamily="18" charset="0"/>
                <a:ea typeface="Times New Roman" panose="02020603050405020304" pitchFamily="18" charset="0"/>
              </a:rPr>
              <a:t>Объем: включая </a:t>
            </a:r>
            <a:r>
              <a:rPr lang="ru-RU" b="1" dirty="0">
                <a:solidFill>
                  <a:srgbClr val="002060"/>
                </a:solidFill>
                <a:latin typeface="Times New Roman" panose="02020603050405020304" pitchFamily="18" charset="0"/>
                <a:ea typeface="Times New Roman" panose="02020603050405020304" pitchFamily="18" charset="0"/>
              </a:rPr>
              <a:t>формулы, список литературы, не должен превышать 10 стандартных страниц. </a:t>
            </a:r>
          </a:p>
          <a:p>
            <a:pPr marL="457200" indent="540385" algn="just">
              <a:lnSpc>
                <a:spcPct val="115000"/>
              </a:lnSpc>
              <a:spcAft>
                <a:spcPts val="800"/>
              </a:spcAft>
            </a:pPr>
            <a:r>
              <a:rPr lang="ru-RU" b="1" dirty="0">
                <a:solidFill>
                  <a:srgbClr val="002060"/>
                </a:solidFill>
                <a:latin typeface="Times New Roman" panose="02020603050405020304" pitchFamily="18" charset="0"/>
                <a:ea typeface="Times New Roman" panose="02020603050405020304" pitchFamily="18" charset="0"/>
              </a:rPr>
              <a:t>Иллюстрации – дополнительно де более 10 стандартных страниц. На отдельных страницах, которые размещаются после ссылок в основном тексте. Не допускается увеличение формата страниц, склейка страниц буклетом и т.п. </a:t>
            </a:r>
            <a:endParaRPr lang="ru-RU" b="1" dirty="0" smtClean="0">
              <a:solidFill>
                <a:srgbClr val="002060"/>
              </a:solidFill>
              <a:latin typeface="Times New Roman" panose="02020603050405020304" pitchFamily="18" charset="0"/>
              <a:ea typeface="Times New Roman" panose="02020603050405020304" pitchFamily="18" charset="0"/>
            </a:endParaRPr>
          </a:p>
          <a:p>
            <a:pPr marL="457200" indent="540385" algn="just">
              <a:lnSpc>
                <a:spcPct val="115000"/>
              </a:lnSpc>
              <a:spcAft>
                <a:spcPts val="800"/>
              </a:spcAft>
            </a:pPr>
            <a:r>
              <a:rPr lang="ru-RU" b="1" dirty="0" smtClean="0">
                <a:solidFill>
                  <a:srgbClr val="002060"/>
                </a:solidFill>
                <a:latin typeface="Times New Roman" panose="02020603050405020304" pitchFamily="18" charset="0"/>
                <a:ea typeface="Times New Roman" panose="02020603050405020304" pitchFamily="18" charset="0"/>
              </a:rPr>
              <a:t>Нумерация </a:t>
            </a:r>
            <a:r>
              <a:rPr lang="ru-RU" b="1" dirty="0">
                <a:solidFill>
                  <a:srgbClr val="002060"/>
                </a:solidFill>
                <a:latin typeface="Times New Roman" panose="02020603050405020304" pitchFamily="18" charset="0"/>
                <a:ea typeface="Times New Roman" panose="02020603050405020304" pitchFamily="18" charset="0"/>
              </a:rPr>
              <a:t>страниц в правом верхнем углу: основной текст доклада арабскими цифрами, страницы иллюстраций – римскими.</a:t>
            </a:r>
          </a:p>
        </p:txBody>
      </p:sp>
    </p:spTree>
    <p:extLst>
      <p:ext uri="{BB962C8B-B14F-4D97-AF65-F5344CB8AC3E}">
        <p14:creationId xmlns:p14="http://schemas.microsoft.com/office/powerpoint/2010/main" val="322125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ПРАВИЛА ОФОРМЛЕНИЯ РАБОТ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b="1" dirty="0" smtClean="0">
              <a:solidFill>
                <a:srgbClr val="7030A0"/>
              </a:solidFill>
              <a:latin typeface="Century Gothic" panose="020B0502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6" name="Прямоугольник 5"/>
          <p:cNvSpPr/>
          <p:nvPr/>
        </p:nvSpPr>
        <p:spPr>
          <a:xfrm>
            <a:off x="844711" y="1734711"/>
            <a:ext cx="2145139" cy="369332"/>
          </a:xfrm>
          <a:prstGeom prst="rect">
            <a:avLst/>
          </a:prstGeom>
        </p:spPr>
        <p:txBody>
          <a:bodyPr wrap="none">
            <a:spAutoFit/>
          </a:bodyPr>
          <a:lstStyle/>
          <a:p>
            <a:r>
              <a:rPr lang="ru-RU" b="1" dirty="0" smtClean="0">
                <a:solidFill>
                  <a:srgbClr val="002060"/>
                </a:solidFill>
              </a:rPr>
              <a:t>ТИТУЛЬНЫЙ ЛИСТ</a:t>
            </a:r>
            <a:endParaRPr lang="ru-RU" dirty="0">
              <a:solidFill>
                <a:srgbClr val="002060"/>
              </a:solidFill>
            </a:endParaRPr>
          </a:p>
        </p:txBody>
      </p:sp>
      <p:sp>
        <p:nvSpPr>
          <p:cNvPr id="3" name="Прямоугольник 2"/>
          <p:cNvSpPr/>
          <p:nvPr/>
        </p:nvSpPr>
        <p:spPr>
          <a:xfrm>
            <a:off x="485955" y="2427188"/>
            <a:ext cx="6096000" cy="1685077"/>
          </a:xfrm>
          <a:prstGeom prst="rect">
            <a:avLst/>
          </a:prstGeom>
        </p:spPr>
        <p:txBody>
          <a:bodyPr>
            <a:spAutoFit/>
          </a:bodyPr>
          <a:lstStyle/>
          <a:p>
            <a:pPr marL="457200" indent="540385" algn="just">
              <a:lnSpc>
                <a:spcPct val="115000"/>
              </a:lnSpc>
              <a:spcAft>
                <a:spcPts val="800"/>
              </a:spcAft>
            </a:pPr>
            <a:r>
              <a:rPr lang="ru-RU" b="1" dirty="0">
                <a:solidFill>
                  <a:srgbClr val="002060"/>
                </a:solidFill>
                <a:latin typeface="Times New Roman" panose="02020603050405020304" pitchFamily="18" charset="0"/>
                <a:ea typeface="Times New Roman" panose="02020603050405020304" pitchFamily="18" charset="0"/>
              </a:rPr>
              <a:t>А</a:t>
            </a:r>
            <a:r>
              <a:rPr lang="ru-RU" b="1" dirty="0" smtClean="0">
                <a:solidFill>
                  <a:srgbClr val="002060"/>
                </a:solidFill>
                <a:latin typeface="Times New Roman" panose="02020603050405020304" pitchFamily="18" charset="0"/>
                <a:ea typeface="Times New Roman" panose="02020603050405020304" pitchFamily="18" charset="0"/>
              </a:rPr>
              <a:t>трибуты</a:t>
            </a:r>
            <a:r>
              <a:rPr lang="ru-RU" b="1" dirty="0">
                <a:solidFill>
                  <a:srgbClr val="002060"/>
                </a:solidFill>
                <a:latin typeface="Times New Roman" panose="02020603050405020304" pitchFamily="18" charset="0"/>
                <a:ea typeface="Times New Roman" panose="02020603050405020304" pitchFamily="18" charset="0"/>
              </a:rPr>
              <a:t>: название форума, работы, страны, населенного пункта; сведения об авторе (фамилия, имя, отчество, учебное заведение, класс/курс) и научных руководителях (фамилия, имя, отчество, ученая степень, должность, место работы)</a:t>
            </a:r>
          </a:p>
        </p:txBody>
      </p:sp>
      <p:pic>
        <p:nvPicPr>
          <p:cNvPr id="4" name="Рисунок 3"/>
          <p:cNvPicPr>
            <a:picLocks noChangeAspect="1"/>
          </p:cNvPicPr>
          <p:nvPr/>
        </p:nvPicPr>
        <p:blipFill>
          <a:blip r:embed="rId2"/>
          <a:stretch>
            <a:fillRect/>
          </a:stretch>
        </p:blipFill>
        <p:spPr>
          <a:xfrm>
            <a:off x="8049242" y="1991565"/>
            <a:ext cx="3716586" cy="3731274"/>
          </a:xfrm>
          <a:prstGeom prst="rect">
            <a:avLst/>
          </a:prstGeom>
        </p:spPr>
      </p:pic>
      <p:pic>
        <p:nvPicPr>
          <p:cNvPr id="5" name="Рисунок 4"/>
          <p:cNvPicPr>
            <a:picLocks noChangeAspect="1"/>
          </p:cNvPicPr>
          <p:nvPr/>
        </p:nvPicPr>
        <p:blipFill>
          <a:blip r:embed="rId3"/>
          <a:stretch>
            <a:fillRect/>
          </a:stretch>
        </p:blipFill>
        <p:spPr>
          <a:xfrm>
            <a:off x="6974977" y="745961"/>
            <a:ext cx="4883319" cy="262151"/>
          </a:xfrm>
          <a:prstGeom prst="rect">
            <a:avLst/>
          </a:prstGeom>
        </p:spPr>
      </p:pic>
      <p:sp>
        <p:nvSpPr>
          <p:cNvPr id="9" name="Прямоугольник 8"/>
          <p:cNvSpPr/>
          <p:nvPr/>
        </p:nvSpPr>
        <p:spPr>
          <a:xfrm>
            <a:off x="9231881" y="6192584"/>
            <a:ext cx="2032928" cy="400110"/>
          </a:xfrm>
          <a:prstGeom prst="rect">
            <a:avLst/>
          </a:prstGeom>
        </p:spPr>
        <p:txBody>
          <a:bodyPr wrap="none">
            <a:spAutoFit/>
          </a:bodyPr>
          <a:lstStyle/>
          <a:p>
            <a:pPr algn="ctr"/>
            <a:r>
              <a:rPr lang="ru-RU" sz="1000" dirty="0" smtClean="0">
                <a:latin typeface="Times New Roman" panose="02020603050405020304" pitchFamily="18" charset="0"/>
                <a:cs typeface="Times New Roman" panose="02020603050405020304" pitchFamily="18" charset="0"/>
              </a:rPr>
              <a:t>Российская Федерация, </a:t>
            </a:r>
            <a:r>
              <a:rPr lang="ru-RU" sz="1000" dirty="0" err="1" smtClean="0">
                <a:latin typeface="Times New Roman" panose="02020603050405020304" pitchFamily="18" charset="0"/>
                <a:cs typeface="Times New Roman" panose="02020603050405020304" pitchFamily="18" charset="0"/>
              </a:rPr>
              <a:t>г.Тюмень</a:t>
            </a:r>
            <a:endParaRPr lang="ru-RU" sz="1000" dirty="0" smtClean="0">
              <a:latin typeface="Times New Roman" panose="02020603050405020304" pitchFamily="18" charset="0"/>
              <a:cs typeface="Times New Roman" panose="02020603050405020304" pitchFamily="18" charset="0"/>
            </a:endParaRPr>
          </a:p>
          <a:p>
            <a:pPr algn="ctr"/>
            <a:r>
              <a:rPr lang="ru-RU" sz="1000" dirty="0" smtClean="0">
                <a:latin typeface="Times New Roman" panose="02020603050405020304" pitchFamily="18" charset="0"/>
                <a:cs typeface="Times New Roman" panose="02020603050405020304" pitchFamily="18" charset="0"/>
              </a:rPr>
              <a:t>2017 г.</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16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6551" y="4181091"/>
            <a:ext cx="9595449" cy="923330"/>
          </a:xfrm>
          <a:prstGeom prst="rect">
            <a:avLst/>
          </a:prstGeom>
        </p:spPr>
        <p:txBody>
          <a:bodyPr wrap="square">
            <a:spAutoFit/>
          </a:bodyPr>
          <a:lstStyle/>
          <a:p>
            <a:r>
              <a:rPr lang="ru-RU" sz="5400" b="1" i="1" dirty="0" smtClean="0">
                <a:solidFill>
                  <a:srgbClr val="FF0000"/>
                </a:solidFill>
              </a:rPr>
              <a:t>Спасибо за внимание!</a:t>
            </a:r>
            <a:endParaRPr lang="ru-RU" sz="5400" b="1" i="1" dirty="0">
              <a:solidFill>
                <a:srgbClr val="FF0000"/>
              </a:solidFill>
            </a:endParaRPr>
          </a:p>
        </p:txBody>
      </p:sp>
    </p:spTree>
    <p:extLst>
      <p:ext uri="{BB962C8B-B14F-4D97-AF65-F5344CB8AC3E}">
        <p14:creationId xmlns:p14="http://schemas.microsoft.com/office/powerpoint/2010/main" val="91266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7325" y="142786"/>
            <a:ext cx="6096000" cy="1200329"/>
          </a:xfrm>
          <a:prstGeom prst="rect">
            <a:avLst/>
          </a:prstGeom>
        </p:spPr>
        <p:txBody>
          <a:bodyPr>
            <a:spAutoFit/>
          </a:bodyPr>
          <a:lstStyle/>
          <a:p>
            <a:pPr algn="ctr"/>
            <a:r>
              <a:rPr lang="ru-RU" b="1" dirty="0">
                <a:solidFill>
                  <a:srgbClr val="002060"/>
                </a:solidFill>
              </a:rPr>
              <a:t>Положение </a:t>
            </a:r>
          </a:p>
          <a:p>
            <a:pPr algn="ctr"/>
            <a:r>
              <a:rPr lang="ru-RU" b="1" dirty="0">
                <a:solidFill>
                  <a:srgbClr val="002060"/>
                </a:solidFill>
              </a:rPr>
              <a:t>о </a:t>
            </a:r>
            <a:r>
              <a:rPr lang="en-US" b="1" dirty="0">
                <a:solidFill>
                  <a:srgbClr val="002060"/>
                </a:solidFill>
              </a:rPr>
              <a:t>XX</a:t>
            </a:r>
            <a:r>
              <a:rPr lang="ru-RU" b="1" dirty="0">
                <a:solidFill>
                  <a:srgbClr val="002060"/>
                </a:solidFill>
              </a:rPr>
              <a:t> областном научном форуме молодых исследователей </a:t>
            </a:r>
          </a:p>
          <a:p>
            <a:pPr algn="ctr"/>
            <a:r>
              <a:rPr lang="ru-RU" b="1" dirty="0">
                <a:solidFill>
                  <a:srgbClr val="002060"/>
                </a:solidFill>
              </a:rPr>
              <a:t>«Шаг в будущее»</a:t>
            </a:r>
          </a:p>
        </p:txBody>
      </p:sp>
      <p:sp>
        <p:nvSpPr>
          <p:cNvPr id="6" name="Прямоугольник 5"/>
          <p:cNvSpPr/>
          <p:nvPr/>
        </p:nvSpPr>
        <p:spPr>
          <a:xfrm>
            <a:off x="8753475" y="314325"/>
            <a:ext cx="3295650" cy="2031325"/>
          </a:xfrm>
          <a:prstGeom prst="rect">
            <a:avLst/>
          </a:prstGeom>
          <a:solidFill>
            <a:schemeClr val="accent1">
              <a:lumMod val="40000"/>
              <a:lumOff val="60000"/>
            </a:schemeClr>
          </a:solidFill>
        </p:spPr>
        <p:txBody>
          <a:bodyPr wrap="square">
            <a:spAutoFit/>
          </a:bodyPr>
          <a:lstStyle/>
          <a:p>
            <a:pPr algn="ctr"/>
            <a:r>
              <a:rPr lang="ru-RU" sz="1400" b="1" dirty="0" smtClean="0">
                <a:solidFill>
                  <a:srgbClr val="002060"/>
                </a:solidFill>
                <a:latin typeface="Times New Roman" panose="02020603050405020304" pitchFamily="18" charset="0"/>
                <a:ea typeface="Times New Roman" panose="02020603050405020304" pitchFamily="18" charset="0"/>
              </a:rPr>
              <a:t>порядок </a:t>
            </a:r>
            <a:r>
              <a:rPr lang="ru-RU" sz="1400" b="1" dirty="0">
                <a:solidFill>
                  <a:srgbClr val="002060"/>
                </a:solidFill>
                <a:latin typeface="Times New Roman" panose="02020603050405020304" pitchFamily="18" charset="0"/>
                <a:ea typeface="Times New Roman" panose="02020603050405020304" pitchFamily="18" charset="0"/>
              </a:rPr>
              <a:t>организации и проведения </a:t>
            </a:r>
            <a:r>
              <a:rPr lang="en-US" sz="1400" b="1" dirty="0">
                <a:solidFill>
                  <a:srgbClr val="002060"/>
                </a:solidFill>
                <a:latin typeface="Times New Roman" panose="02020603050405020304" pitchFamily="18" charset="0"/>
                <a:ea typeface="Times New Roman" panose="02020603050405020304" pitchFamily="18" charset="0"/>
              </a:rPr>
              <a:t>XX</a:t>
            </a:r>
            <a:r>
              <a:rPr lang="ru-RU" sz="1400" b="1" dirty="0">
                <a:solidFill>
                  <a:srgbClr val="002060"/>
                </a:solidFill>
                <a:latin typeface="Times New Roman" panose="02020603050405020304" pitchFamily="18" charset="0"/>
                <a:ea typeface="Times New Roman" panose="02020603050405020304" pitchFamily="18" charset="0"/>
              </a:rPr>
              <a:t> областного научного форума молодых исследователей «Шаг в будущее» в 2017-2018 учебном году, </a:t>
            </a:r>
            <a:endParaRPr lang="ru-RU" sz="1400" b="1" dirty="0" smtClean="0">
              <a:solidFill>
                <a:srgbClr val="002060"/>
              </a:solidFill>
              <a:latin typeface="Times New Roman" panose="02020603050405020304" pitchFamily="18" charset="0"/>
              <a:ea typeface="Times New Roman" panose="02020603050405020304" pitchFamily="18" charset="0"/>
            </a:endParaRPr>
          </a:p>
          <a:p>
            <a:pPr algn="ctr"/>
            <a:endParaRPr lang="ru-RU" sz="1400" b="1" dirty="0" smtClean="0">
              <a:solidFill>
                <a:srgbClr val="002060"/>
              </a:solidFill>
              <a:latin typeface="Times New Roman" panose="02020603050405020304" pitchFamily="18" charset="0"/>
              <a:ea typeface="Times New Roman" panose="02020603050405020304" pitchFamily="18" charset="0"/>
            </a:endParaRPr>
          </a:p>
          <a:p>
            <a:pPr algn="ctr"/>
            <a:r>
              <a:rPr lang="ru-RU" sz="1400" b="1" dirty="0" smtClean="0">
                <a:solidFill>
                  <a:srgbClr val="002060"/>
                </a:solidFill>
                <a:latin typeface="Times New Roman" panose="02020603050405020304" pitchFamily="18" charset="0"/>
                <a:ea typeface="Times New Roman" panose="02020603050405020304" pitchFamily="18" charset="0"/>
              </a:rPr>
              <a:t>организационное</a:t>
            </a:r>
            <a:r>
              <a:rPr lang="ru-RU" sz="1400" b="1" dirty="0">
                <a:solidFill>
                  <a:srgbClr val="002060"/>
                </a:solidFill>
                <a:latin typeface="Times New Roman" panose="02020603050405020304" pitchFamily="18" charset="0"/>
                <a:ea typeface="Times New Roman" panose="02020603050405020304" pitchFamily="18" charset="0"/>
              </a:rPr>
              <a:t>, методическое, финансовое обеспечение, </a:t>
            </a:r>
            <a:endParaRPr lang="ru-RU" sz="1400" b="1" dirty="0" smtClean="0">
              <a:solidFill>
                <a:srgbClr val="002060"/>
              </a:solidFill>
              <a:latin typeface="Times New Roman" panose="02020603050405020304" pitchFamily="18" charset="0"/>
              <a:ea typeface="Times New Roman" panose="02020603050405020304" pitchFamily="18" charset="0"/>
            </a:endParaRPr>
          </a:p>
          <a:p>
            <a:pPr algn="ctr"/>
            <a:r>
              <a:rPr lang="ru-RU" sz="1400" b="1" dirty="0" smtClean="0">
                <a:solidFill>
                  <a:srgbClr val="002060"/>
                </a:solidFill>
                <a:latin typeface="Times New Roman" panose="02020603050405020304" pitchFamily="18" charset="0"/>
                <a:ea typeface="Times New Roman" panose="02020603050405020304" pitchFamily="18" charset="0"/>
              </a:rPr>
              <a:t>порядок </a:t>
            </a:r>
            <a:r>
              <a:rPr lang="ru-RU" sz="1400" b="1" dirty="0">
                <a:solidFill>
                  <a:srgbClr val="002060"/>
                </a:solidFill>
                <a:latin typeface="Times New Roman" panose="02020603050405020304" pitchFamily="18" charset="0"/>
                <a:ea typeface="Times New Roman" panose="02020603050405020304" pitchFamily="18" charset="0"/>
              </a:rPr>
              <a:t>участия, </a:t>
            </a:r>
            <a:endParaRPr lang="ru-RU" sz="1400" b="1" dirty="0" smtClean="0">
              <a:solidFill>
                <a:srgbClr val="002060"/>
              </a:solidFill>
              <a:latin typeface="Times New Roman" panose="02020603050405020304" pitchFamily="18" charset="0"/>
              <a:ea typeface="Times New Roman" panose="02020603050405020304" pitchFamily="18" charset="0"/>
            </a:endParaRPr>
          </a:p>
          <a:p>
            <a:pPr algn="ctr"/>
            <a:r>
              <a:rPr lang="ru-RU" sz="1400" b="1" dirty="0" smtClean="0">
                <a:solidFill>
                  <a:srgbClr val="002060"/>
                </a:solidFill>
                <a:latin typeface="Times New Roman" panose="02020603050405020304" pitchFamily="18" charset="0"/>
                <a:ea typeface="Times New Roman" panose="02020603050405020304" pitchFamily="18" charset="0"/>
              </a:rPr>
              <a:t>определения </a:t>
            </a:r>
            <a:r>
              <a:rPr lang="ru-RU" sz="1400" b="1" dirty="0">
                <a:solidFill>
                  <a:srgbClr val="002060"/>
                </a:solidFill>
                <a:latin typeface="Times New Roman" panose="02020603050405020304" pitchFamily="18" charset="0"/>
                <a:ea typeface="Times New Roman" panose="02020603050405020304" pitchFamily="18" charset="0"/>
              </a:rPr>
              <a:t>победителей и </a:t>
            </a:r>
            <a:r>
              <a:rPr lang="ru-RU" sz="1400" b="1" dirty="0" smtClean="0">
                <a:solidFill>
                  <a:srgbClr val="002060"/>
                </a:solidFill>
                <a:latin typeface="Times New Roman" panose="02020603050405020304" pitchFamily="18" charset="0"/>
                <a:ea typeface="Times New Roman" panose="02020603050405020304" pitchFamily="18" charset="0"/>
              </a:rPr>
              <a:t>призеров</a:t>
            </a:r>
            <a:endParaRPr lang="ru-RU" sz="1400" b="1" dirty="0">
              <a:solidFill>
                <a:srgbClr val="002060"/>
              </a:solidFill>
            </a:endParaRPr>
          </a:p>
        </p:txBody>
      </p:sp>
      <p:grpSp>
        <p:nvGrpSpPr>
          <p:cNvPr id="26" name="Группа 25"/>
          <p:cNvGrpSpPr/>
          <p:nvPr/>
        </p:nvGrpSpPr>
        <p:grpSpPr>
          <a:xfrm>
            <a:off x="722523" y="5272211"/>
            <a:ext cx="8144773" cy="1267240"/>
            <a:chOff x="722523" y="5272211"/>
            <a:chExt cx="8144773" cy="1267240"/>
          </a:xfrm>
        </p:grpSpPr>
        <p:grpSp>
          <p:nvGrpSpPr>
            <p:cNvPr id="11" name="Группа 10"/>
            <p:cNvGrpSpPr/>
            <p:nvPr/>
          </p:nvGrpSpPr>
          <p:grpSpPr>
            <a:xfrm>
              <a:off x="722523" y="5272211"/>
              <a:ext cx="7891537" cy="1267240"/>
              <a:chOff x="0" y="2787929"/>
              <a:chExt cx="7891537" cy="1267240"/>
            </a:xfrm>
          </p:grpSpPr>
          <p:sp>
            <p:nvSpPr>
              <p:cNvPr id="12" name="Скругленный прямоугольник 11"/>
              <p:cNvSpPr/>
              <p:nvPr/>
            </p:nvSpPr>
            <p:spPr>
              <a:xfrm>
                <a:off x="0" y="2787929"/>
                <a:ext cx="7891537" cy="1267240"/>
              </a:xfrm>
              <a:prstGeom prst="roundRect">
                <a:avLst>
                  <a:gd name="adj" fmla="val 10000"/>
                </a:avLst>
              </a:prstGeom>
              <a:solidFill>
                <a:srgbClr val="052F61">
                  <a:hueOff val="0"/>
                  <a:satOff val="0"/>
                  <a:lumOff val="0"/>
                  <a:alphaOff val="0"/>
                </a:srgbClr>
              </a:solidFill>
              <a:ln w="12700" cap="rnd" cmpd="sng" algn="ctr">
                <a:solidFill>
                  <a:sysClr val="window" lastClr="FFFFFF">
                    <a:hueOff val="0"/>
                    <a:satOff val="0"/>
                    <a:lumOff val="0"/>
                    <a:alphaOff val="0"/>
                    <a:hueMod val="94000"/>
                  </a:sysClr>
                </a:solidFill>
                <a:prstDash val="solid"/>
              </a:ln>
              <a:effectLst/>
            </p:spPr>
          </p:sp>
          <p:sp>
            <p:nvSpPr>
              <p:cNvPr id="13" name="Скругленный прямоугольник 4"/>
              <p:cNvSpPr txBox="1"/>
              <p:nvPr/>
            </p:nvSpPr>
            <p:spPr>
              <a:xfrm>
                <a:off x="1705031" y="2787929"/>
                <a:ext cx="6186505" cy="1267240"/>
              </a:xfrm>
              <a:prstGeom prst="rect">
                <a:avLst/>
              </a:prstGeom>
              <a:noFill/>
              <a:ln>
                <a:noFill/>
              </a:ln>
              <a:effectLst/>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endParaRPr kumimoji="0" lang="ru-RU" altLang="ru-RU" sz="1400" b="1" i="0" u="none" strike="noStrike" kern="1200" cap="none" spc="0" normalizeH="0" baseline="0" noProof="0" dirty="0" smtClean="0">
                  <a:ln>
                    <a:noFill/>
                  </a:ln>
                  <a:solidFill>
                    <a:sysClr val="window" lastClr="FFFFFF"/>
                  </a:solidFill>
                  <a:effectLst/>
                  <a:uLnTx/>
                  <a:uFillTx/>
                  <a:latin typeface="Century Gothic" panose="020B0502020202020204"/>
                  <a:ea typeface="+mn-ea"/>
                  <a:cs typeface="+mn-cs"/>
                </a:endParaRPr>
              </a:p>
            </p:txBody>
          </p:sp>
        </p:grpSp>
        <p:sp>
          <p:nvSpPr>
            <p:cNvPr id="14" name="Прямоугольник 13"/>
            <p:cNvSpPr/>
            <p:nvPr/>
          </p:nvSpPr>
          <p:spPr>
            <a:xfrm>
              <a:off x="2771296" y="5444166"/>
              <a:ext cx="6096000" cy="923330"/>
            </a:xfrm>
            <a:prstGeom prst="rect">
              <a:avLst/>
            </a:prstGeom>
          </p:spPr>
          <p:txBody>
            <a:bodyPr>
              <a:spAutoFit/>
            </a:bodyPr>
            <a:lstStyle/>
            <a:p>
              <a:pPr algn="ctr"/>
              <a:r>
                <a:rPr lang="ru-RU" dirty="0">
                  <a:solidFill>
                    <a:schemeClr val="bg1"/>
                  </a:solidFill>
                  <a:latin typeface="Times New Roman" panose="02020603050405020304" pitchFamily="18" charset="0"/>
                  <a:ea typeface="Times New Roman" panose="02020603050405020304" pitchFamily="18" charset="0"/>
                </a:rPr>
                <a:t>пропаганда научных знаний и опыта работы образовательных учреждений по организации научно-исследовательской деятельности</a:t>
              </a:r>
              <a:endParaRPr lang="ru-RU" dirty="0">
                <a:solidFill>
                  <a:schemeClr val="bg1"/>
                </a:solidFill>
              </a:endParaRPr>
            </a:p>
          </p:txBody>
        </p:sp>
        <p:sp>
          <p:nvSpPr>
            <p:cNvPr id="15" name="Скругленный прямоугольник 14"/>
            <p:cNvSpPr/>
            <p:nvPr/>
          </p:nvSpPr>
          <p:spPr>
            <a:xfrm>
              <a:off x="975759" y="5386685"/>
              <a:ext cx="1578307" cy="1013792"/>
            </a:xfrm>
            <a:prstGeom prst="roundRect">
              <a:avLst>
                <a:gd name="adj" fmla="val 10000"/>
              </a:avLst>
            </a:prstGeom>
            <a:blipFill>
              <a:blip r:embed="rId2">
                <a:extLst>
                  <a:ext uri="{28A0092B-C50C-407E-A947-70E740481C1C}">
                    <a14:useLocalDpi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3" name="Заголовок 4"/>
          <p:cNvSpPr>
            <a:spLocks noGrp="1"/>
          </p:cNvSpPr>
          <p:nvPr>
            <p:ph type="title"/>
          </p:nvPr>
        </p:nvSpPr>
        <p:spPr>
          <a:xfrm>
            <a:off x="817564" y="1469839"/>
            <a:ext cx="1894698" cy="562706"/>
          </a:xfrm>
        </p:spPr>
        <p:txBody>
          <a:bodyPr>
            <a:normAutofit/>
          </a:bodyPr>
          <a:lstStyle/>
          <a:p>
            <a:pPr>
              <a:defRPr/>
            </a:pPr>
            <a:r>
              <a:rPr lang="ru-RU" sz="2800" b="1" dirty="0" smtClean="0">
                <a:solidFill>
                  <a:srgbClr val="002060"/>
                </a:solidFill>
              </a:rPr>
              <a:t>ЗАДАЧИ</a:t>
            </a:r>
            <a:endParaRPr lang="ru-RU" sz="2800" b="1" dirty="0">
              <a:solidFill>
                <a:srgbClr val="002060"/>
              </a:solidFill>
            </a:endParaRPr>
          </a:p>
        </p:txBody>
      </p:sp>
      <p:grpSp>
        <p:nvGrpSpPr>
          <p:cNvPr id="25" name="Группа 24"/>
          <p:cNvGrpSpPr/>
          <p:nvPr/>
        </p:nvGrpSpPr>
        <p:grpSpPr>
          <a:xfrm>
            <a:off x="486677" y="2218310"/>
            <a:ext cx="7939200" cy="1280271"/>
            <a:chOff x="486677" y="2218310"/>
            <a:chExt cx="7939200" cy="1280271"/>
          </a:xfrm>
        </p:grpSpPr>
        <p:pic>
          <p:nvPicPr>
            <p:cNvPr id="21" name="Рисунок 20"/>
            <p:cNvPicPr>
              <a:picLocks noChangeAspect="1"/>
            </p:cNvPicPr>
            <p:nvPr/>
          </p:nvPicPr>
          <p:blipFill>
            <a:blip r:embed="rId3"/>
            <a:stretch>
              <a:fillRect/>
            </a:stretch>
          </p:blipFill>
          <p:spPr>
            <a:xfrm>
              <a:off x="486677" y="2218310"/>
              <a:ext cx="7901101" cy="1280271"/>
            </a:xfrm>
            <a:prstGeom prst="rect">
              <a:avLst/>
            </a:prstGeom>
          </p:spPr>
        </p:pic>
        <p:sp>
          <p:nvSpPr>
            <p:cNvPr id="22" name="Прямоугольник 21"/>
            <p:cNvSpPr/>
            <p:nvPr/>
          </p:nvSpPr>
          <p:spPr>
            <a:xfrm>
              <a:off x="2329877" y="2334455"/>
              <a:ext cx="6096000" cy="1047979"/>
            </a:xfrm>
            <a:prstGeom prst="rect">
              <a:avLst/>
            </a:prstGeom>
          </p:spPr>
          <p:txBody>
            <a:bodyPr>
              <a:spAutoFit/>
            </a:bodyPr>
            <a:lstStyle/>
            <a:p>
              <a:pPr indent="540385" algn="ctr">
                <a:lnSpc>
                  <a:spcPct val="115000"/>
                </a:lnSpc>
                <a:spcAft>
                  <a:spcPts val="800"/>
                </a:spcAft>
              </a:pPr>
              <a:r>
                <a:rPr lang="ru-RU" dirty="0">
                  <a:solidFill>
                    <a:schemeClr val="bg1"/>
                  </a:solidFill>
                  <a:latin typeface="Times New Roman" panose="02020603050405020304" pitchFamily="18" charset="0"/>
                  <a:ea typeface="Times New Roman" panose="02020603050405020304" pitchFamily="18" charset="0"/>
                </a:rPr>
                <a:t> выявление и развитие у обучающихся творческих способностей и интереса к научно-исследовательской </a:t>
              </a:r>
              <a:r>
                <a:rPr lang="ru-RU" dirty="0" smtClean="0">
                  <a:solidFill>
                    <a:schemeClr val="bg1"/>
                  </a:solidFill>
                  <a:latin typeface="Times New Roman" panose="02020603050405020304" pitchFamily="18" charset="0"/>
                  <a:ea typeface="Times New Roman" panose="02020603050405020304" pitchFamily="18" charset="0"/>
                </a:rPr>
                <a:t>деятельности </a:t>
              </a:r>
              <a:endParaRPr lang="ru-RU" dirty="0">
                <a:solidFill>
                  <a:schemeClr val="bg1"/>
                </a:solidFill>
                <a:latin typeface="Times New Roman" panose="02020603050405020304" pitchFamily="18" charset="0"/>
                <a:ea typeface="Times New Roman" panose="02020603050405020304" pitchFamily="18" charset="0"/>
              </a:endParaRPr>
            </a:p>
          </p:txBody>
        </p:sp>
        <p:pic>
          <p:nvPicPr>
            <p:cNvPr id="24" name="Picture 6" descr="http://togirro.ru/assets/drgalleries/12324/me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567" y="2373604"/>
              <a:ext cx="1408375" cy="969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28" name="Группа 27"/>
          <p:cNvGrpSpPr/>
          <p:nvPr/>
        </p:nvGrpSpPr>
        <p:grpSpPr>
          <a:xfrm>
            <a:off x="228560" y="3740733"/>
            <a:ext cx="8116382" cy="1280271"/>
            <a:chOff x="228560" y="3740733"/>
            <a:chExt cx="8116382" cy="1280271"/>
          </a:xfrm>
        </p:grpSpPr>
        <p:pic>
          <p:nvPicPr>
            <p:cNvPr id="19" name="Рисунок 18"/>
            <p:cNvPicPr>
              <a:picLocks noChangeAspect="1"/>
            </p:cNvPicPr>
            <p:nvPr/>
          </p:nvPicPr>
          <p:blipFill>
            <a:blip r:embed="rId5"/>
            <a:stretch>
              <a:fillRect/>
            </a:stretch>
          </p:blipFill>
          <p:spPr>
            <a:xfrm>
              <a:off x="228560" y="3740733"/>
              <a:ext cx="7901101" cy="1280271"/>
            </a:xfrm>
            <a:prstGeom prst="rect">
              <a:avLst/>
            </a:prstGeom>
          </p:spPr>
        </p:pic>
        <p:sp>
          <p:nvSpPr>
            <p:cNvPr id="20" name="Прямоугольник 19"/>
            <p:cNvSpPr/>
            <p:nvPr/>
          </p:nvSpPr>
          <p:spPr>
            <a:xfrm>
              <a:off x="2248942" y="3991940"/>
              <a:ext cx="6096000" cy="729430"/>
            </a:xfrm>
            <a:prstGeom prst="rect">
              <a:avLst/>
            </a:prstGeom>
          </p:spPr>
          <p:txBody>
            <a:bodyPr>
              <a:spAutoFit/>
            </a:bodyPr>
            <a:lstStyle/>
            <a:p>
              <a:pPr indent="540385" algn="ctr">
                <a:lnSpc>
                  <a:spcPct val="115000"/>
                </a:lnSpc>
                <a:spcAft>
                  <a:spcPts val="800"/>
                </a:spcAft>
              </a:pPr>
              <a:r>
                <a:rPr lang="ru-RU" dirty="0">
                  <a:solidFill>
                    <a:schemeClr val="bg1"/>
                  </a:solidFill>
                  <a:latin typeface="Times New Roman" panose="02020603050405020304" pitchFamily="18" charset="0"/>
                  <a:ea typeface="Times New Roman" panose="02020603050405020304" pitchFamily="18" charset="0"/>
                </a:rPr>
                <a:t>создание необходимых условий для поддержки одаренных </a:t>
              </a:r>
              <a:r>
                <a:rPr lang="ru-RU" dirty="0" smtClean="0">
                  <a:solidFill>
                    <a:schemeClr val="bg1"/>
                  </a:solidFill>
                  <a:latin typeface="Times New Roman" panose="02020603050405020304" pitchFamily="18" charset="0"/>
                  <a:ea typeface="Times New Roman" panose="02020603050405020304" pitchFamily="18" charset="0"/>
                </a:rPr>
                <a:t>детей </a:t>
              </a:r>
              <a:endParaRPr lang="ru-RU" dirty="0">
                <a:solidFill>
                  <a:schemeClr val="bg1"/>
                </a:solidFill>
                <a:latin typeface="Times New Roman" panose="02020603050405020304" pitchFamily="18" charset="0"/>
                <a:ea typeface="Times New Roman" panose="02020603050405020304" pitchFamily="18" charset="0"/>
              </a:endParaRPr>
            </a:p>
          </p:txBody>
        </p:sp>
        <p:pic>
          <p:nvPicPr>
            <p:cNvPr id="27" name="Picture 8" descr="http://fmschool72.ru.opt-images.1c-bitrix-cdn.ru/upload/iblock/810/MghwXZgXCB8.jpg?14871596953717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976" y="3857470"/>
              <a:ext cx="1647965" cy="1032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29" name="Прямоугольник 28"/>
          <p:cNvSpPr/>
          <p:nvPr/>
        </p:nvSpPr>
        <p:spPr>
          <a:xfrm>
            <a:off x="9077325" y="2845103"/>
            <a:ext cx="2867025" cy="1791260"/>
          </a:xfrm>
          <a:prstGeom prst="rect">
            <a:avLst/>
          </a:prstGeom>
          <a:solidFill>
            <a:schemeClr val="accent1">
              <a:lumMod val="40000"/>
              <a:lumOff val="60000"/>
            </a:schemeClr>
          </a:solidFill>
        </p:spPr>
        <p:txBody>
          <a:bodyPr wrap="square">
            <a:spAutoFit/>
          </a:bodyPr>
          <a:lstStyle/>
          <a:p>
            <a:pPr lvl="0" algn="ctr">
              <a:lnSpc>
                <a:spcPct val="115000"/>
              </a:lnSpc>
              <a:spcAft>
                <a:spcPts val="0"/>
              </a:spcAft>
            </a:pPr>
            <a:r>
              <a:rPr lang="ru-RU" sz="1600" dirty="0">
                <a:solidFill>
                  <a:srgbClr val="002060"/>
                </a:solidFill>
                <a:latin typeface="Times New Roman" panose="02020603050405020304" pitchFamily="18" charset="0"/>
                <a:ea typeface="Times New Roman" panose="02020603050405020304" pitchFamily="18" charset="0"/>
              </a:rPr>
              <a:t>Подготовительный </a:t>
            </a:r>
            <a:r>
              <a:rPr lang="ru-RU" sz="1600" dirty="0" smtClean="0">
                <a:solidFill>
                  <a:srgbClr val="002060"/>
                </a:solidFill>
                <a:latin typeface="Times New Roman" panose="02020603050405020304" pitchFamily="18" charset="0"/>
                <a:ea typeface="Times New Roman" panose="02020603050405020304" pitchFamily="18" charset="0"/>
              </a:rPr>
              <a:t>этап</a:t>
            </a:r>
            <a:endParaRPr lang="ru-RU" sz="1600" dirty="0">
              <a:solidFill>
                <a:srgbClr val="002060"/>
              </a:solidFill>
              <a:latin typeface="Times New Roman" panose="02020603050405020304" pitchFamily="18" charset="0"/>
              <a:ea typeface="Times New Roman" panose="02020603050405020304" pitchFamily="18" charset="0"/>
            </a:endParaRPr>
          </a:p>
          <a:p>
            <a:pPr lvl="0" algn="ctr">
              <a:lnSpc>
                <a:spcPct val="115000"/>
              </a:lnSpc>
              <a:spcAft>
                <a:spcPts val="0"/>
              </a:spcAft>
            </a:pPr>
            <a:r>
              <a:rPr lang="ru-RU" sz="1600" dirty="0">
                <a:solidFill>
                  <a:srgbClr val="002060"/>
                </a:solidFill>
                <a:latin typeface="Times New Roman" panose="02020603050405020304" pitchFamily="18" charset="0"/>
                <a:ea typeface="Times New Roman" panose="02020603050405020304" pitchFamily="18" charset="0"/>
              </a:rPr>
              <a:t>Муниципальный </a:t>
            </a:r>
            <a:r>
              <a:rPr lang="ru-RU" sz="1600" dirty="0" smtClean="0">
                <a:solidFill>
                  <a:srgbClr val="002060"/>
                </a:solidFill>
                <a:latin typeface="Times New Roman" panose="02020603050405020304" pitchFamily="18" charset="0"/>
                <a:ea typeface="Times New Roman" panose="02020603050405020304" pitchFamily="18" charset="0"/>
              </a:rPr>
              <a:t>этап</a:t>
            </a:r>
            <a:endParaRPr lang="ru-RU" sz="1600" dirty="0">
              <a:solidFill>
                <a:srgbClr val="002060"/>
              </a:solidFill>
              <a:latin typeface="Times New Roman" panose="02020603050405020304" pitchFamily="18" charset="0"/>
              <a:ea typeface="Times New Roman" panose="02020603050405020304" pitchFamily="18" charset="0"/>
            </a:endParaRPr>
          </a:p>
          <a:p>
            <a:pPr lvl="0" algn="ctr">
              <a:lnSpc>
                <a:spcPct val="115000"/>
              </a:lnSpc>
              <a:spcAft>
                <a:spcPts val="0"/>
              </a:spcAft>
            </a:pPr>
            <a:r>
              <a:rPr lang="ru-RU" sz="1600" b="1" dirty="0" smtClean="0">
                <a:solidFill>
                  <a:srgbClr val="002060"/>
                </a:solidFill>
                <a:latin typeface="Times New Roman" panose="02020603050405020304" pitchFamily="18" charset="0"/>
                <a:ea typeface="Times New Roman" panose="02020603050405020304" pitchFamily="18" charset="0"/>
              </a:rPr>
              <a:t>Областной этап:</a:t>
            </a:r>
          </a:p>
          <a:p>
            <a:pPr lvl="0" algn="ctr">
              <a:lnSpc>
                <a:spcPct val="115000"/>
              </a:lnSpc>
              <a:spcAft>
                <a:spcPts val="0"/>
              </a:spcAft>
            </a:pPr>
            <a:r>
              <a:rPr lang="ru-RU" sz="1600" b="1" dirty="0" smtClean="0">
                <a:solidFill>
                  <a:srgbClr val="002060"/>
                </a:solidFill>
                <a:latin typeface="Times New Roman" panose="02020603050405020304" pitchFamily="18" charset="0"/>
                <a:ea typeface="Times New Roman" panose="02020603050405020304" pitchFamily="18" charset="0"/>
              </a:rPr>
              <a:t> </a:t>
            </a:r>
            <a:r>
              <a:rPr lang="ru-RU" sz="1600" b="1" dirty="0">
                <a:solidFill>
                  <a:srgbClr val="002060"/>
                </a:solidFill>
                <a:latin typeface="Times New Roman" panose="02020603050405020304" pitchFamily="18" charset="0"/>
                <a:ea typeface="Times New Roman" panose="02020603050405020304" pitchFamily="18" charset="0"/>
              </a:rPr>
              <a:t>04 </a:t>
            </a:r>
            <a:r>
              <a:rPr lang="ru-RU" sz="1600" b="1" dirty="0" smtClean="0">
                <a:solidFill>
                  <a:srgbClr val="002060"/>
                </a:solidFill>
                <a:latin typeface="Times New Roman" panose="02020603050405020304" pitchFamily="18" charset="0"/>
                <a:ea typeface="Times New Roman" panose="02020603050405020304" pitchFamily="18" charset="0"/>
              </a:rPr>
              <a:t>сентября - </a:t>
            </a:r>
            <a:r>
              <a:rPr lang="ru-RU" sz="1600" b="1" dirty="0">
                <a:solidFill>
                  <a:srgbClr val="002060"/>
                </a:solidFill>
                <a:latin typeface="Times New Roman" panose="02020603050405020304" pitchFamily="18" charset="0"/>
                <a:ea typeface="Times New Roman" panose="02020603050405020304" pitchFamily="18" charset="0"/>
              </a:rPr>
              <a:t>10 октября – заочный </a:t>
            </a:r>
            <a:r>
              <a:rPr lang="ru-RU" sz="1600" b="1" dirty="0" smtClean="0">
                <a:solidFill>
                  <a:srgbClr val="002060"/>
                </a:solidFill>
                <a:latin typeface="Times New Roman" panose="02020603050405020304" pitchFamily="18" charset="0"/>
                <a:ea typeface="Times New Roman" panose="02020603050405020304" pitchFamily="18" charset="0"/>
              </a:rPr>
              <a:t>тур </a:t>
            </a:r>
          </a:p>
          <a:p>
            <a:pPr lvl="0" algn="ctr">
              <a:lnSpc>
                <a:spcPct val="115000"/>
              </a:lnSpc>
              <a:spcAft>
                <a:spcPts val="0"/>
              </a:spcAft>
            </a:pPr>
            <a:r>
              <a:rPr lang="ru-RU" sz="1600" b="1" dirty="0" smtClean="0">
                <a:solidFill>
                  <a:srgbClr val="002060"/>
                </a:solidFill>
                <a:latin typeface="Times New Roman" panose="02020603050405020304" pitchFamily="18" charset="0"/>
                <a:ea typeface="Times New Roman" panose="02020603050405020304" pitchFamily="18" charset="0"/>
              </a:rPr>
              <a:t>01-03 </a:t>
            </a:r>
            <a:r>
              <a:rPr lang="ru-RU" sz="1600" b="1" dirty="0">
                <a:solidFill>
                  <a:srgbClr val="002060"/>
                </a:solidFill>
                <a:latin typeface="Times New Roman" panose="02020603050405020304" pitchFamily="18" charset="0"/>
                <a:ea typeface="Times New Roman" panose="02020603050405020304" pitchFamily="18" charset="0"/>
              </a:rPr>
              <a:t>ноября – очный </a:t>
            </a:r>
            <a:r>
              <a:rPr lang="ru-RU" sz="1600" b="1" dirty="0" smtClean="0">
                <a:solidFill>
                  <a:srgbClr val="002060"/>
                </a:solidFill>
                <a:latin typeface="Times New Roman" panose="02020603050405020304" pitchFamily="18" charset="0"/>
                <a:ea typeface="Times New Roman" panose="02020603050405020304" pitchFamily="18" charset="0"/>
              </a:rPr>
              <a:t>тур</a:t>
            </a:r>
            <a:endParaRPr lang="ru-RU" sz="1600" b="1"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93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b="1" dirty="0" smtClean="0">
              <a:solidFill>
                <a:srgbClr val="002060"/>
              </a:solidFill>
              <a:latin typeface="Century Gothic" panose="020B0502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b="1" dirty="0">
              <a:solidFill>
                <a:srgbClr val="002060"/>
              </a:solidFill>
              <a:latin typeface="Century Gothic" panose="020B0502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ПОРЯДОК ОРГАНИЗАЦИИ И ПРОВЕДЕНИЯ МЕРОПРИЯТИЙ ФОРУМА</a:t>
            </a: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6" name="Прямоугольник 5"/>
          <p:cNvSpPr/>
          <p:nvPr/>
        </p:nvSpPr>
        <p:spPr>
          <a:xfrm>
            <a:off x="8669346" y="266484"/>
            <a:ext cx="3295650" cy="2031325"/>
          </a:xfrm>
          <a:prstGeom prst="rect">
            <a:avLst/>
          </a:prstGeom>
          <a:solidFill>
            <a:schemeClr val="accent1">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порядок </a:t>
            </a:r>
            <a:r>
              <a:rPr kumimoji="0" lang="ru-RU"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организации и проведения </a:t>
            </a:r>
            <a:r>
              <a:rPr kumimoji="0" lang="en-US"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XX</a:t>
            </a:r>
            <a:r>
              <a:rPr kumimoji="0" lang="ru-RU"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областного научного форума молодых исследователей «Шаг в будущее» в 2017-2018 учебном году, </a:t>
            </a:r>
            <a:endPar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организационное</a:t>
            </a:r>
            <a:r>
              <a:rPr kumimoji="0" lang="ru-RU"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методическое, финансовое обеспечение, </a:t>
            </a:r>
            <a:endPar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порядок </a:t>
            </a:r>
            <a:r>
              <a:rPr kumimoji="0" lang="ru-RU"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участия, </a:t>
            </a:r>
            <a:endPar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определения </a:t>
            </a:r>
            <a:r>
              <a:rPr kumimoji="0" lang="ru-RU" sz="14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победителей и </a:t>
            </a:r>
            <a:r>
              <a:rPr kumimoji="0" 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призеров</a:t>
            </a:r>
            <a:endParaRPr kumimoji="0" lang="ru-RU" sz="1400" b="1" i="0" u="none" strike="noStrike" kern="1200" cap="none" spc="0" normalizeH="0" baseline="0" noProof="0" dirty="0">
              <a:ln>
                <a:noFill/>
              </a:ln>
              <a:solidFill>
                <a:srgbClr val="002060"/>
              </a:solidFill>
              <a:effectLst/>
              <a:uLnTx/>
              <a:uFillTx/>
              <a:latin typeface="Century Gothic" panose="020B0502020202020204"/>
              <a:ea typeface="+mn-ea"/>
              <a:cs typeface="+mn-cs"/>
            </a:endParaRPr>
          </a:p>
        </p:txBody>
      </p:sp>
      <p:sp>
        <p:nvSpPr>
          <p:cNvPr id="29" name="Прямоугольник 28"/>
          <p:cNvSpPr/>
          <p:nvPr/>
        </p:nvSpPr>
        <p:spPr>
          <a:xfrm>
            <a:off x="9182100" y="2431024"/>
            <a:ext cx="2867025" cy="1791260"/>
          </a:xfrm>
          <a:prstGeom prst="rect">
            <a:avLst/>
          </a:prstGeom>
          <a:solidFill>
            <a:schemeClr val="accent1">
              <a:lumMod val="40000"/>
              <a:lumOff val="60000"/>
            </a:schemeClr>
          </a:solid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Подготовительный </a:t>
            </a:r>
            <a:r>
              <a:rPr kumimoji="0" lang="ru-RU" sz="1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этап</a:t>
            </a:r>
            <a:endPar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Муниципальный </a:t>
            </a:r>
            <a:r>
              <a:rPr kumimoji="0" lang="ru-RU" sz="1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этап</a:t>
            </a:r>
            <a:endPar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Областной этап:</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04 </a:t>
            </a: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сентября - </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10 октября – заочный </a:t>
            </a: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тур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01-03 </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ноября – очный </a:t>
            </a: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тур</a:t>
            </a:r>
            <a:endPar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4" name="Прямоугольник 3"/>
          <p:cNvSpPr/>
          <p:nvPr/>
        </p:nvSpPr>
        <p:spPr>
          <a:xfrm>
            <a:off x="838199" y="2171089"/>
            <a:ext cx="7572375" cy="3467488"/>
          </a:xfrm>
          <a:prstGeom prst="rect">
            <a:avLst/>
          </a:prstGeom>
          <a:noFill/>
        </p:spPr>
        <p:txBody>
          <a:bodyPr wrap="square">
            <a:spAutoFit/>
          </a:bodyPr>
          <a:lstStyle/>
          <a:p>
            <a:pPr lvl="0" algn="just">
              <a:lnSpc>
                <a:spcPct val="115000"/>
              </a:lnSpc>
              <a:spcAft>
                <a:spcPts val="0"/>
              </a:spcAft>
            </a:pPr>
            <a:r>
              <a:rPr lang="ru-RU" sz="1600" b="1" dirty="0">
                <a:latin typeface="Times New Roman" panose="02020603050405020304" pitchFamily="18" charset="0"/>
                <a:ea typeface="Times New Roman" panose="02020603050405020304" pitchFamily="18" charset="0"/>
              </a:rPr>
              <a:t>В период с 4 по 18 сентября 2017 года муниципальными органами управления образованием в адрес Оргкомитета предоставляются следующие материалы:</a:t>
            </a:r>
          </a:p>
          <a:p>
            <a:pPr marL="342900" lvl="0" indent="-342900" algn="just">
              <a:lnSpc>
                <a:spcPct val="115000"/>
              </a:lnSpc>
              <a:spcAft>
                <a:spcPts val="0"/>
              </a:spcAft>
              <a:buFont typeface="Symbol" panose="05050102010706020507" pitchFamily="18" charset="2"/>
              <a:buChar char=""/>
            </a:pPr>
            <a:r>
              <a:rPr lang="ru-RU" sz="1600" b="1" dirty="0">
                <a:latin typeface="Times New Roman" panose="02020603050405020304" pitchFamily="18" charset="0"/>
                <a:ea typeface="Times New Roman" panose="02020603050405020304" pitchFamily="18" charset="0"/>
              </a:rPr>
              <a:t>Электронный список участников муниципального этапа, рекомендованных для участия в областном этапе Форума (в системе «Демолит», </a:t>
            </a:r>
            <a:r>
              <a:rPr lang="en-US" sz="1600" b="1" u="sng" dirty="0">
                <a:solidFill>
                  <a:srgbClr val="0563C1"/>
                </a:solidFill>
                <a:latin typeface="Times New Roman" panose="02020603050405020304" pitchFamily="18" charset="0"/>
                <a:ea typeface="Times New Roman" panose="02020603050405020304" pitchFamily="18" charset="0"/>
                <a:hlinkClick r:id="rId3"/>
              </a:rPr>
              <a:t>www</a:t>
            </a:r>
            <a:r>
              <a:rPr lang="ru-RU" sz="1600" b="1" u="sng" dirty="0">
                <a:solidFill>
                  <a:srgbClr val="0563C1"/>
                </a:solidFill>
                <a:latin typeface="Times New Roman" panose="02020603050405020304" pitchFamily="18" charset="0"/>
                <a:ea typeface="Times New Roman" panose="02020603050405020304" pitchFamily="18" charset="0"/>
                <a:hlinkClick r:id="rId3"/>
              </a:rPr>
              <a:t>.</a:t>
            </a:r>
            <a:r>
              <a:rPr lang="en-US" sz="1600" b="1" u="sng" dirty="0" err="1">
                <a:solidFill>
                  <a:srgbClr val="0563C1"/>
                </a:solidFill>
                <a:latin typeface="Times New Roman" panose="02020603050405020304" pitchFamily="18" charset="0"/>
                <a:ea typeface="Times New Roman" panose="02020603050405020304" pitchFamily="18" charset="0"/>
                <a:hlinkClick r:id="rId3"/>
              </a:rPr>
              <a:t>demolit</a:t>
            </a:r>
            <a:r>
              <a:rPr lang="ru-RU" sz="1600" b="1" u="sng" dirty="0">
                <a:solidFill>
                  <a:srgbClr val="0563C1"/>
                </a:solidFill>
                <a:latin typeface="Times New Roman" panose="02020603050405020304" pitchFamily="18" charset="0"/>
                <a:ea typeface="Times New Roman" panose="02020603050405020304" pitchFamily="18" charset="0"/>
                <a:hlinkClick r:id="rId3"/>
              </a:rPr>
              <a:t>.</a:t>
            </a:r>
            <a:r>
              <a:rPr lang="en-US" sz="1600" b="1" u="sng" dirty="0">
                <a:solidFill>
                  <a:srgbClr val="0563C1"/>
                </a:solidFill>
                <a:latin typeface="Times New Roman" panose="02020603050405020304" pitchFamily="18" charset="0"/>
                <a:ea typeface="Times New Roman" panose="02020603050405020304" pitchFamily="18" charset="0"/>
                <a:hlinkClick r:id="rId3"/>
              </a:rPr>
              <a:t>com</a:t>
            </a:r>
            <a:r>
              <a:rPr lang="ru-RU" sz="1600" b="1" dirty="0" smtClean="0">
                <a:latin typeface="Times New Roman" panose="02020603050405020304" pitchFamily="18" charset="0"/>
                <a:ea typeface="Times New Roman" panose="02020603050405020304" pitchFamily="18" charset="0"/>
              </a:rPr>
              <a:t>).</a:t>
            </a:r>
            <a:endParaRPr lang="ru-RU" sz="1600" b="1"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ru-RU" sz="1600" b="1" dirty="0">
                <a:latin typeface="Times New Roman" panose="02020603050405020304" pitchFamily="18" charset="0"/>
                <a:ea typeface="Times New Roman" panose="02020603050405020304" pitchFamily="18" charset="0"/>
              </a:rPr>
              <a:t>Список участников муниципального этапа, рекомендованных для участия в областном этапе Форума, с печатью и подписью </a:t>
            </a:r>
            <a:r>
              <a:rPr lang="ru-RU" sz="1600" b="1" u="sng" dirty="0">
                <a:latin typeface="Times New Roman" panose="02020603050405020304" pitchFamily="18" charset="0"/>
                <a:ea typeface="Times New Roman" panose="02020603050405020304" pitchFamily="18" charset="0"/>
              </a:rPr>
              <a:t>руководителя органа управления </a:t>
            </a:r>
            <a:r>
              <a:rPr lang="ru-RU" sz="1600" b="1" u="sng" dirty="0" smtClean="0">
                <a:latin typeface="Times New Roman" panose="02020603050405020304" pitchFamily="18" charset="0"/>
                <a:ea typeface="Times New Roman" panose="02020603050405020304" pitchFamily="18" charset="0"/>
              </a:rPr>
              <a:t>образованием</a:t>
            </a:r>
            <a:r>
              <a:rPr lang="ru-RU" sz="1600" b="1" dirty="0" smtClean="0">
                <a:latin typeface="Times New Roman" panose="02020603050405020304" pitchFamily="18" charset="0"/>
                <a:ea typeface="Times New Roman" panose="02020603050405020304" pitchFamily="18" charset="0"/>
              </a:rPr>
              <a:t>.</a:t>
            </a:r>
            <a:endParaRPr lang="ru-RU" sz="1600" b="1"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ru-RU" sz="1600" b="1" dirty="0" smtClean="0">
                <a:latin typeface="Times New Roman" panose="02020603050405020304" pitchFamily="18" charset="0"/>
                <a:ea typeface="Times New Roman" panose="02020603050405020304" pitchFamily="18" charset="0"/>
              </a:rPr>
              <a:t>Работы </a:t>
            </a:r>
            <a:r>
              <a:rPr lang="ru-RU" sz="1600" b="1" dirty="0">
                <a:latin typeface="Times New Roman" panose="02020603050405020304" pitchFamily="18" charset="0"/>
                <a:ea typeface="Times New Roman" panose="02020603050405020304" pitchFamily="18" charset="0"/>
              </a:rPr>
              <a:t>участников </a:t>
            </a:r>
            <a:r>
              <a:rPr lang="ru-RU" sz="1600" b="1" dirty="0" smtClean="0">
                <a:latin typeface="Times New Roman" panose="02020603050405020304" pitchFamily="18" charset="0"/>
                <a:ea typeface="Times New Roman" panose="02020603050405020304" pitchFamily="18" charset="0"/>
              </a:rPr>
              <a:t>Форума.</a:t>
            </a:r>
            <a:endParaRPr lang="ru-RU" sz="1600" b="1" dirty="0">
              <a:latin typeface="Times New Roman" panose="02020603050405020304" pitchFamily="18" charset="0"/>
              <a:ea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ru-RU" sz="1600" b="1" dirty="0">
                <a:latin typeface="Times New Roman" panose="02020603050405020304" pitchFamily="18" charset="0"/>
                <a:ea typeface="Times New Roman" panose="02020603050405020304" pitchFamily="18" charset="0"/>
              </a:rPr>
              <a:t>Согласие на обработку персональных данных участников, заполненное родителем </a:t>
            </a:r>
            <a:r>
              <a:rPr lang="ru-RU" sz="1600" b="1" dirty="0" smtClean="0">
                <a:latin typeface="Times New Roman" panose="02020603050405020304" pitchFamily="18" charset="0"/>
                <a:ea typeface="Times New Roman" panose="02020603050405020304" pitchFamily="18" charset="0"/>
              </a:rPr>
              <a:t>(законным представителем). Если </a:t>
            </a:r>
            <a:r>
              <a:rPr lang="ru-RU" sz="1600" b="1" dirty="0">
                <a:latin typeface="Times New Roman" panose="02020603050405020304" pitchFamily="18" charset="0"/>
                <a:ea typeface="Times New Roman" panose="02020603050405020304" pitchFamily="18" charset="0"/>
              </a:rPr>
              <a:t>участник старше 18 лет, согласие заполняется самостоятельно.</a:t>
            </a:r>
            <a:endParaRPr lang="ru-RU" sz="1600" b="1" dirty="0">
              <a:effectLst/>
              <a:latin typeface="Times New Roman" panose="02020603050405020304" pitchFamily="18" charset="0"/>
              <a:ea typeface="Times New Roman" panose="02020603050405020304" pitchFamily="18" charset="0"/>
            </a:endParaRPr>
          </a:p>
        </p:txBody>
      </p:sp>
      <p:sp>
        <p:nvSpPr>
          <p:cNvPr id="30" name="Прямоугольник 29"/>
          <p:cNvSpPr/>
          <p:nvPr/>
        </p:nvSpPr>
        <p:spPr>
          <a:xfrm>
            <a:off x="3695700" y="5464015"/>
            <a:ext cx="8269296" cy="1323439"/>
          </a:xfrm>
          <a:prstGeom prst="rect">
            <a:avLst/>
          </a:prstGeom>
        </p:spPr>
        <p:txBody>
          <a:bodyPr wrap="square">
            <a:spAutoFit/>
          </a:bodyPr>
          <a:lstStyle/>
          <a:p>
            <a:r>
              <a:rPr lang="en-US" sz="8000" b="1" dirty="0">
                <a:solidFill>
                  <a:srgbClr val="7030A0"/>
                </a:solidFill>
              </a:rPr>
              <a:t>http://togirro.ru</a:t>
            </a:r>
            <a:endParaRPr lang="ru-RU" sz="8000" b="1" dirty="0">
              <a:solidFill>
                <a:srgbClr val="7030A0"/>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2500008966"/>
              </p:ext>
            </p:extLst>
          </p:nvPr>
        </p:nvGraphicFramePr>
        <p:xfrm>
          <a:off x="8889326" y="4308450"/>
          <a:ext cx="2378749" cy="1330127"/>
        </p:xfrm>
        <a:graphic>
          <a:graphicData uri="http://schemas.openxmlformats.org/presentationml/2006/ole">
            <mc:AlternateContent xmlns:mc="http://schemas.openxmlformats.org/markup-compatibility/2006">
              <mc:Choice xmlns:v="urn:schemas-microsoft-com:vml" Requires="v">
                <p:oleObj spid="_x0000_s1032" name="Acrobat Document" r:id="rId4" imgW="8020043" imgH="5667329" progId="AcroExch.Document.DC">
                  <p:embed/>
                </p:oleObj>
              </mc:Choice>
              <mc:Fallback>
                <p:oleObj name="Acrobat Document" r:id="rId4" imgW="8020043" imgH="5667329" progId="AcroExch.Document.DC">
                  <p:embed/>
                  <p:pic>
                    <p:nvPicPr>
                      <p:cNvPr id="2" name="Объект 1"/>
                      <p:cNvPicPr/>
                      <p:nvPr/>
                    </p:nvPicPr>
                    <p:blipFill>
                      <a:blip r:embed="rId5"/>
                      <a:stretch>
                        <a:fillRect/>
                      </a:stretch>
                    </p:blipFill>
                    <p:spPr>
                      <a:xfrm>
                        <a:off x="8889326" y="4308450"/>
                        <a:ext cx="2378749" cy="1330127"/>
                      </a:xfrm>
                      <a:prstGeom prst="rect">
                        <a:avLst/>
                      </a:prstGeom>
                    </p:spPr>
                  </p:pic>
                </p:oleObj>
              </mc:Fallback>
            </mc:AlternateContent>
          </a:graphicData>
        </a:graphic>
      </p:graphicFrame>
    </p:spTree>
    <p:extLst>
      <p:ext uri="{BB962C8B-B14F-4D97-AF65-F5344CB8AC3E}">
        <p14:creationId xmlns:p14="http://schemas.microsoft.com/office/powerpoint/2010/main" val="3731400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2790317422"/>
              </p:ext>
            </p:extLst>
          </p:nvPr>
        </p:nvGraphicFramePr>
        <p:xfrm>
          <a:off x="92074" y="92075"/>
          <a:ext cx="12099925" cy="6765925"/>
        </p:xfrm>
        <a:graphic>
          <a:graphicData uri="http://schemas.openxmlformats.org/presentationml/2006/ole">
            <mc:AlternateContent xmlns:mc="http://schemas.openxmlformats.org/markup-compatibility/2006">
              <mc:Choice xmlns:v="urn:schemas-microsoft-com:vml" Requires="v">
                <p:oleObj spid="_x0000_s2056" name="Acrobat Document" r:id="rId3" imgW="8020043" imgH="5667329" progId="AcroExch.Document.DC">
                  <p:embed/>
                </p:oleObj>
              </mc:Choice>
              <mc:Fallback>
                <p:oleObj name="Acrobat Document" r:id="rId3" imgW="8020043" imgH="5667329" progId="AcroExch.Document.DC">
                  <p:embed/>
                  <p:pic>
                    <p:nvPicPr>
                      <p:cNvPr id="0" name=""/>
                      <p:cNvPicPr/>
                      <p:nvPr/>
                    </p:nvPicPr>
                    <p:blipFill>
                      <a:blip r:embed="rId4"/>
                      <a:stretch>
                        <a:fillRect/>
                      </a:stretch>
                    </p:blipFill>
                    <p:spPr>
                      <a:xfrm>
                        <a:off x="92074" y="92075"/>
                        <a:ext cx="12099925" cy="6765925"/>
                      </a:xfrm>
                      <a:prstGeom prst="rect">
                        <a:avLst/>
                      </a:prstGeom>
                    </p:spPr>
                  </p:pic>
                </p:oleObj>
              </mc:Fallback>
            </mc:AlternateContent>
          </a:graphicData>
        </a:graphic>
      </p:graphicFrame>
    </p:spTree>
    <p:extLst>
      <p:ext uri="{BB962C8B-B14F-4D97-AF65-F5344CB8AC3E}">
        <p14:creationId xmlns:p14="http://schemas.microsoft.com/office/powerpoint/2010/main" val="351793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5757" y="0"/>
            <a:ext cx="11976243" cy="6858000"/>
          </a:xfrm>
          <a:prstGeom prst="rect">
            <a:avLst/>
          </a:prstGeom>
        </p:spPr>
      </p:pic>
    </p:spTree>
    <p:extLst>
      <p:ext uri="{BB962C8B-B14F-4D97-AF65-F5344CB8AC3E}">
        <p14:creationId xmlns:p14="http://schemas.microsoft.com/office/powerpoint/2010/main" val="266795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6030" y="0"/>
            <a:ext cx="11965969" cy="6858000"/>
          </a:xfrm>
          <a:prstGeom prst="rect">
            <a:avLst/>
          </a:prstGeom>
        </p:spPr>
      </p:pic>
    </p:spTree>
    <p:extLst>
      <p:ext uri="{BB962C8B-B14F-4D97-AF65-F5344CB8AC3E}">
        <p14:creationId xmlns:p14="http://schemas.microsoft.com/office/powerpoint/2010/main" val="38994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6306" y="0"/>
            <a:ext cx="11955693" cy="5582550"/>
          </a:xfrm>
          <a:prstGeom prst="rect">
            <a:avLst/>
          </a:prstGeom>
        </p:spPr>
      </p:pic>
      <p:sp>
        <p:nvSpPr>
          <p:cNvPr id="3" name="Прямоугольник 2"/>
          <p:cNvSpPr/>
          <p:nvPr/>
        </p:nvSpPr>
        <p:spPr>
          <a:xfrm>
            <a:off x="2729500" y="5895471"/>
            <a:ext cx="9178247" cy="646331"/>
          </a:xfrm>
          <a:prstGeom prst="rect">
            <a:avLst/>
          </a:prstGeom>
        </p:spPr>
        <p:txBody>
          <a:bodyPr wrap="square">
            <a:spAutoFit/>
          </a:bodyPr>
          <a:lstStyle/>
          <a:p>
            <a:pPr algn="r"/>
            <a:r>
              <a:rPr lang="ru-RU" dirty="0">
                <a:solidFill>
                  <a:srgbClr val="000000"/>
                </a:solidFill>
                <a:latin typeface="Times New Roman" panose="02020603050405020304" pitchFamily="18" charset="0"/>
              </a:rPr>
              <a:t>Если у Вас возникнут вопросы по работе системы или необходима регистрация, </a:t>
            </a:r>
            <a:endParaRPr lang="ru-RU" dirty="0" smtClean="0">
              <a:solidFill>
                <a:srgbClr val="000000"/>
              </a:solidFill>
              <a:latin typeface="Times New Roman" panose="02020603050405020304" pitchFamily="18" charset="0"/>
            </a:endParaRPr>
          </a:p>
          <a:p>
            <a:pPr algn="r"/>
            <a:r>
              <a:rPr lang="ru-RU" dirty="0" smtClean="0">
                <a:solidFill>
                  <a:srgbClr val="000000"/>
                </a:solidFill>
                <a:latin typeface="Times New Roman" panose="02020603050405020304" pitchFamily="18" charset="0"/>
              </a:rPr>
              <a:t>то </a:t>
            </a:r>
            <a:r>
              <a:rPr lang="ru-RU" dirty="0">
                <a:solidFill>
                  <a:srgbClr val="000000"/>
                </a:solidFill>
                <a:latin typeface="Times New Roman" panose="02020603050405020304" pitchFamily="18" charset="0"/>
              </a:rPr>
              <a:t>необходимо обращаться по тел. 8-919-949-19-07 - </a:t>
            </a:r>
            <a:r>
              <a:rPr lang="ru-RU" dirty="0" err="1">
                <a:solidFill>
                  <a:srgbClr val="000000"/>
                </a:solidFill>
                <a:latin typeface="Times New Roman" panose="02020603050405020304" pitchFamily="18" charset="0"/>
              </a:rPr>
              <a:t>Фаниль</a:t>
            </a:r>
            <a:r>
              <a:rPr lang="ru-RU" dirty="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343522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ПОРЯДОК ОРГАНИЗАЦИИ И ПРОВЕДЕНИЯ МЕРОПРИЯТИЙ ФОРУМА</a:t>
            </a: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29" name="Прямоугольник 28"/>
          <p:cNvSpPr/>
          <p:nvPr/>
        </p:nvSpPr>
        <p:spPr>
          <a:xfrm>
            <a:off x="9155121" y="707574"/>
            <a:ext cx="2867025" cy="1791260"/>
          </a:xfrm>
          <a:prstGeom prst="rect">
            <a:avLst/>
          </a:prstGeom>
          <a:solidFill>
            <a:schemeClr val="accent1">
              <a:lumMod val="40000"/>
              <a:lumOff val="60000"/>
            </a:schemeClr>
          </a:solid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Подготовительный </a:t>
            </a:r>
            <a:r>
              <a:rPr kumimoji="0" lang="ru-RU" sz="1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этап</a:t>
            </a:r>
            <a:endPar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Муниципальный </a:t>
            </a:r>
            <a:r>
              <a:rPr kumimoji="0" lang="ru-RU" sz="1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этап</a:t>
            </a:r>
            <a:endPar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Областной этап:</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04 </a:t>
            </a: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сентября - </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10 октября – заочный </a:t>
            </a: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тур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01-03 </a:t>
            </a: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ноября – очный </a:t>
            </a: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тур</a:t>
            </a:r>
            <a:endPar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3" name="Прямоугольник 2"/>
          <p:cNvSpPr/>
          <p:nvPr/>
        </p:nvSpPr>
        <p:spPr>
          <a:xfrm>
            <a:off x="5705475" y="3339888"/>
            <a:ext cx="6096000" cy="2933752"/>
          </a:xfrm>
          <a:prstGeom prst="rect">
            <a:avLst/>
          </a:prstGeom>
        </p:spPr>
        <p:txBody>
          <a:bodyPr>
            <a:spAutoFit/>
          </a:bodyPr>
          <a:lstStyle/>
          <a:p>
            <a:pPr lvl="0" algn="ctr">
              <a:lnSpc>
                <a:spcPct val="115000"/>
              </a:lnSpc>
              <a:spcAft>
                <a:spcPts val="0"/>
              </a:spcAft>
            </a:pPr>
            <a:r>
              <a:rPr lang="ru-RU" b="1" dirty="0" smtClean="0">
                <a:latin typeface="Times New Roman" panose="02020603050405020304" pitchFamily="18" charset="0"/>
                <a:ea typeface="Times New Roman" panose="02020603050405020304" pitchFamily="18" charset="0"/>
              </a:rPr>
              <a:t>МЕРОПРИЯТИЯ ОЧНОГО ТУРА</a:t>
            </a:r>
          </a:p>
          <a:p>
            <a:pPr marL="342900" lvl="0" indent="-342900" algn="just">
              <a:lnSpc>
                <a:spcPct val="115000"/>
              </a:lnSpc>
              <a:spcAft>
                <a:spcPts val="0"/>
              </a:spcAft>
              <a:buFont typeface="Symbol" panose="05050102010706020507" pitchFamily="18" charset="2"/>
              <a:buChar char=""/>
            </a:pPr>
            <a:r>
              <a:rPr lang="ru-RU" dirty="0" smtClean="0">
                <a:latin typeface="Times New Roman" panose="02020603050405020304" pitchFamily="18" charset="0"/>
                <a:ea typeface="Times New Roman" panose="02020603050405020304" pitchFamily="18" charset="0"/>
              </a:rPr>
              <a:t>Областная </a:t>
            </a:r>
            <a:r>
              <a:rPr lang="ru-RU" dirty="0">
                <a:latin typeface="Times New Roman" panose="02020603050405020304" pitchFamily="18" charset="0"/>
                <a:ea typeface="Times New Roman" panose="02020603050405020304" pitchFamily="18" charset="0"/>
              </a:rPr>
              <a:t>научно-исследовательская конференция «Шаг в будущее», в том числе Соревнование  юных исследователей «Шаг в будущее. ЮНИОР» для обучающихся 5-7 классов;</a:t>
            </a:r>
          </a:p>
          <a:p>
            <a:pPr marL="342900" lvl="0" indent="-342900" algn="just">
              <a:lnSpc>
                <a:spcPct val="115000"/>
              </a:lnSpc>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Областная научная выставка «Шаг в будущее»;</a:t>
            </a:r>
          </a:p>
          <a:p>
            <a:pPr marL="342900" lvl="0" indent="-342900" algn="just">
              <a:lnSpc>
                <a:spcPct val="115000"/>
              </a:lnSpc>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Олимпиада по физике «Шаг в будущее»;</a:t>
            </a:r>
          </a:p>
          <a:p>
            <a:pPr marL="342900" lvl="0" indent="-342900" algn="just">
              <a:lnSpc>
                <a:spcPct val="115000"/>
              </a:lnSpc>
              <a:spcAft>
                <a:spcPts val="800"/>
              </a:spcAft>
              <a:buFont typeface="Symbol" panose="05050102010706020507" pitchFamily="18" charset="2"/>
              <a:buChar char=""/>
            </a:pPr>
            <a:r>
              <a:rPr lang="ru-RU" dirty="0" err="1" smtClean="0">
                <a:latin typeface="Times New Roman" panose="02020603050405020304" pitchFamily="18" charset="0"/>
                <a:ea typeface="Times New Roman" panose="02020603050405020304" pitchFamily="18" charset="0"/>
              </a:rPr>
              <a:t>Профориентационные</a:t>
            </a:r>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мероприятия для участников Форума.</a:t>
            </a:r>
          </a:p>
        </p:txBody>
      </p:sp>
      <p:sp>
        <p:nvSpPr>
          <p:cNvPr id="5" name="Прямоугольник 4"/>
          <p:cNvSpPr/>
          <p:nvPr/>
        </p:nvSpPr>
        <p:spPr>
          <a:xfrm>
            <a:off x="543723" y="1897112"/>
            <a:ext cx="4829175" cy="2177006"/>
          </a:xfrm>
          <a:prstGeom prst="rect">
            <a:avLst/>
          </a:prstGeom>
          <a:solidFill>
            <a:schemeClr val="accent1">
              <a:lumMod val="20000"/>
              <a:lumOff val="80000"/>
            </a:schemeClr>
          </a:solidFill>
        </p:spPr>
        <p:txBody>
          <a:bodyPr wrap="square" anchor="ctr">
            <a:spAutoFit/>
          </a:bodyPr>
          <a:lstStyle/>
          <a:p>
            <a:pPr lvl="0" algn="ctr">
              <a:lnSpc>
                <a:spcPct val="115000"/>
              </a:lnSpc>
              <a:spcAft>
                <a:spcPts val="0"/>
              </a:spcAft>
            </a:pPr>
            <a:r>
              <a:rPr lang="ru-RU" sz="1400" b="1" dirty="0">
                <a:solidFill>
                  <a:srgbClr val="7030A0"/>
                </a:solidFill>
                <a:latin typeface="Times New Roman" panose="02020603050405020304" pitchFamily="18" charset="0"/>
                <a:ea typeface="Times New Roman" panose="02020603050405020304" pitchFamily="18" charset="0"/>
              </a:rPr>
              <a:t>СИМПОЗИУМ 1. </a:t>
            </a:r>
            <a:endParaRPr lang="ru-RU" sz="1400" b="1" dirty="0" smtClean="0">
              <a:solidFill>
                <a:srgbClr val="7030A0"/>
              </a:solidFill>
              <a:latin typeface="Times New Roman" panose="02020603050405020304" pitchFamily="18" charset="0"/>
              <a:ea typeface="Times New Roman" panose="02020603050405020304" pitchFamily="18" charset="0"/>
            </a:endParaRPr>
          </a:p>
          <a:p>
            <a:pPr lvl="0" algn="ctr">
              <a:lnSpc>
                <a:spcPct val="115000"/>
              </a:lnSpc>
              <a:spcAft>
                <a:spcPts val="0"/>
              </a:spcAft>
            </a:pPr>
            <a:r>
              <a:rPr lang="ru-RU" sz="1400" b="1" dirty="0" smtClean="0">
                <a:solidFill>
                  <a:srgbClr val="7030A0"/>
                </a:solidFill>
                <a:latin typeface="Times New Roman" panose="02020603050405020304" pitchFamily="18" charset="0"/>
                <a:ea typeface="Times New Roman" panose="02020603050405020304" pitchFamily="18" charset="0"/>
              </a:rPr>
              <a:t>Инженерные </a:t>
            </a:r>
            <a:r>
              <a:rPr lang="ru-RU" sz="1400" b="1" dirty="0">
                <a:solidFill>
                  <a:srgbClr val="7030A0"/>
                </a:solidFill>
                <a:latin typeface="Times New Roman" panose="02020603050405020304" pitchFamily="18" charset="0"/>
                <a:ea typeface="Times New Roman" panose="02020603050405020304" pitchFamily="18" charset="0"/>
              </a:rPr>
              <a:t>науки в </a:t>
            </a:r>
            <a:r>
              <a:rPr lang="ru-RU" sz="1400" b="1" dirty="0" err="1">
                <a:solidFill>
                  <a:srgbClr val="7030A0"/>
                </a:solidFill>
                <a:latin typeface="Times New Roman" panose="02020603050405020304" pitchFamily="18" charset="0"/>
                <a:ea typeface="Times New Roman" panose="02020603050405020304" pitchFamily="18" charset="0"/>
              </a:rPr>
              <a:t>техносфере</a:t>
            </a:r>
            <a:r>
              <a:rPr lang="ru-RU" sz="1400" b="1" dirty="0">
                <a:solidFill>
                  <a:srgbClr val="7030A0"/>
                </a:solidFill>
                <a:latin typeface="Times New Roman" panose="02020603050405020304" pitchFamily="18" charset="0"/>
                <a:ea typeface="Times New Roman" panose="02020603050405020304" pitchFamily="18" charset="0"/>
              </a:rPr>
              <a:t> настоящего и будущего</a:t>
            </a:r>
          </a:p>
          <a:p>
            <a:pPr lvl="0" algn="ctr">
              <a:lnSpc>
                <a:spcPct val="115000"/>
              </a:lnSpc>
              <a:spcAft>
                <a:spcPts val="0"/>
              </a:spcAft>
            </a:pPr>
            <a:r>
              <a:rPr lang="ru-RU" sz="1400" b="1" dirty="0">
                <a:solidFill>
                  <a:srgbClr val="7030A0"/>
                </a:solidFill>
                <a:latin typeface="Times New Roman" panose="02020603050405020304" pitchFamily="18" charset="0"/>
                <a:ea typeface="Times New Roman" panose="02020603050405020304" pitchFamily="18" charset="0"/>
              </a:rPr>
              <a:t>СИМПОЗИУМ 2. </a:t>
            </a:r>
            <a:endParaRPr lang="ru-RU" sz="1400" b="1" dirty="0" smtClean="0">
              <a:solidFill>
                <a:srgbClr val="7030A0"/>
              </a:solidFill>
              <a:latin typeface="Times New Roman" panose="02020603050405020304" pitchFamily="18" charset="0"/>
              <a:ea typeface="Times New Roman" panose="02020603050405020304" pitchFamily="18" charset="0"/>
            </a:endParaRPr>
          </a:p>
          <a:p>
            <a:pPr lvl="0" algn="ctr">
              <a:lnSpc>
                <a:spcPct val="115000"/>
              </a:lnSpc>
              <a:spcAft>
                <a:spcPts val="0"/>
              </a:spcAft>
            </a:pPr>
            <a:r>
              <a:rPr lang="ru-RU" sz="1400" b="1" dirty="0" smtClean="0">
                <a:solidFill>
                  <a:srgbClr val="7030A0"/>
                </a:solidFill>
                <a:latin typeface="Times New Roman" panose="02020603050405020304" pitchFamily="18" charset="0"/>
                <a:ea typeface="Times New Roman" panose="02020603050405020304" pitchFamily="18" charset="0"/>
              </a:rPr>
              <a:t>Естественные </a:t>
            </a:r>
            <a:r>
              <a:rPr lang="ru-RU" sz="1400" b="1" dirty="0">
                <a:solidFill>
                  <a:srgbClr val="7030A0"/>
                </a:solidFill>
                <a:latin typeface="Times New Roman" panose="02020603050405020304" pitchFamily="18" charset="0"/>
                <a:ea typeface="Times New Roman" panose="02020603050405020304" pitchFamily="18" charset="0"/>
              </a:rPr>
              <a:t>науки и современный мир</a:t>
            </a:r>
          </a:p>
          <a:p>
            <a:pPr lvl="0" algn="ctr">
              <a:lnSpc>
                <a:spcPct val="115000"/>
              </a:lnSpc>
              <a:spcAft>
                <a:spcPts val="0"/>
              </a:spcAft>
            </a:pPr>
            <a:r>
              <a:rPr lang="ru-RU" sz="1400" b="1" dirty="0">
                <a:solidFill>
                  <a:srgbClr val="7030A0"/>
                </a:solidFill>
                <a:latin typeface="Times New Roman" panose="02020603050405020304" pitchFamily="18" charset="0"/>
                <a:ea typeface="Times New Roman" panose="02020603050405020304" pitchFamily="18" charset="0"/>
              </a:rPr>
              <a:t>СИМПОЗИУМ 3. </a:t>
            </a:r>
            <a:endParaRPr lang="ru-RU" sz="1400" b="1" dirty="0" smtClean="0">
              <a:solidFill>
                <a:srgbClr val="7030A0"/>
              </a:solidFill>
              <a:latin typeface="Times New Roman" panose="02020603050405020304" pitchFamily="18" charset="0"/>
              <a:ea typeface="Times New Roman" panose="02020603050405020304" pitchFamily="18" charset="0"/>
            </a:endParaRPr>
          </a:p>
          <a:p>
            <a:pPr lvl="0" algn="ctr">
              <a:lnSpc>
                <a:spcPct val="115000"/>
              </a:lnSpc>
              <a:spcAft>
                <a:spcPts val="0"/>
              </a:spcAft>
            </a:pPr>
            <a:r>
              <a:rPr lang="ru-RU" sz="1400" b="1" dirty="0" smtClean="0">
                <a:solidFill>
                  <a:srgbClr val="7030A0"/>
                </a:solidFill>
                <a:latin typeface="Times New Roman" panose="02020603050405020304" pitchFamily="18" charset="0"/>
                <a:ea typeface="Times New Roman" panose="02020603050405020304" pitchFamily="18" charset="0"/>
              </a:rPr>
              <a:t>Математика </a:t>
            </a:r>
            <a:r>
              <a:rPr lang="ru-RU" sz="1400" b="1" dirty="0">
                <a:solidFill>
                  <a:srgbClr val="7030A0"/>
                </a:solidFill>
                <a:latin typeface="Times New Roman" panose="02020603050405020304" pitchFamily="18" charset="0"/>
                <a:ea typeface="Times New Roman" panose="02020603050405020304" pitchFamily="18" charset="0"/>
              </a:rPr>
              <a:t>и информационные технологии.</a:t>
            </a:r>
          </a:p>
          <a:p>
            <a:pPr lvl="0" algn="ctr">
              <a:spcAft>
                <a:spcPts val="800"/>
              </a:spcAft>
            </a:pPr>
            <a:r>
              <a:rPr lang="ru-RU" sz="1400" b="1" dirty="0">
                <a:solidFill>
                  <a:srgbClr val="7030A0"/>
                </a:solidFill>
                <a:latin typeface="Times New Roman" panose="02020603050405020304" pitchFamily="18" charset="0"/>
                <a:ea typeface="Times New Roman" panose="02020603050405020304" pitchFamily="18" charset="0"/>
              </a:rPr>
              <a:t>СИМПОЗИУМ 4. </a:t>
            </a:r>
            <a:endParaRPr lang="ru-RU" sz="1400" b="1" dirty="0" smtClean="0">
              <a:solidFill>
                <a:srgbClr val="7030A0"/>
              </a:solidFill>
              <a:latin typeface="Times New Roman" panose="02020603050405020304" pitchFamily="18" charset="0"/>
              <a:ea typeface="Times New Roman" panose="02020603050405020304" pitchFamily="18" charset="0"/>
            </a:endParaRPr>
          </a:p>
          <a:p>
            <a:pPr lvl="0" algn="ctr">
              <a:lnSpc>
                <a:spcPct val="115000"/>
              </a:lnSpc>
              <a:spcAft>
                <a:spcPts val="800"/>
              </a:spcAft>
            </a:pPr>
            <a:r>
              <a:rPr lang="ru-RU" sz="1400" b="1" dirty="0" smtClean="0">
                <a:solidFill>
                  <a:srgbClr val="7030A0"/>
                </a:solidFill>
                <a:latin typeface="Times New Roman" panose="02020603050405020304" pitchFamily="18" charset="0"/>
                <a:ea typeface="Times New Roman" panose="02020603050405020304" pitchFamily="18" charset="0"/>
              </a:rPr>
              <a:t>Социально-гуманитарные </a:t>
            </a:r>
            <a:r>
              <a:rPr lang="ru-RU" sz="1400" b="1" dirty="0">
                <a:solidFill>
                  <a:srgbClr val="7030A0"/>
                </a:solidFill>
                <a:latin typeface="Times New Roman" panose="02020603050405020304" pitchFamily="18" charset="0"/>
                <a:ea typeface="Times New Roman" panose="02020603050405020304" pitchFamily="18" charset="0"/>
              </a:rPr>
              <a:t>и экономические науки.</a:t>
            </a:r>
            <a:endParaRPr lang="ru-RU" sz="1400" b="1" dirty="0">
              <a:solidFill>
                <a:srgbClr val="7030A0"/>
              </a:solidFill>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543723" y="4406706"/>
            <a:ext cx="4829174" cy="2114618"/>
          </a:xfrm>
          <a:prstGeom prst="rect">
            <a:avLst/>
          </a:prstGeom>
          <a:solidFill>
            <a:schemeClr val="accent1">
              <a:lumMod val="20000"/>
              <a:lumOff val="80000"/>
            </a:schemeClr>
          </a:solidFill>
        </p:spPr>
        <p:txBody>
          <a:bodyPr wrap="square">
            <a:spAutoFit/>
          </a:bodyPr>
          <a:lstStyle/>
          <a:p>
            <a:pPr indent="540385" algn="just">
              <a:lnSpc>
                <a:spcPct val="115000"/>
              </a:lnSpc>
              <a:spcAft>
                <a:spcPts val="800"/>
              </a:spcAft>
            </a:pPr>
            <a:r>
              <a:rPr lang="ru-RU" sz="1400" b="1" dirty="0" smtClean="0">
                <a:solidFill>
                  <a:srgbClr val="002060"/>
                </a:solidFill>
                <a:latin typeface="Times New Roman" panose="02020603050405020304" pitchFamily="18" charset="0"/>
                <a:ea typeface="Times New Roman" panose="02020603050405020304" pitchFamily="18" charset="0"/>
              </a:rPr>
              <a:t>Материалы </a:t>
            </a:r>
            <a:r>
              <a:rPr lang="ru-RU" sz="1400" b="1" dirty="0">
                <a:solidFill>
                  <a:srgbClr val="002060"/>
                </a:solidFill>
                <a:latin typeface="Times New Roman" panose="02020603050405020304" pitchFamily="18" charset="0"/>
                <a:ea typeface="Times New Roman" panose="02020603050405020304" pitchFamily="18" charset="0"/>
              </a:rPr>
              <a:t>не возвращаются.</a:t>
            </a:r>
          </a:p>
          <a:p>
            <a:pPr indent="540385" algn="just">
              <a:lnSpc>
                <a:spcPct val="115000"/>
              </a:lnSpc>
              <a:spcAft>
                <a:spcPts val="800"/>
              </a:spcAft>
            </a:pPr>
            <a:r>
              <a:rPr lang="ru-RU" sz="1400" b="1" dirty="0">
                <a:solidFill>
                  <a:srgbClr val="002060"/>
                </a:solidFill>
                <a:latin typeface="Times New Roman" panose="02020603050405020304" pitchFamily="18" charset="0"/>
                <a:ea typeface="Times New Roman" panose="02020603050405020304" pitchFamily="18" charset="0"/>
              </a:rPr>
              <a:t>Экспертные листы, рецензии, протоколы на руки не выдаются.</a:t>
            </a:r>
          </a:p>
          <a:p>
            <a:pPr indent="540385" algn="just">
              <a:lnSpc>
                <a:spcPct val="115000"/>
              </a:lnSpc>
              <a:spcAft>
                <a:spcPts val="800"/>
              </a:spcAft>
            </a:pPr>
            <a:r>
              <a:rPr lang="ru-RU" sz="1400" b="1" dirty="0">
                <a:solidFill>
                  <a:srgbClr val="002060"/>
                </a:solidFill>
                <a:latin typeface="Times New Roman" panose="02020603050405020304" pitchFamily="18" charset="0"/>
                <a:ea typeface="Times New Roman" panose="02020603050405020304" pitchFamily="18" charset="0"/>
              </a:rPr>
              <a:t>По завершению Форума авторы по письменному запросу имеют право получить копию рецензии на свою работу (</a:t>
            </a:r>
            <a:r>
              <a:rPr lang="en-US" sz="1400" b="1" u="sng" dirty="0" err="1">
                <a:solidFill>
                  <a:srgbClr val="002060"/>
                </a:solidFill>
                <a:latin typeface="Times New Roman" panose="02020603050405020304" pitchFamily="18" charset="0"/>
                <a:ea typeface="Times New Roman" panose="02020603050405020304" pitchFamily="18" charset="0"/>
                <a:hlinkClick r:id="rId2"/>
              </a:rPr>
              <a:t>togirro</a:t>
            </a:r>
            <a:r>
              <a:rPr lang="ru-RU" sz="1400" b="1" u="sng" dirty="0">
                <a:solidFill>
                  <a:srgbClr val="002060"/>
                </a:solidFill>
                <a:latin typeface="Times New Roman" panose="02020603050405020304" pitchFamily="18" charset="0"/>
                <a:ea typeface="Times New Roman" panose="02020603050405020304" pitchFamily="18" charset="0"/>
                <a:hlinkClick r:id="rId2"/>
              </a:rPr>
              <a:t>-</a:t>
            </a:r>
            <a:r>
              <a:rPr lang="en-US" sz="1400" b="1" u="sng" dirty="0" err="1">
                <a:solidFill>
                  <a:srgbClr val="002060"/>
                </a:solidFill>
                <a:latin typeface="Times New Roman" panose="02020603050405020304" pitchFamily="18" charset="0"/>
                <a:ea typeface="Times New Roman" panose="02020603050405020304" pitchFamily="18" charset="0"/>
                <a:hlinkClick r:id="rId2"/>
              </a:rPr>
              <a:t>dar</a:t>
            </a:r>
            <a:r>
              <a:rPr lang="ru-RU" sz="1400" b="1" u="sng" dirty="0">
                <a:solidFill>
                  <a:srgbClr val="002060"/>
                </a:solidFill>
                <a:latin typeface="Times New Roman" panose="02020603050405020304" pitchFamily="18" charset="0"/>
                <a:ea typeface="Times New Roman" panose="02020603050405020304" pitchFamily="18" charset="0"/>
                <a:hlinkClick r:id="rId2"/>
              </a:rPr>
              <a:t>@</a:t>
            </a:r>
            <a:r>
              <a:rPr lang="en-US" sz="1400" b="1" u="sng" dirty="0">
                <a:solidFill>
                  <a:srgbClr val="002060"/>
                </a:solidFill>
                <a:latin typeface="Times New Roman" panose="02020603050405020304" pitchFamily="18" charset="0"/>
                <a:ea typeface="Times New Roman" panose="02020603050405020304" pitchFamily="18" charset="0"/>
                <a:hlinkClick r:id="rId2"/>
              </a:rPr>
              <a:t>mail</a:t>
            </a:r>
            <a:r>
              <a:rPr lang="ru-RU" sz="1400" b="1" u="sng" dirty="0">
                <a:solidFill>
                  <a:srgbClr val="002060"/>
                </a:solidFill>
                <a:latin typeface="Times New Roman" panose="02020603050405020304" pitchFamily="18" charset="0"/>
                <a:ea typeface="Times New Roman" panose="02020603050405020304" pitchFamily="18" charset="0"/>
                <a:hlinkClick r:id="rId2"/>
              </a:rPr>
              <a:t>.</a:t>
            </a:r>
            <a:r>
              <a:rPr lang="en-US" sz="1400" b="1" u="sng" dirty="0" err="1">
                <a:solidFill>
                  <a:srgbClr val="002060"/>
                </a:solidFill>
                <a:latin typeface="Times New Roman" panose="02020603050405020304" pitchFamily="18" charset="0"/>
                <a:ea typeface="Times New Roman" panose="02020603050405020304" pitchFamily="18" charset="0"/>
                <a:hlinkClick r:id="rId2"/>
              </a:rPr>
              <a:t>ru</a:t>
            </a:r>
            <a:r>
              <a:rPr lang="ru-RU" sz="1400" b="1" dirty="0">
                <a:solidFill>
                  <a:srgbClr val="002060"/>
                </a:solidFill>
                <a:latin typeface="Times New Roman" panose="02020603050405020304" pitchFamily="18" charset="0"/>
                <a:ea typeface="Times New Roman" panose="02020603050405020304" pitchFamily="18" charset="0"/>
              </a:rPr>
              <a:t>).</a:t>
            </a:r>
          </a:p>
          <a:p>
            <a:pPr indent="540385" algn="just">
              <a:lnSpc>
                <a:spcPct val="115000"/>
              </a:lnSpc>
              <a:spcAft>
                <a:spcPts val="800"/>
              </a:spcAft>
            </a:pPr>
            <a:r>
              <a:rPr lang="ru-RU" sz="1400" b="1" dirty="0">
                <a:solidFill>
                  <a:srgbClr val="002060"/>
                </a:solidFill>
                <a:latin typeface="Times New Roman" panose="02020603050405020304" pitchFamily="18" charset="0"/>
                <a:ea typeface="Times New Roman" panose="02020603050405020304" pitchFamily="18" charset="0"/>
              </a:rPr>
              <a:t>Апелляции не предусмотрены.</a:t>
            </a:r>
            <a:endParaRPr lang="ru-RU" sz="14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3463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42786"/>
            <a:ext cx="7686675"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Положение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о </a:t>
            </a:r>
            <a:r>
              <a:rPr kumimoji="0" lang="en-US" sz="1800" b="1" i="0" u="none" strike="noStrike" kern="1200" cap="none" spc="0" normalizeH="0" baseline="0" noProof="0" dirty="0">
                <a:ln>
                  <a:noFill/>
                </a:ln>
                <a:solidFill>
                  <a:srgbClr val="002060"/>
                </a:solidFill>
                <a:effectLst/>
                <a:uLnTx/>
                <a:uFillTx/>
                <a:latin typeface="Century Gothic" panose="020B0502020202020204"/>
                <a:ea typeface="+mn-ea"/>
                <a:cs typeface="+mn-cs"/>
              </a:rPr>
              <a:t>XX</a:t>
            </a: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 областном научном форуме молодых исследователей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Century Gothic" panose="020B0502020202020204"/>
                <a:ea typeface="+mn-ea"/>
                <a:cs typeface="+mn-cs"/>
              </a:rPr>
              <a:t>«Шаг в будущее</a:t>
            </a:r>
            <a:r>
              <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srgbClr val="002060"/>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7030A0"/>
                </a:solidFill>
                <a:effectLst/>
                <a:uLnTx/>
                <a:uFillTx/>
                <a:latin typeface="Century Gothic" panose="020B0502020202020204"/>
                <a:ea typeface="+mn-ea"/>
                <a:cs typeface="+mn-cs"/>
              </a:rPr>
              <a:t>ТРЕБОВАНИЯ К СОДЕРЖАНИЮ И ОФОРМЛЕНИЮ РАБОТ</a:t>
            </a:r>
            <a:endParaRPr kumimoji="0" lang="ru-RU" sz="1800" b="1" i="0" u="none" strike="noStrike" kern="1200" cap="none" spc="0" normalizeH="0" baseline="0" noProof="0" dirty="0">
              <a:ln>
                <a:noFill/>
              </a:ln>
              <a:solidFill>
                <a:srgbClr val="7030A0"/>
              </a:solidFill>
              <a:effectLst/>
              <a:uLnTx/>
              <a:uFillTx/>
              <a:latin typeface="Century Gothic" panose="020B0502020202020204"/>
              <a:ea typeface="+mn-ea"/>
              <a:cs typeface="+mn-cs"/>
            </a:endParaRPr>
          </a:p>
        </p:txBody>
      </p:sp>
      <p:sp>
        <p:nvSpPr>
          <p:cNvPr id="4" name="Прямоугольник 3"/>
          <p:cNvSpPr/>
          <p:nvPr/>
        </p:nvSpPr>
        <p:spPr>
          <a:xfrm>
            <a:off x="762538" y="2435657"/>
            <a:ext cx="3449646" cy="1578894"/>
          </a:xfrm>
          <a:prstGeom prst="rect">
            <a:avLst/>
          </a:prstGeom>
          <a:solidFill>
            <a:schemeClr val="accent1">
              <a:lumMod val="40000"/>
              <a:lumOff val="60000"/>
            </a:schemeClr>
          </a:solidFill>
        </p:spPr>
        <p:txBody>
          <a:bodyPr wrap="square">
            <a:spAutoFit/>
          </a:bodyPr>
          <a:lstStyle/>
          <a:p>
            <a:pPr marL="457200" indent="540385" algn="just">
              <a:lnSpc>
                <a:spcPct val="115000"/>
              </a:lnSpc>
              <a:spcAft>
                <a:spcPts val="800"/>
              </a:spcAft>
            </a:pPr>
            <a:r>
              <a:rPr lang="ru-RU" sz="1400" b="1" i="1" dirty="0">
                <a:solidFill>
                  <a:srgbClr val="002060"/>
                </a:solidFill>
                <a:latin typeface="Times New Roman" panose="02020603050405020304" pitchFamily="18" charset="0"/>
                <a:ea typeface="Times New Roman" panose="02020603050405020304" pitchFamily="18" charset="0"/>
              </a:rPr>
              <a:t>Работа </a:t>
            </a:r>
            <a:r>
              <a:rPr lang="ru-RU" sz="1400" b="1" i="1" dirty="0" smtClean="0">
                <a:solidFill>
                  <a:srgbClr val="002060"/>
                </a:solidFill>
                <a:latin typeface="Times New Roman" panose="02020603050405020304" pitchFamily="18" charset="0"/>
                <a:ea typeface="Times New Roman" panose="02020603050405020304" pitchFamily="18" charset="0"/>
              </a:rPr>
              <a:t> предоставляется </a:t>
            </a:r>
            <a:r>
              <a:rPr lang="ru-RU" sz="1400" b="1" i="1" dirty="0">
                <a:solidFill>
                  <a:srgbClr val="002060"/>
                </a:solidFill>
                <a:latin typeface="Times New Roman" panose="02020603050405020304" pitchFamily="18" charset="0"/>
                <a:ea typeface="Times New Roman" panose="02020603050405020304" pitchFamily="18" charset="0"/>
              </a:rPr>
              <a:t>в пластиковых скоросшивателях с файлами (с мягкой прозрачной обложкой) на бумажном носителе (в одном экземпляре) и электронном носителе (</a:t>
            </a:r>
            <a:r>
              <a:rPr lang="en-US" sz="1400" b="1" i="1" dirty="0">
                <a:solidFill>
                  <a:srgbClr val="002060"/>
                </a:solidFill>
                <a:latin typeface="Times New Roman" panose="02020603050405020304" pitchFamily="18" charset="0"/>
                <a:ea typeface="Times New Roman" panose="02020603050405020304" pitchFamily="18" charset="0"/>
              </a:rPr>
              <a:t>CD</a:t>
            </a:r>
            <a:r>
              <a:rPr lang="ru-RU" sz="1400" b="1" i="1" dirty="0">
                <a:solidFill>
                  <a:srgbClr val="002060"/>
                </a:solidFill>
                <a:latin typeface="Times New Roman" panose="02020603050405020304" pitchFamily="18" charset="0"/>
                <a:ea typeface="Times New Roman" panose="02020603050405020304" pitchFamily="18" charset="0"/>
              </a:rPr>
              <a:t>-диск).</a:t>
            </a:r>
            <a:endParaRPr lang="ru-RU" sz="1400" b="1" i="1" dirty="0">
              <a:solidFill>
                <a:srgbClr val="002060"/>
              </a:solidFill>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4684143" y="2034182"/>
            <a:ext cx="6823495" cy="4654608"/>
          </a:xfrm>
          <a:prstGeom prst="rect">
            <a:avLst/>
          </a:prstGeom>
        </p:spPr>
        <p:txBody>
          <a:bodyPr wrap="square">
            <a:spAutoFit/>
          </a:bodyPr>
          <a:lstStyle/>
          <a:p>
            <a:pPr marL="457200" indent="540385" algn="just">
              <a:lnSpc>
                <a:spcPct val="115000"/>
              </a:lnSpc>
              <a:spcAft>
                <a:spcPts val="0"/>
              </a:spcAft>
            </a:pPr>
            <a:r>
              <a:rPr lang="ru-RU" sz="1400" b="1" dirty="0">
                <a:solidFill>
                  <a:srgbClr val="002060"/>
                </a:solidFill>
                <a:latin typeface="Times New Roman" panose="02020603050405020304" pitchFamily="18" charset="0"/>
                <a:ea typeface="Times New Roman" panose="02020603050405020304" pitchFamily="18" charset="0"/>
              </a:rPr>
              <a:t>СОСТАВ ПАПКИ С РАБОТОЙ:</a:t>
            </a:r>
          </a:p>
          <a:p>
            <a:pPr marL="457200" indent="540385" algn="just">
              <a:lnSpc>
                <a:spcPct val="115000"/>
              </a:lnSpc>
              <a:spcAft>
                <a:spcPts val="0"/>
              </a:spcAft>
            </a:pPr>
            <a:r>
              <a:rPr lang="ru-RU" sz="1400" dirty="0">
                <a:solidFill>
                  <a:srgbClr val="002060"/>
                </a:solidFill>
                <a:latin typeface="Times New Roman" panose="02020603050405020304" pitchFamily="18" charset="0"/>
                <a:ea typeface="Times New Roman" panose="02020603050405020304" pitchFamily="18" charset="0"/>
              </a:rPr>
              <a:t> </a:t>
            </a:r>
          </a:p>
          <a:p>
            <a:pPr marL="342900" lvl="0" indent="-342900" algn="just">
              <a:lnSpc>
                <a:spcPct val="115000"/>
              </a:lnSpc>
              <a:spcAft>
                <a:spcPts val="0"/>
              </a:spcAft>
              <a:buFont typeface="+mj-lt"/>
              <a:buAutoNum type="arabicPeriod"/>
            </a:pPr>
            <a:r>
              <a:rPr lang="ru-RU" sz="1400" b="1" u="sng" dirty="0">
                <a:solidFill>
                  <a:srgbClr val="002060"/>
                </a:solidFill>
                <a:latin typeface="Times New Roman" panose="02020603050405020304" pitchFamily="18" charset="0"/>
                <a:ea typeface="Times New Roman" panose="02020603050405020304" pitchFamily="18" charset="0"/>
              </a:rPr>
              <a:t>Индивидуальная заявка автора работы</a:t>
            </a:r>
            <a:r>
              <a:rPr lang="ru-RU" sz="1400" b="1" dirty="0">
                <a:solidFill>
                  <a:srgbClr val="002060"/>
                </a:solidFill>
                <a:latin typeface="Times New Roman" panose="02020603050405020304" pitchFamily="18" charset="0"/>
                <a:ea typeface="Times New Roman" panose="02020603050405020304" pitchFamily="18" charset="0"/>
              </a:rPr>
              <a:t> на бланке регистрационной формы, заверенная печатью, подписанная руководителем органа управлением образования или образовательной организации. Заявка предоставляется обязательно в двух экземплярах – оригинал и ксерокопия. Заявка предоставляется в печатном и электронном варианте.</a:t>
            </a:r>
          </a:p>
          <a:p>
            <a:pPr marL="342900" lvl="0" indent="-342900" algn="just">
              <a:lnSpc>
                <a:spcPct val="115000"/>
              </a:lnSpc>
              <a:spcAft>
                <a:spcPts val="0"/>
              </a:spcAft>
              <a:buFont typeface="+mj-lt"/>
              <a:buAutoNum type="arabicPeriod"/>
            </a:pPr>
            <a:r>
              <a:rPr lang="ru-RU" sz="1400" b="1" u="sng" dirty="0">
                <a:solidFill>
                  <a:srgbClr val="002060"/>
                </a:solidFill>
                <a:latin typeface="Times New Roman" panose="02020603050405020304" pitchFamily="18" charset="0"/>
                <a:ea typeface="Times New Roman" panose="02020603050405020304" pitchFamily="18" charset="0"/>
              </a:rPr>
              <a:t>Копия 2, 3 листа паспорта автора работы (с фотографией и пропиской) или свидетельство о рождении.</a:t>
            </a:r>
            <a:endParaRPr lang="ru-RU" sz="1400" b="1" dirty="0">
              <a:solidFill>
                <a:srgbClr val="002060"/>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mj-lt"/>
              <a:buAutoNum type="arabicPeriod"/>
            </a:pPr>
            <a:r>
              <a:rPr lang="ru-RU" sz="1400" b="1" u="sng" dirty="0">
                <a:solidFill>
                  <a:srgbClr val="002060"/>
                </a:solidFill>
                <a:latin typeface="Times New Roman" panose="02020603050405020304" pitchFamily="18" charset="0"/>
                <a:ea typeface="Times New Roman" panose="02020603050405020304" pitchFamily="18" charset="0"/>
              </a:rPr>
              <a:t>Исследовательская (творческая) работа</a:t>
            </a:r>
            <a:r>
              <a:rPr lang="ru-RU" sz="1400" b="1" dirty="0">
                <a:solidFill>
                  <a:srgbClr val="002060"/>
                </a:solidFill>
                <a:latin typeface="Times New Roman" panose="02020603050405020304" pitchFamily="18" charset="0"/>
                <a:ea typeface="Times New Roman" panose="02020603050405020304" pitchFamily="18" charset="0"/>
              </a:rPr>
              <a:t> – печатный вариант и электронный.</a:t>
            </a:r>
          </a:p>
          <a:p>
            <a:pPr marL="342900" lvl="0" indent="-342900" algn="just">
              <a:lnSpc>
                <a:spcPct val="115000"/>
              </a:lnSpc>
              <a:spcAft>
                <a:spcPts val="0"/>
              </a:spcAft>
              <a:buFont typeface="+mj-lt"/>
              <a:buAutoNum type="arabicPeriod"/>
            </a:pPr>
            <a:r>
              <a:rPr lang="ru-RU" sz="1400" b="1" u="sng" dirty="0">
                <a:solidFill>
                  <a:srgbClr val="002060"/>
                </a:solidFill>
                <a:latin typeface="Times New Roman" panose="02020603050405020304" pitchFamily="18" charset="0"/>
                <a:ea typeface="Times New Roman" panose="02020603050405020304" pitchFamily="18" charset="0"/>
              </a:rPr>
              <a:t>Фотография в электронном варианте, записанная на </a:t>
            </a:r>
            <a:r>
              <a:rPr lang="en-US" sz="1400" b="1" u="sng" dirty="0">
                <a:solidFill>
                  <a:srgbClr val="002060"/>
                </a:solidFill>
                <a:latin typeface="Times New Roman" panose="02020603050405020304" pitchFamily="18" charset="0"/>
                <a:ea typeface="Times New Roman" panose="02020603050405020304" pitchFamily="18" charset="0"/>
              </a:rPr>
              <a:t>CD</a:t>
            </a:r>
            <a:r>
              <a:rPr lang="ru-RU" sz="1400" b="1" u="sng" dirty="0">
                <a:solidFill>
                  <a:srgbClr val="002060"/>
                </a:solidFill>
                <a:latin typeface="Times New Roman" panose="02020603050405020304" pitchFamily="18" charset="0"/>
                <a:ea typeface="Times New Roman" panose="02020603050405020304" pitchFamily="18" charset="0"/>
              </a:rPr>
              <a:t>-диск</a:t>
            </a:r>
            <a:r>
              <a:rPr lang="ru-RU" sz="1400" b="1" dirty="0">
                <a:solidFill>
                  <a:srgbClr val="002060"/>
                </a:solidFill>
                <a:latin typeface="Times New Roman" panose="02020603050405020304" pitchFamily="18" charset="0"/>
                <a:ea typeface="Times New Roman" panose="02020603050405020304" pitchFamily="18" charset="0"/>
              </a:rPr>
              <a:t>. В деловом стиле, файл должен быть от 1Мб до 3 Мб (разрешение не меньше 200 </a:t>
            </a:r>
            <a:r>
              <a:rPr lang="en-US" sz="1400" b="1" dirty="0">
                <a:solidFill>
                  <a:srgbClr val="002060"/>
                </a:solidFill>
                <a:latin typeface="Times New Roman" panose="02020603050405020304" pitchFamily="18" charset="0"/>
                <a:ea typeface="Times New Roman" panose="02020603050405020304" pitchFamily="18" charset="0"/>
              </a:rPr>
              <a:t>dpi</a:t>
            </a:r>
            <a:r>
              <a:rPr lang="ru-RU" sz="1400" b="1" dirty="0">
                <a:solidFill>
                  <a:srgbClr val="002060"/>
                </a:solidFill>
                <a:latin typeface="Times New Roman" panose="02020603050405020304" pitchFamily="18" charset="0"/>
                <a:ea typeface="Times New Roman" panose="02020603050405020304" pitchFamily="18" charset="0"/>
              </a:rPr>
              <a:t>).</a:t>
            </a:r>
          </a:p>
          <a:p>
            <a:pPr marL="342900" lvl="0" indent="-342900" algn="just">
              <a:lnSpc>
                <a:spcPct val="115000"/>
              </a:lnSpc>
              <a:spcAft>
                <a:spcPts val="0"/>
              </a:spcAft>
              <a:buFont typeface="+mj-lt"/>
              <a:buAutoNum type="arabicPeriod"/>
            </a:pPr>
            <a:r>
              <a:rPr lang="ru-RU" sz="1400" b="1" u="sng" dirty="0">
                <a:solidFill>
                  <a:srgbClr val="002060"/>
                </a:solidFill>
                <a:latin typeface="Times New Roman" panose="02020603050405020304" pitchFamily="18" charset="0"/>
                <a:ea typeface="Times New Roman" panose="02020603050405020304" pitchFamily="18" charset="0"/>
              </a:rPr>
              <a:t>Согласие на обработку персональных данных.</a:t>
            </a:r>
            <a:endParaRPr lang="ru-RU" sz="1400" b="1" dirty="0">
              <a:solidFill>
                <a:srgbClr val="002060"/>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mj-lt"/>
              <a:buAutoNum type="arabicPeriod"/>
            </a:pPr>
            <a:r>
              <a:rPr lang="en-US" sz="1400" b="1" u="sng" dirty="0">
                <a:solidFill>
                  <a:srgbClr val="002060"/>
                </a:solidFill>
                <a:latin typeface="Times New Roman" panose="02020603050405020304" pitchFamily="18" charset="0"/>
                <a:ea typeface="Times New Roman" panose="02020603050405020304" pitchFamily="18" charset="0"/>
              </a:rPr>
              <a:t>CD</a:t>
            </a:r>
            <a:r>
              <a:rPr lang="ru-RU" sz="1400" b="1" u="sng" dirty="0">
                <a:solidFill>
                  <a:srgbClr val="002060"/>
                </a:solidFill>
                <a:latin typeface="Times New Roman" panose="02020603050405020304" pitchFamily="18" charset="0"/>
                <a:ea typeface="Times New Roman" panose="02020603050405020304" pitchFamily="18" charset="0"/>
              </a:rPr>
              <a:t>-диск:</a:t>
            </a:r>
            <a:endParaRPr lang="ru-RU" sz="1400" b="1" dirty="0">
              <a:solidFill>
                <a:srgbClr val="002060"/>
              </a:solidFill>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pPr>
            <a:r>
              <a:rPr lang="ru-RU" sz="1400" b="1" dirty="0">
                <a:solidFill>
                  <a:srgbClr val="002060"/>
                </a:solidFill>
                <a:latin typeface="Times New Roman" panose="02020603050405020304" pitchFamily="18" charset="0"/>
                <a:ea typeface="Times New Roman" panose="02020603050405020304" pitchFamily="18" charset="0"/>
              </a:rPr>
              <a:t>Индивидуальная заявка автора,</a:t>
            </a:r>
          </a:p>
          <a:p>
            <a:pPr marL="800100" lvl="1" indent="-342900" algn="just">
              <a:lnSpc>
                <a:spcPct val="115000"/>
              </a:lnSpc>
              <a:buFont typeface="Symbol" panose="05050102010706020507" pitchFamily="18" charset="2"/>
              <a:buChar char=""/>
            </a:pPr>
            <a:r>
              <a:rPr lang="ru-RU" sz="1400" b="1" dirty="0">
                <a:solidFill>
                  <a:srgbClr val="002060"/>
                </a:solidFill>
                <a:latin typeface="Times New Roman" panose="02020603050405020304" pitchFamily="18" charset="0"/>
                <a:ea typeface="Times New Roman" panose="02020603050405020304" pitchFamily="18" charset="0"/>
              </a:rPr>
              <a:t>Исследовательская работа,</a:t>
            </a:r>
          </a:p>
          <a:p>
            <a:pPr marL="800100" lvl="1" indent="-342900" algn="just">
              <a:lnSpc>
                <a:spcPct val="115000"/>
              </a:lnSpc>
              <a:spcAft>
                <a:spcPts val="800"/>
              </a:spcAft>
              <a:buFont typeface="Symbol" panose="05050102010706020507" pitchFamily="18" charset="2"/>
              <a:buChar char=""/>
            </a:pPr>
            <a:r>
              <a:rPr lang="ru-RU" sz="1400" b="1" dirty="0">
                <a:solidFill>
                  <a:srgbClr val="002060"/>
                </a:solidFill>
                <a:latin typeface="Times New Roman" panose="02020603050405020304" pitchFamily="18" charset="0"/>
                <a:ea typeface="Times New Roman" panose="02020603050405020304" pitchFamily="18" charset="0"/>
              </a:rPr>
              <a:t>Фотография автора, в названии файла – полностью ФИО участника.</a:t>
            </a:r>
          </a:p>
          <a:p>
            <a:pPr indent="540385" algn="just">
              <a:lnSpc>
                <a:spcPct val="115000"/>
              </a:lnSpc>
              <a:spcAft>
                <a:spcPts val="800"/>
              </a:spcAft>
            </a:pPr>
            <a:r>
              <a:rPr lang="ru-RU" sz="1400" dirty="0">
                <a:latin typeface="Times New Roman" panose="02020603050405020304" pitchFamily="18" charset="0"/>
                <a:ea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337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10330</TotalTime>
  <Words>1049</Words>
  <Application>Microsoft Office PowerPoint</Application>
  <PresentationFormat>Широкоэкранный</PresentationFormat>
  <Paragraphs>146</Paragraphs>
  <Slides>15</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3" baseType="lpstr">
      <vt:lpstr>Arial</vt:lpstr>
      <vt:lpstr>Calibri</vt:lpstr>
      <vt:lpstr>Century Gothic</vt:lpstr>
      <vt:lpstr>Symbol</vt:lpstr>
      <vt:lpstr>Times New Roman</vt:lpstr>
      <vt:lpstr>Wingdings 3</vt:lpstr>
      <vt:lpstr>Легкий дым</vt:lpstr>
      <vt:lpstr>Acrobat Document</vt:lpstr>
      <vt:lpstr>Презентация PowerPoint</vt:lpstr>
      <vt:lpstr>ЗАДАЧИ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Марина Maрина</cp:lastModifiedBy>
  <cp:revision>681</cp:revision>
  <cp:lastPrinted>2017-04-06T10:09:59Z</cp:lastPrinted>
  <dcterms:created xsi:type="dcterms:W3CDTF">2017-01-20T04:01:01Z</dcterms:created>
  <dcterms:modified xsi:type="dcterms:W3CDTF">2017-09-11T08:58:17Z</dcterms:modified>
</cp:coreProperties>
</file>