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11" r:id="rId2"/>
  </p:sldMasterIdLst>
  <p:notesMasterIdLst>
    <p:notesMasterId r:id="rId14"/>
  </p:notesMasterIdLst>
  <p:handoutMasterIdLst>
    <p:handoutMasterId r:id="rId15"/>
  </p:handoutMasterIdLst>
  <p:sldIdLst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8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10A5F-B1D0-41AD-A0BF-C6D58C9746AA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F5047-1AC6-4C4B-A222-72EEAEDE3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727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118CC-AC7E-4591-A11A-16815090A677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8F86-C742-406C-A422-076DB4E2B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9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AC44F-9C2A-405B-85A5-6AEA2308BFC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7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87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2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591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835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03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824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966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970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134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E24EBC7-D37F-4E26-B1BB-B4FCB6AACF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0708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65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6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805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077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83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709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708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4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26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27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58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54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228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274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982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544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05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489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17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8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80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7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4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94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14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12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6F7E3-5D57-49EF-9983-51B194F229A5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43FA5E-7F9F-40CB-AACE-8C43AFFDD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51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1309" y="1893176"/>
            <a:ext cx="7595286" cy="1115740"/>
          </a:xfrm>
        </p:spPr>
        <p:txBody>
          <a:bodyPr>
            <a:noAutofit/>
          </a:bodyPr>
          <a:lstStyle/>
          <a:p>
            <a:r>
              <a:rPr lang="ru-RU" sz="2800" b="1" dirty="0">
                <a:effectLst/>
              </a:rPr>
              <a:t>Здоровье ребенка – зеркало его жизни: </a:t>
            </a:r>
            <a:r>
              <a:rPr lang="en-US" sz="2800" b="1" dirty="0" smtClean="0">
                <a:effectLst/>
              </a:rPr>
              <a:t/>
            </a:r>
            <a:br>
              <a:rPr lang="en-US" sz="2800" b="1" dirty="0" smtClean="0">
                <a:effectLst/>
              </a:rPr>
            </a:br>
            <a:r>
              <a:rPr lang="ru-RU" sz="2800" b="1" dirty="0" smtClean="0">
                <a:effectLst/>
              </a:rPr>
              <a:t>формирование </a:t>
            </a:r>
            <a:r>
              <a:rPr lang="ru-RU" sz="2800" b="1" dirty="0">
                <a:effectLst/>
              </a:rPr>
              <a:t>ответственного </a:t>
            </a:r>
            <a:r>
              <a:rPr lang="ru-RU" sz="2800" b="1" dirty="0" err="1">
                <a:effectLst/>
              </a:rPr>
              <a:t>родительства</a:t>
            </a:r>
            <a:r>
              <a:rPr lang="ru-RU" sz="2800" b="1" dirty="0">
                <a:effectLst/>
              </a:rPr>
              <a:t>. </a:t>
            </a:r>
            <a:r>
              <a:rPr lang="en-US" sz="2800" b="1" dirty="0" smtClean="0">
                <a:effectLst/>
              </a:rPr>
              <a:t/>
            </a:r>
            <a:br>
              <a:rPr lang="en-US" sz="2800" b="1" dirty="0" smtClean="0">
                <a:effectLst/>
              </a:rPr>
            </a:br>
            <a:r>
              <a:rPr lang="ru-RU" sz="2800" b="1" dirty="0" smtClean="0">
                <a:effectLst/>
              </a:rPr>
              <a:t>Презентация </a:t>
            </a:r>
            <a:r>
              <a:rPr lang="ru-RU" sz="2800" b="1" dirty="0">
                <a:effectLst/>
              </a:rPr>
              <a:t>тетради любящих родителей.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47502" y="4102488"/>
            <a:ext cx="4314396" cy="924948"/>
          </a:xfrm>
        </p:spPr>
        <p:txBody>
          <a:bodyPr>
            <a:normAutofit/>
          </a:bodyPr>
          <a:lstStyle/>
          <a:p>
            <a:r>
              <a:rPr lang="ru-RU" b="1" dirty="0" smtClean="0"/>
              <a:t>Шаркунова Юлия Владимировна</a:t>
            </a:r>
          </a:p>
          <a:p>
            <a:r>
              <a:rPr lang="ru-RU" b="1" dirty="0" err="1" smtClean="0"/>
              <a:t>к.п.н</a:t>
            </a:r>
            <a:r>
              <a:rPr lang="ru-RU" b="1" dirty="0" smtClean="0"/>
              <a:t>., доцент ТОГИРРО</a:t>
            </a:r>
            <a:endParaRPr lang="ru-RU" b="1" dirty="0"/>
          </a:p>
        </p:txBody>
      </p:sp>
      <p:pic>
        <p:nvPicPr>
          <p:cNvPr id="4" name="Рисунок 3" descr="C:\Users\user408\Desktop\здоровье\картинки\52394b6fa3abd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7" b="-3267"/>
          <a:stretch/>
        </p:blipFill>
        <p:spPr bwMode="auto">
          <a:xfrm>
            <a:off x="2561967" y="3482864"/>
            <a:ext cx="2412314" cy="1954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2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404" y="656127"/>
            <a:ext cx="11088709" cy="17163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3200" b="1" dirty="0"/>
              <a:t>В соответствии с компонентами психического здоровья можно определить основные направления воздействия родителей: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832021" y="2456936"/>
            <a:ext cx="10183244" cy="377086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alt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а) умения любить себя и другого человека,</a:t>
            </a:r>
          </a:p>
          <a:p>
            <a:pPr marL="0" indent="0" eaLnBrk="1" hangingPunct="1">
              <a:buNone/>
            </a:pPr>
            <a:r>
              <a:rPr lang="ru-RU" alt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б) личностной рефлексии,</a:t>
            </a:r>
          </a:p>
          <a:p>
            <a:pPr marL="0" indent="0" eaLnBrk="1" hangingPunct="1">
              <a:buNone/>
            </a:pPr>
            <a:r>
              <a:rPr lang="ru-RU" alt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в) потребности в саморазвитии,</a:t>
            </a:r>
          </a:p>
          <a:p>
            <a:pPr marL="0" indent="0" eaLnBrk="1" hangingPunct="1">
              <a:buNone/>
            </a:pPr>
            <a:r>
              <a:rPr lang="ru-RU" alt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г) возрастных новообразований,</a:t>
            </a:r>
          </a:p>
          <a:p>
            <a:pPr marL="0" indent="0" eaLnBrk="1" hangingPunct="1">
              <a:buNone/>
            </a:pPr>
            <a:r>
              <a:rPr lang="ru-RU" alt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д) основных социальных ролей.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23" y="3076124"/>
            <a:ext cx="4426551" cy="33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 по День Семьи Любви и Верности Логотип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2" y="650788"/>
            <a:ext cx="2189137" cy="12631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71135" y="1"/>
            <a:ext cx="9127524" cy="650788"/>
          </a:xfrm>
        </p:spPr>
        <p:txBody>
          <a:bodyPr/>
          <a:lstStyle/>
          <a:p>
            <a:r>
              <a:rPr lang="ru-RU" sz="3200" b="1" cap="all" dirty="0">
                <a:effectLst/>
              </a:rPr>
              <a:t>Письмо любящим родителям</a:t>
            </a:r>
            <a:r>
              <a:rPr lang="ru-RU" sz="3200" b="1" cap="all" dirty="0" smtClean="0">
                <a:effectLst/>
              </a:rPr>
              <a:t>!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49643" y="650789"/>
            <a:ext cx="10643288" cy="565660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Милые мамы!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Уважаемые папы!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Дорогие бабушки и дедушки!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Дети – они всегда дети. И каждый из них (в тайне от всех) мечтает, что в </a:t>
            </a:r>
            <a:r>
              <a:rPr lang="ru-RU" sz="1800" dirty="0" smtClean="0"/>
              <a:t>ближайшее время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он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обязательно будет сильнее,  смелее и  лучше учиться.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Ребёнку очень хочется быть успешным, замеченным, отмеченным окружающими его людьми и, в первую очередь,  конечно, родителями.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этом его детское счастье!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Каждый ребенок уникален в своем развитии. И главная задача родителей принимать его таким, какой он есть, со всеми его «минусами» и «плюсами».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Любой ребенок в первую очередь, нуждается во внимании, заботе и любви. И никакие на свете игрушки не заменят детям их родителей.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Вашему ребёнку обязательно повезёт, если Вы, взрослые, договоритесь между собой: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·  замечать и отмечать в Вашем ребёнке всё доброе и хорошее;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·  искренне интересоваться его  жизнью;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·  быть рядом и оказывать поддержку в минуты его неудач;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·  обязательно хвалить и за большие, и за маленькие успехи!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 ещё любить и верить. Любить безусловной любовью и верить в его способности, в его таланты, верить в самого ребёнка. И у него всё получится.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1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admtyumen.ru/images/thumbnails/340_172/t_1122927310_bod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27" y="667264"/>
            <a:ext cx="2457450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217" y="2519266"/>
            <a:ext cx="10691426" cy="1600200"/>
          </a:xfrm>
        </p:spPr>
        <p:txBody>
          <a:bodyPr>
            <a:noAutofit/>
          </a:bodyPr>
          <a:lstStyle/>
          <a:p>
            <a:r>
              <a:rPr lang="ru-RU" sz="4800" dirty="0" smtClean="0">
                <a:effectLst/>
              </a:rPr>
              <a:t>Комплексная программа </a:t>
            </a:r>
            <a:br>
              <a:rPr lang="ru-RU" sz="4800" dirty="0" smtClean="0">
                <a:effectLst/>
              </a:rPr>
            </a:br>
            <a:r>
              <a:rPr lang="ru-RU" sz="4800" dirty="0" smtClean="0">
                <a:effectLst/>
              </a:rPr>
              <a:t>просвещения </a:t>
            </a:r>
            <a:r>
              <a:rPr lang="ru-RU" sz="4800" dirty="0">
                <a:effectLst/>
              </a:rPr>
              <a:t>и формирования ценностей семейной жизни среди детей, подростков, </a:t>
            </a:r>
            <a:r>
              <a:rPr lang="ru-RU" sz="4800" dirty="0" smtClean="0">
                <a:effectLst/>
              </a:rPr>
              <a:t>молодежи </a:t>
            </a:r>
            <a:r>
              <a:rPr lang="ru-RU" sz="4800" dirty="0">
                <a:effectLst/>
              </a:rPr>
              <a:t>и родительской общественности 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4211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486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/>
              <a:t>О</a:t>
            </a:r>
            <a:r>
              <a:rPr lang="ru-RU" dirty="0" smtClean="0"/>
              <a:t>браз </a:t>
            </a:r>
            <a:r>
              <a:rPr lang="ru-RU" dirty="0"/>
              <a:t>семьи</a:t>
            </a:r>
            <a:r>
              <a:rPr lang="ru-RU" dirty="0" smtClean="0"/>
              <a:t>»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055147"/>
              </p:ext>
            </p:extLst>
          </p:nvPr>
        </p:nvGraphicFramePr>
        <p:xfrm>
          <a:off x="345988" y="486033"/>
          <a:ext cx="11483548" cy="588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1774"/>
                <a:gridCol w="5741774"/>
              </a:tblGrid>
              <a:tr h="618998">
                <a:tc>
                  <a:txBody>
                    <a:bodyPr/>
                    <a:lstStyle/>
                    <a:p>
                      <a:pPr marL="285750"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62" marR="7156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9125"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институт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156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66937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Определяет степень богатства, насыщенности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образа семьи»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накопление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ребенком разнообразных впечатлений,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опыта эмоционального переживания семейных ситуаций,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усвоение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способов взаимодействия с близкими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людьми.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62" marR="7156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организует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обогащение, уточнение, обобщение, корректировку представлений детей о семье, семейном укладе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организует деятельность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дающей выражение чувств детей к родителям, другим членам семьи;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косвенное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воздействие на содержание детского «образа семьи» через повышение психолого-педагогической культуры родителей.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62" marR="7156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97" y="3585519"/>
            <a:ext cx="3715265" cy="278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0476" y="0"/>
            <a:ext cx="9144000" cy="74664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</a:pPr>
            <a:r>
              <a:rPr lang="ru-RU" altLang="ru-RU" sz="2800" dirty="0"/>
              <a:t>Типология нарушений психологического здоровья </a:t>
            </a:r>
            <a:r>
              <a:rPr lang="ru-RU" altLang="ru-RU" sz="2800" dirty="0" smtClean="0"/>
              <a:t> </a:t>
            </a:r>
            <a:br>
              <a:rPr lang="ru-RU" altLang="ru-RU" sz="2800" dirty="0" smtClean="0"/>
            </a:br>
            <a:endParaRPr lang="ru-RU" altLang="ru-RU" sz="2800" dirty="0"/>
          </a:p>
        </p:txBody>
      </p:sp>
      <p:graphicFrame>
        <p:nvGraphicFramePr>
          <p:cNvPr id="5632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25867880"/>
              </p:ext>
            </p:extLst>
          </p:nvPr>
        </p:nvGraphicFramePr>
        <p:xfrm>
          <a:off x="675503" y="604956"/>
          <a:ext cx="10873946" cy="5563375"/>
        </p:xfrm>
        <a:graphic>
          <a:graphicData uri="http://schemas.openxmlformats.org/drawingml/2006/table">
            <a:tbl>
              <a:tblPr/>
              <a:tblGrid>
                <a:gridCol w="2157962"/>
                <a:gridCol w="6318804"/>
                <a:gridCol w="2397180"/>
              </a:tblGrid>
              <a:tr h="865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Стиль активный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появления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основное содержание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внутреннего конфликта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Стиль пассивный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Защитная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агрессивность</a:t>
                      </a: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Младенчество.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Чувство небезопасности — стремление к безопасности</a:t>
                      </a: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 уничтожения</a:t>
                      </a: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Деструктивная агрессивность</a:t>
                      </a: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Ранний возраст.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Чувство несвободы, зависимости — стремление к самостоятельности</a:t>
                      </a: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страхи</a:t>
                      </a: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Демонстративная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агрессивность</a:t>
                      </a: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Дошкольный возраст.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Чувство одиночества — стремление к близости, сопричастности</a:t>
                      </a: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 самовыражения</a:t>
                      </a: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Компенсаторная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агрессивность</a:t>
                      </a: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Младший школьный возраст.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Чувство неумелости, неполноценности —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стремление к ощущению собственной значимости, ценности</a:t>
                      </a: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 взросления</a:t>
                      </a: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Отрицающая агрессивность</a:t>
                      </a: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Подростковый возраст.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Чувство тревоги от размытости «Я» —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стремление ощутить целостность «Я»</a:t>
                      </a: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 самоопределения</a:t>
                      </a: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963" y="386367"/>
            <a:ext cx="10972800" cy="1600200"/>
          </a:xfrm>
        </p:spPr>
        <p:txBody>
          <a:bodyPr/>
          <a:lstStyle/>
          <a:p>
            <a:r>
              <a:rPr lang="ru-RU" sz="4800" dirty="0" smtClean="0"/>
              <a:t>Формирование семейных ценностей у детей различного возраста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8071" y="1986567"/>
            <a:ext cx="11030317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Первый этап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«Радость жизни в семье».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Дошкольный возраст.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Второй этап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«Опыт родительской семьи».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Младший школьный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возраст.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Третий этап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«Мир чувств и отношений: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товарищество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дружба, любовь».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Младший и средний подростковый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возраст.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Четвертый этап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«Семья и общество.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Эстафета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поколений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Старший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подростковый и младший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юношеский возраст.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305" y="2836759"/>
            <a:ext cx="4465600" cy="3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9092"/>
            <a:ext cx="10972800" cy="436606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ru-RU" sz="1800" b="1" i="1" cap="all" dirty="0"/>
              <a:t>ИЗ ДНЕВНИКА ПОСЛЕДНЕЙ РУССКОЙ ИМПЕРАТРИЦЫ </a:t>
            </a:r>
            <a:r>
              <a:rPr lang="en-US" sz="1800" b="1" i="1" cap="all" dirty="0" smtClean="0"/>
              <a:t/>
            </a:r>
            <a:br>
              <a:rPr lang="en-US" sz="1800" b="1" i="1" cap="all" dirty="0" smtClean="0"/>
            </a:br>
            <a:r>
              <a:rPr lang="ru-RU" sz="1800" b="1" i="1" cap="all" dirty="0" smtClean="0"/>
              <a:t>АЛЕКСАНДРЫ </a:t>
            </a:r>
            <a:r>
              <a:rPr lang="ru-RU" sz="1800" b="1" i="1" cap="all" dirty="0"/>
              <a:t>ФЕДОРОВНЫ РОМАНОВОЙ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929" y="774357"/>
            <a:ext cx="10742141" cy="3352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Еще один важный элемент семейной жизни - это отношения любви друг к другу; не просто любовь, а культивированная любовь в повседневной жизни семьи, выражение любви в словах и поступках. Любезность в доме не формальная, а искренняя и естественная. Радость и счастье нужны детям не меньше, чем растениям нужен воздух и солнечный свет.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Самое богатое наследство, которое родители могут оставить детям, это счастливое детство, с нежными воспоминаниями об отце и матери. Оно осветит грядущие дни, будет хранить их от искушений и поможет в суровых буднях жизни, когда дети покинут родительский кров.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http://img1.liveinternet.ru/images/foto/b/0/apps/1/11/1011391_semya.1.2.previ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6" y="3805883"/>
            <a:ext cx="4341341" cy="2586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222790" y="4307870"/>
            <a:ext cx="6244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"Пусть дом ваш будет, как сад,</a:t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Где радость звенит в голосах ребят,</a:t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И детство наполнено счастьем".</a:t>
            </a:r>
          </a:p>
        </p:txBody>
      </p:sp>
    </p:spTree>
    <p:extLst>
      <p:ext uri="{BB962C8B-B14F-4D97-AF65-F5344CB8AC3E}">
        <p14:creationId xmlns:p14="http://schemas.microsoft.com/office/powerpoint/2010/main" val="4168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2963" y="65903"/>
            <a:ext cx="8302625" cy="987306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defRPr/>
            </a:pPr>
            <a:r>
              <a:rPr lang="ru-RU" dirty="0" smtClean="0"/>
              <a:t>Модели для подражания </a:t>
            </a:r>
            <a:br>
              <a:rPr lang="ru-RU" dirty="0" smtClean="0"/>
            </a:br>
            <a:r>
              <a:rPr lang="ru-RU" sz="3100" dirty="0" smtClean="0"/>
              <a:t>(</a:t>
            </a:r>
            <a:r>
              <a:rPr lang="ru-RU" sz="3100" dirty="0" err="1" smtClean="0"/>
              <a:t>Носсрат</a:t>
            </a:r>
            <a:r>
              <a:rPr lang="ru-RU" sz="3100" dirty="0" smtClean="0"/>
              <a:t> и </a:t>
            </a:r>
            <a:r>
              <a:rPr lang="ru-RU" sz="3100" dirty="0" err="1" smtClean="0"/>
              <a:t>Хамид</a:t>
            </a:r>
            <a:r>
              <a:rPr lang="ru-RU" sz="3100" dirty="0" smtClean="0"/>
              <a:t> </a:t>
            </a:r>
            <a:r>
              <a:rPr lang="ru-RU" sz="3100" dirty="0" err="1" smtClean="0"/>
              <a:t>Пезешкиан</a:t>
            </a:r>
            <a:r>
              <a:rPr lang="ru-RU" sz="3100" dirty="0" smtClean="0"/>
              <a:t>)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idx="1"/>
          </p:nvPr>
        </p:nvSpPr>
        <p:spPr>
          <a:xfrm>
            <a:off x="667264" y="1219200"/>
            <a:ext cx="10684475" cy="5125008"/>
          </a:xfrm>
        </p:spPr>
        <p:txBody>
          <a:bodyPr>
            <a:noAutofit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ru-RU" sz="3200" b="1" dirty="0" smtClean="0"/>
              <a:t>Отношения родителей к ребенку – отношение к себе.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ru-RU" sz="3200" b="1" dirty="0" smtClean="0"/>
              <a:t>Отношения родителей к друг другу – отношения с противоположным полом.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ru-RU" sz="3200" b="1" dirty="0" smtClean="0"/>
              <a:t>Отношения родителей к друзьям (коллегам) – отношения с окружающими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ru-RU" sz="3200" b="1" dirty="0" smtClean="0"/>
              <a:t>Отношения родителей к </a:t>
            </a:r>
          </a:p>
          <a:p>
            <a:pPr marL="109728" indent="0">
              <a:buNone/>
              <a:defRPr/>
            </a:pPr>
            <a:r>
              <a:rPr lang="ru-RU" sz="3200" b="1" dirty="0" err="1" smtClean="0"/>
              <a:t>пра</a:t>
            </a:r>
            <a:r>
              <a:rPr lang="ru-RU" sz="3200" b="1" dirty="0" smtClean="0"/>
              <a:t>- родителям – мировоззрение.</a:t>
            </a:r>
          </a:p>
        </p:txBody>
      </p:sp>
      <p:pic>
        <p:nvPicPr>
          <p:cNvPr id="3074" name="Picture 2" descr="https://im1-tub-ru.yandex.net/i?id=51b3577154e6a35cb60b8ffa00b944b6&amp;n=33&amp;h=190&amp;w=2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07" y="3800174"/>
            <a:ext cx="3996562" cy="263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2295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8448" y="583665"/>
            <a:ext cx="9601196" cy="130386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200" dirty="0"/>
              <a:t>Возможные мотивы и причины плохого поведения</a:t>
            </a:r>
            <a:br>
              <a:rPr lang="ru-RU" sz="3200" dirty="0"/>
            </a:br>
            <a:r>
              <a:rPr lang="ru-RU" sz="3200" dirty="0"/>
              <a:t> (Рудольф </a:t>
            </a:r>
            <a:r>
              <a:rPr lang="ru-RU" sz="3200" dirty="0" err="1"/>
              <a:t>Дрейкурс</a:t>
            </a:r>
            <a:r>
              <a:rPr lang="ru-RU" sz="3200" dirty="0"/>
              <a:t>)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/>
          </a:p>
          <a:p>
            <a:pPr marL="0" indent="0">
              <a:buNone/>
            </a:pPr>
            <a:r>
              <a:rPr lang="ru-RU" altLang="ru-RU" dirty="0" smtClean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37968" y="1888524"/>
            <a:ext cx="5585253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Привлечения внимания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Борьба за власть, или </a:t>
            </a:r>
            <a:endParaRPr lang="ru-RU" altLang="ru-RU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alt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Кто </a:t>
            </a:r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 нас главный?</a:t>
            </a:r>
          </a:p>
          <a:p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Месть, или Я хочу тебя наказать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Уклонение или избегание неудачи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 descr="https://im0-tub-ru.yandex.net/i?id=9acb7ac4239b10630a19535446975ca2&amp;n=33&amp;h=211&amp;w=3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21" y="2560320"/>
            <a:ext cx="4646141" cy="278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222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1964724" y="0"/>
            <a:ext cx="8229600" cy="6825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/>
              <a:t>Социальная среда </a:t>
            </a:r>
            <a:r>
              <a:rPr lang="ru-RU" altLang="ru-RU" sz="4000" b="1" dirty="0" smtClean="0"/>
              <a:t>развития</a:t>
            </a:r>
            <a:endParaRPr lang="ru-RU" altLang="ru-RU" sz="4000" b="1" dirty="0"/>
          </a:p>
        </p:txBody>
      </p:sp>
      <p:pic>
        <p:nvPicPr>
          <p:cNvPr id="45059" name="Picture 5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432" y="578709"/>
            <a:ext cx="9358184" cy="566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6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422</Words>
  <Application>Microsoft Office PowerPoint</Application>
  <PresentationFormat>Произвольный</PresentationFormat>
  <Paragraphs>89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Натуральные материалы</vt:lpstr>
      <vt:lpstr>1_Натуральные материалы</vt:lpstr>
      <vt:lpstr>Здоровье ребенка – зеркало его жизни:  формирование ответственного родительства.  Презентация тетради любящих родителей.</vt:lpstr>
      <vt:lpstr>Комплексная программа  просвещения и формирования ценностей семейной жизни среди детей, подростков, молодежи и родительской общественности </vt:lpstr>
      <vt:lpstr>«Образ семьи» </vt:lpstr>
      <vt:lpstr>Типология нарушений психологического здоровья   </vt:lpstr>
      <vt:lpstr>Формирование семейных ценностей у детей различного возраста</vt:lpstr>
      <vt:lpstr>ИЗ ДНЕВНИКА ПОСЛЕДНЕЙ РУССКОЙ ИМПЕРАТРИЦЫ  АЛЕКСАНДРЫ ФЕДОРОВНЫ РОМАНОВОЙ</vt:lpstr>
      <vt:lpstr>Модели для подражания  (Носсрат и Хамид Пезешкиан)</vt:lpstr>
      <vt:lpstr>Возможные мотивы и причины плохого поведения  (Рудольф Дрейкурс)</vt:lpstr>
      <vt:lpstr>Социальная среда развития</vt:lpstr>
      <vt:lpstr>В соответствии с компонентами психического здоровья можно определить основные направления воздействия родителей: </vt:lpstr>
      <vt:lpstr>Письмо любящим родителям!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ребенка – зеркало его жизни:  формирование ответственного родительства.  Презентация тетради любящих родителей.</dc:title>
  <dc:creator>user408</dc:creator>
  <cp:lastModifiedBy>User</cp:lastModifiedBy>
  <cp:revision>6</cp:revision>
  <cp:lastPrinted>2015-10-19T11:27:20Z</cp:lastPrinted>
  <dcterms:created xsi:type="dcterms:W3CDTF">2015-10-19T11:11:45Z</dcterms:created>
  <dcterms:modified xsi:type="dcterms:W3CDTF">2015-10-20T08:27:52Z</dcterms:modified>
</cp:coreProperties>
</file>