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61" r:id="rId4"/>
    <p:sldId id="262" r:id="rId5"/>
    <p:sldId id="263" r:id="rId6"/>
    <p:sldId id="264" r:id="rId7"/>
    <p:sldId id="257" r:id="rId8"/>
    <p:sldId id="258" r:id="rId9"/>
    <p:sldId id="275" r:id="rId10"/>
    <p:sldId id="276" r:id="rId11"/>
    <p:sldId id="277" r:id="rId12"/>
    <p:sldId id="259" r:id="rId13"/>
    <p:sldId id="265" r:id="rId14"/>
    <p:sldId id="269" r:id="rId15"/>
    <p:sldId id="270" r:id="rId16"/>
    <p:sldId id="267" r:id="rId17"/>
    <p:sldId id="268" r:id="rId18"/>
    <p:sldId id="273" r:id="rId19"/>
    <p:sldId id="271" r:id="rId20"/>
    <p:sldId id="272" r:id="rId21"/>
    <p:sldId id="278" r:id="rId22"/>
    <p:sldId id="279" r:id="rId23"/>
    <p:sldId id="266" r:id="rId24"/>
    <p:sldId id="27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02A1-D395-4925-940E-37AADFF1184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A5D5F-1C65-432F-BED8-B6263932E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42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5D5F-1C65-432F-BED8-B6263932EFC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20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276D-2CBE-425D-8F9A-D2BEBCFF7DE2}" type="datetime1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7DF-2A5E-43CB-9C11-C9FD8694C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3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9DC9-E64A-44A8-8AC6-FED2B1BD3496}" type="datetime1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7DF-2A5E-43CB-9C11-C9FD8694C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38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3CAF-B354-4388-AB48-71BFC7A15459}" type="datetime1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7DF-2A5E-43CB-9C11-C9FD8694C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8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9013-CB42-4554-AC2C-45EFAE0E4C2D}" type="datetime1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7DF-2A5E-43CB-9C11-C9FD8694C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0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1A60-0D14-474A-8AF9-77F318478429}" type="datetime1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7DF-2A5E-43CB-9C11-C9FD8694C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6EEA-D4F6-4567-B1E5-78E02B78811C}" type="datetime1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7DF-2A5E-43CB-9C11-C9FD8694C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9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4AC8-3991-427D-83C0-E384B9EB1DCB}" type="datetime1">
              <a:rPr lang="ru-RU" smtClean="0"/>
              <a:pPr/>
              <a:t>11.12.2015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7DF-2A5E-43CB-9C11-C9FD8694C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3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03C9-11D9-45C7-BAA1-C43E827F8216}" type="datetime1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7DF-2A5E-43CB-9C11-C9FD8694C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0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07AE-E801-4BBB-BB03-298F75A94C2D}" type="datetime1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7DF-2A5E-43CB-9C11-C9FD8694C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1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93AD-1DD0-4070-8953-8DAD0C7F87A9}" type="datetime1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7DF-2A5E-43CB-9C11-C9FD8694C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9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8C05-EEC1-4F07-82EF-90E772576FCB}" type="datetime1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7DF-2A5E-43CB-9C11-C9FD8694C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0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0550B-094B-4644-8854-26E921444776}" type="datetime1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2A7DF-2A5E-43CB-9C11-C9FD8694C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1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mn.ru/inzem/" TargetMode="External"/><Relationship Id="rId2" Type="http://schemas.openxmlformats.org/officeDocument/2006/relationships/hyperlink" Target="mailto:konkurs_servis_i_turizm@mail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club5810941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ege.psu.ru/%D0%93%D0%B5%D0%BE%D0%B3%D1%80%D0%B0%D1%84%D0%B8%D1%8F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geoolymp.psu@mail.r" TargetMode="External"/><Relationship Id="rId2" Type="http://schemas.openxmlformats.org/officeDocument/2006/relationships/hyperlink" Target="mailto:geoolymp.psu@mail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22" y="157441"/>
            <a:ext cx="10492432" cy="67451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89725"/>
            <a:ext cx="9144000" cy="29863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Детский экологический проект «Ненужное в нужное»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Туризм </a:t>
            </a:r>
            <a:r>
              <a:rPr lang="ru-RU" sz="1600" b="1" dirty="0" smtClean="0">
                <a:solidFill>
                  <a:srgbClr val="002060"/>
                </a:solidFill>
              </a:rPr>
              <a:t>и окружающая среда: пути оптимизации взаимодействия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(мастер-класс)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849" y="4976037"/>
            <a:ext cx="8872151" cy="1658679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5900" b="1" dirty="0" smtClean="0">
                <a:solidFill>
                  <a:srgbClr val="002060"/>
                </a:solidFill>
              </a:rPr>
              <a:t>Кафедра сервиса, туризма и индустрии гостеприимства,</a:t>
            </a:r>
          </a:p>
          <a:p>
            <a:r>
              <a:rPr lang="ru-RU" sz="5900" b="1" dirty="0" smtClean="0">
                <a:solidFill>
                  <a:srgbClr val="002060"/>
                </a:solidFill>
              </a:rPr>
              <a:t>Тюменский государственный университет</a:t>
            </a:r>
            <a:endParaRPr lang="ru-RU" sz="59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22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7DF-2A5E-43CB-9C11-C9FD8694CD2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98" y="490154"/>
            <a:ext cx="2974848" cy="5961888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51" y="1264211"/>
            <a:ext cx="5054351" cy="3796887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84394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7DF-2A5E-43CB-9C11-C9FD8694CD2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312" y="250257"/>
            <a:ext cx="5982080" cy="636711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6361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9763" y="457200"/>
            <a:ext cx="6256421" cy="141972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ШТРАФ </a:t>
            </a:r>
            <a:r>
              <a:rPr lang="ru-RU" sz="4000" b="1" dirty="0" smtClean="0"/>
              <a:t>за брошенный мимо урны мусор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99" y="1360786"/>
            <a:ext cx="4712754" cy="471275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752490" cy="4478154"/>
          </a:xfrm>
        </p:spPr>
        <p:txBody>
          <a:bodyPr>
            <a:normAutofit/>
          </a:bodyPr>
          <a:lstStyle/>
          <a:p>
            <a:r>
              <a:rPr lang="ru-RU" sz="2400" dirty="0"/>
              <a:t>Мусор, который был, выкинут мимо урны, сильно портит облик города, и жители Бельгии недовольны тем, что их города не являются самыми чистыми. Кроме самих местных жителей мусорить любят и туристы. </a:t>
            </a:r>
            <a:endParaRPr lang="ru-RU" sz="2400" dirty="0" smtClean="0"/>
          </a:p>
          <a:p>
            <a:r>
              <a:rPr lang="ru-RU" sz="2400" dirty="0" smtClean="0"/>
              <a:t>Власти </a:t>
            </a:r>
            <a:r>
              <a:rPr lang="ru-RU" sz="2400" dirty="0"/>
              <a:t>страны увеличили </a:t>
            </a:r>
            <a:r>
              <a:rPr lang="ru-RU" sz="2400" dirty="0" smtClean="0"/>
              <a:t>штраф</a:t>
            </a:r>
            <a:r>
              <a:rPr lang="en-US" sz="2400" dirty="0" smtClean="0"/>
              <a:t> -</a:t>
            </a:r>
            <a:r>
              <a:rPr lang="ru-RU" sz="2400" dirty="0" smtClean="0"/>
              <a:t>  </a:t>
            </a:r>
            <a:r>
              <a:rPr lang="ru-RU" sz="2800" b="1" dirty="0" smtClean="0"/>
              <a:t>за </a:t>
            </a:r>
            <a:r>
              <a:rPr lang="ru-RU" sz="2800" b="1" dirty="0"/>
              <a:t>брошенный мимо урны мусор, нужно будет заплатить </a:t>
            </a:r>
            <a:r>
              <a:rPr lang="ru-RU" sz="2800" b="1" dirty="0">
                <a:solidFill>
                  <a:srgbClr val="FF0000"/>
                </a:solidFill>
              </a:rPr>
              <a:t>100 евро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7DF-2A5E-43CB-9C11-C9FD8694CD22}" type="slidenum">
              <a:rPr lang="ru-RU" sz="2800" smtClean="0">
                <a:solidFill>
                  <a:schemeClr val="tx1"/>
                </a:solidFill>
              </a:rPr>
              <a:pPr/>
              <a:t>12</a:t>
            </a:fld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37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06" y="1289050"/>
            <a:ext cx="6350000" cy="50673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36808" y="365760"/>
            <a:ext cx="9216992" cy="895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Сохраним Землю чистой и красивой!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7DF-2A5E-43CB-9C11-C9FD8694CD2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245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Проект по созданию макета памятника, посвященного исследователям </a:t>
            </a:r>
            <a:r>
              <a:rPr lang="ru-RU" sz="4400" b="1" dirty="0"/>
              <a:t>Я</a:t>
            </a:r>
            <a:r>
              <a:rPr lang="ru-RU" sz="4400" b="1" dirty="0" smtClean="0"/>
              <a:t>мальского Севера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10650" y="3907712"/>
            <a:ext cx="3357350" cy="23474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Авторы: Викторова Анна,</a:t>
            </a:r>
            <a:br>
              <a:rPr lang="ru-RU" dirty="0" smtClean="0"/>
            </a:br>
            <a:r>
              <a:rPr lang="ru-RU" dirty="0" smtClean="0"/>
              <a:t>Гадиева Камилла,</a:t>
            </a:r>
            <a:br>
              <a:rPr lang="ru-RU" dirty="0" smtClean="0"/>
            </a:br>
            <a:r>
              <a:rPr lang="ru-RU" dirty="0" smtClean="0"/>
              <a:t>Конева Дарья,</a:t>
            </a:r>
            <a:br>
              <a:rPr lang="ru-RU" dirty="0" smtClean="0"/>
            </a:br>
            <a:r>
              <a:rPr lang="ru-RU" dirty="0" smtClean="0"/>
              <a:t>Марчуков Иван,</a:t>
            </a:r>
            <a:br>
              <a:rPr lang="ru-RU" dirty="0" smtClean="0"/>
            </a:br>
            <a:r>
              <a:rPr lang="ru-RU" dirty="0" smtClean="0"/>
              <a:t>Печищев Владислав,</a:t>
            </a:r>
            <a:br>
              <a:rPr lang="ru-RU" dirty="0" smtClean="0"/>
            </a:br>
            <a:r>
              <a:rPr lang="ru-RU" dirty="0" smtClean="0"/>
              <a:t>Сартакова Полина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65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215" y="545909"/>
            <a:ext cx="6720383" cy="5540991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100" dirty="0"/>
              <a:t>Памятное место Ямальского волока — песчаная полоса между Мутным и Зеленым озерами на полуострове Ямал. В центре полосы озеро </a:t>
            </a:r>
            <a:r>
              <a:rPr lang="ru-RU" sz="3100" dirty="0" err="1"/>
              <a:t>Луци</a:t>
            </a:r>
            <a:r>
              <a:rPr lang="ru-RU" sz="3100" dirty="0"/>
              <a:t>-</a:t>
            </a:r>
            <a:r>
              <a:rPr lang="ru-RU" sz="3100" dirty="0" err="1"/>
              <a:t>хамо</a:t>
            </a:r>
            <a:r>
              <a:rPr lang="ru-RU" sz="3100" dirty="0"/>
              <a:t>-то (Озеро погибших русских). На высоком берегу озера Зеленого находится астрономический знак гидрографической экспедиции 1936 г. На озере </a:t>
            </a:r>
            <a:r>
              <a:rPr lang="ru-RU" sz="3100" dirty="0" err="1"/>
              <a:t>Луци</a:t>
            </a:r>
            <a:r>
              <a:rPr lang="ru-RU" sz="3100" dirty="0"/>
              <a:t>-</a:t>
            </a:r>
            <a:r>
              <a:rPr lang="ru-RU" sz="3100" dirty="0" err="1"/>
              <a:t>хамо</a:t>
            </a:r>
            <a:r>
              <a:rPr lang="ru-RU" sz="3100" dirty="0"/>
              <a:t>-то эта </a:t>
            </a:r>
            <a:r>
              <a:rPr lang="ru-RU" sz="3100" dirty="0" smtClean="0"/>
              <a:t>экспедиция</a:t>
            </a:r>
            <a:br>
              <a:rPr lang="ru-RU" sz="3100" dirty="0" smtClean="0"/>
            </a:br>
            <a:r>
              <a:rPr lang="ru-RU" sz="3100" dirty="0" smtClean="0"/>
              <a:t>оставила </a:t>
            </a:r>
            <a:r>
              <a:rPr lang="ru-RU" sz="3100" dirty="0"/>
              <a:t>судовую железную </a:t>
            </a:r>
            <a:r>
              <a:rPr lang="ru-RU" sz="3100" dirty="0" smtClean="0"/>
              <a:t>лебедку.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4" y="652438"/>
            <a:ext cx="2917246" cy="5591389"/>
          </a:xfrm>
          <a:ln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700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8549" y="1113529"/>
            <a:ext cx="9653257" cy="2698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МНОГОПРОФИЛЬНАЯ ЛЕТНЯЯ СМЕНА ДЛЯ ОДАРЕННЫХ ДЕТЕЙ «АКАДЕМИЯ УСПЕХА»</a:t>
            </a:r>
            <a:br>
              <a:rPr lang="ru-RU" sz="2000" b="1" dirty="0" smtClean="0"/>
            </a:br>
            <a:r>
              <a:rPr lang="ru-RU" sz="2000" b="1" dirty="0" smtClean="0"/>
              <a:t>ПРОФИЛЬ: ГЕОГРАФИЯ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>
                <a:latin typeface="Arial Black" panose="020B0A04020102020204" pitchFamily="34" charset="0"/>
              </a:rPr>
              <a:t>Проект по разработке способов оптимизации промышленного освоения юго-западной части Ямала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1989" y="2934269"/>
            <a:ext cx="3979817" cy="3553617"/>
          </a:xfrm>
        </p:spPr>
        <p:txBody>
          <a:bodyPr>
            <a:normAutofit fontScale="25000" lnSpcReduction="20000"/>
          </a:bodyPr>
          <a:lstStyle/>
          <a:p>
            <a:pPr algn="r">
              <a:spcBef>
                <a:spcPts val="0"/>
              </a:spcBef>
            </a:pPr>
            <a:r>
              <a:rPr lang="ru-RU" sz="6400" b="1" dirty="0"/>
              <a:t>Авторы</a:t>
            </a:r>
            <a:r>
              <a:rPr lang="ru-RU" sz="6400" dirty="0" smtClean="0"/>
              <a:t>:</a:t>
            </a:r>
          </a:p>
          <a:p>
            <a:pPr algn="r">
              <a:spcBef>
                <a:spcPts val="0"/>
              </a:spcBef>
            </a:pPr>
            <a:endParaRPr lang="ru-RU" sz="6400" dirty="0"/>
          </a:p>
          <a:p>
            <a:pPr algn="r">
              <a:spcBef>
                <a:spcPts val="0"/>
              </a:spcBef>
            </a:pPr>
            <a:r>
              <a:rPr lang="ru-RU" sz="6400" dirty="0"/>
              <a:t>Кокчебаев Бахтжан</a:t>
            </a:r>
          </a:p>
          <a:p>
            <a:pPr algn="r">
              <a:spcBef>
                <a:spcPts val="0"/>
              </a:spcBef>
            </a:pPr>
            <a:r>
              <a:rPr lang="ru-RU" sz="6400" dirty="0"/>
              <a:t>Кононов Александр</a:t>
            </a:r>
            <a:br>
              <a:rPr lang="ru-RU" sz="6400" dirty="0"/>
            </a:br>
            <a:r>
              <a:rPr lang="ru-RU" sz="6400" dirty="0"/>
              <a:t>Кунгуров Вадим</a:t>
            </a:r>
            <a:br>
              <a:rPr lang="ru-RU" sz="6400" dirty="0"/>
            </a:br>
            <a:r>
              <a:rPr lang="ru-RU" sz="6400" dirty="0"/>
              <a:t>Лесниченко Денис</a:t>
            </a:r>
            <a:br>
              <a:rPr lang="ru-RU" sz="6400" dirty="0"/>
            </a:br>
            <a:r>
              <a:rPr lang="ru-RU" sz="6400" dirty="0"/>
              <a:t>Ложкина Анастасия</a:t>
            </a:r>
          </a:p>
          <a:p>
            <a:pPr algn="r">
              <a:spcBef>
                <a:spcPts val="0"/>
              </a:spcBef>
            </a:pPr>
            <a:r>
              <a:rPr lang="ru-RU" sz="6400" dirty="0"/>
              <a:t>Пономарёва </a:t>
            </a:r>
            <a:r>
              <a:rPr lang="ru-RU" sz="6400" dirty="0" smtClean="0"/>
              <a:t>Екатерина</a:t>
            </a:r>
          </a:p>
          <a:p>
            <a:pPr algn="r">
              <a:spcBef>
                <a:spcPts val="0"/>
              </a:spcBef>
            </a:pPr>
            <a:endParaRPr lang="ru-RU" sz="6400" dirty="0" smtClean="0"/>
          </a:p>
          <a:p>
            <a:pPr algn="r">
              <a:spcBef>
                <a:spcPts val="0"/>
              </a:spcBef>
            </a:pPr>
            <a:r>
              <a:rPr lang="ru-RU" sz="6400" b="1" dirty="0" smtClean="0"/>
              <a:t>Научные руководители:</a:t>
            </a:r>
          </a:p>
          <a:p>
            <a:pPr algn="r">
              <a:spcBef>
                <a:spcPts val="0"/>
              </a:spcBef>
            </a:pPr>
            <a:endParaRPr lang="ru-RU" sz="6400" dirty="0" smtClean="0"/>
          </a:p>
          <a:p>
            <a:pPr algn="r">
              <a:spcBef>
                <a:spcPts val="0"/>
              </a:spcBef>
            </a:pPr>
            <a:r>
              <a:rPr lang="ru-RU" sz="6400" i="1" dirty="0" smtClean="0"/>
              <a:t>Куприна Лидия Ефимовна</a:t>
            </a:r>
          </a:p>
          <a:p>
            <a:pPr algn="r">
              <a:spcBef>
                <a:spcPts val="0"/>
              </a:spcBef>
            </a:pPr>
            <a:r>
              <a:rPr lang="ru-RU" sz="6400" dirty="0" err="1" smtClean="0"/>
              <a:t>к.пед.н</a:t>
            </a:r>
            <a:r>
              <a:rPr lang="ru-RU" sz="6400" dirty="0" smtClean="0"/>
              <a:t>., доц. кафедры</a:t>
            </a:r>
          </a:p>
          <a:p>
            <a:pPr algn="r">
              <a:spcBef>
                <a:spcPts val="0"/>
              </a:spcBef>
            </a:pPr>
            <a:r>
              <a:rPr lang="ru-RU" sz="6400" dirty="0" smtClean="0"/>
              <a:t>сервиса, туризма и индустрии </a:t>
            </a:r>
          </a:p>
          <a:p>
            <a:pPr algn="r">
              <a:spcBef>
                <a:spcPts val="0"/>
              </a:spcBef>
            </a:pPr>
            <a:r>
              <a:rPr lang="ru-RU" sz="6400" dirty="0"/>
              <a:t>г</a:t>
            </a:r>
            <a:r>
              <a:rPr lang="ru-RU" sz="6400" dirty="0" smtClean="0"/>
              <a:t>остеприимства ТюмГУ</a:t>
            </a:r>
          </a:p>
          <a:p>
            <a:pPr algn="r">
              <a:spcBef>
                <a:spcPts val="0"/>
              </a:spcBef>
            </a:pPr>
            <a:r>
              <a:rPr lang="ru-RU" sz="6400" i="1" dirty="0" smtClean="0"/>
              <a:t>Фоминых Томила Михайловна, </a:t>
            </a:r>
          </a:p>
          <a:p>
            <a:pPr algn="r">
              <a:spcBef>
                <a:spcPts val="0"/>
              </a:spcBef>
            </a:pPr>
            <a:r>
              <a:rPr lang="ru-RU" sz="6400" dirty="0" smtClean="0"/>
              <a:t>учитель географии </a:t>
            </a:r>
          </a:p>
          <a:p>
            <a:pPr algn="r">
              <a:spcBef>
                <a:spcPts val="0"/>
              </a:spcBef>
            </a:pPr>
            <a:r>
              <a:rPr lang="ru-RU" sz="6400" dirty="0" smtClean="0"/>
              <a:t>МАОУ лицея № 34 г. Тюмени</a:t>
            </a:r>
          </a:p>
          <a:p>
            <a:pPr algn="r">
              <a:spcBef>
                <a:spcPts val="0"/>
              </a:spcBef>
            </a:pPr>
            <a:endParaRPr lang="ru-RU" dirty="0" smtClean="0"/>
          </a:p>
          <a:p>
            <a:pPr algn="r">
              <a:spcBef>
                <a:spcPts val="0"/>
              </a:spcBef>
            </a:pPr>
            <a:endParaRPr lang="ru-RU" dirty="0" smtClean="0"/>
          </a:p>
          <a:p>
            <a:pPr algn="r">
              <a:spcBef>
                <a:spcPts val="0"/>
              </a:spcBef>
            </a:pPr>
            <a:endParaRPr lang="ru-RU" dirty="0" smtClean="0"/>
          </a:p>
          <a:p>
            <a:pPr algn="r">
              <a:spcBef>
                <a:spcPts val="0"/>
              </a:spcBef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91" y="2346695"/>
            <a:ext cx="7051864" cy="431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364-2FA4-417F-9AD4-3AB5E3DDAF85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1" y="2407115"/>
            <a:ext cx="5582385" cy="4186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8" y="659026"/>
            <a:ext cx="4343376" cy="579116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583223" y="659026"/>
            <a:ext cx="55422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Создаем макет экологически безопасного хранения промышленных отходов (на примере бочек)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0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774210" y="450376"/>
            <a:ext cx="7854940" cy="919881"/>
          </a:xfrm>
        </p:spPr>
        <p:txBody>
          <a:bodyPr/>
          <a:lstStyle/>
          <a:p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364-2FA4-417F-9AD4-3AB5E3DDAF85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95" y="1843549"/>
            <a:ext cx="4786086" cy="31875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657" y="1843549"/>
            <a:ext cx="4761470" cy="31711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01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048" y="310985"/>
            <a:ext cx="8980228" cy="113567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Разработка программы эколого-этнографического тура «В гости на Ямал».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8" y="1446664"/>
            <a:ext cx="6543277" cy="5157090"/>
          </a:xfr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5364-2FA4-417F-9AD4-3AB5E3DDAF85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7064422" y="2054071"/>
            <a:ext cx="5013278" cy="3294792"/>
          </a:xfrm>
          <a:prstGeom prst="leftArrow">
            <a:avLst>
              <a:gd name="adj1" fmla="val 86706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Авторы: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Валов </a:t>
            </a:r>
            <a:r>
              <a:rPr lang="ru-RU" b="1" dirty="0" smtClean="0">
                <a:solidFill>
                  <a:srgbClr val="002060"/>
                </a:solidFill>
              </a:rPr>
              <a:t>Арсений МАОУ СОШ 91,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Лебедев </a:t>
            </a:r>
            <a:r>
              <a:rPr lang="ru-RU" b="1" dirty="0" smtClean="0">
                <a:solidFill>
                  <a:srgbClr val="002060"/>
                </a:solidFill>
              </a:rPr>
              <a:t>Андрей МАОУ СОШ 33,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Малицкая </a:t>
            </a:r>
            <a:r>
              <a:rPr lang="ru-RU" b="1" dirty="0" smtClean="0">
                <a:solidFill>
                  <a:srgbClr val="002060"/>
                </a:solidFill>
              </a:rPr>
              <a:t>Дарья Лицей 34,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Никулина </a:t>
            </a:r>
            <a:r>
              <a:rPr lang="ru-RU" b="1" dirty="0" smtClean="0">
                <a:solidFill>
                  <a:srgbClr val="002060"/>
                </a:solidFill>
              </a:rPr>
              <a:t>Дарья Лицей 34,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Осколков </a:t>
            </a:r>
            <a:r>
              <a:rPr lang="ru-RU" b="1" dirty="0" smtClean="0">
                <a:solidFill>
                  <a:srgbClr val="002060"/>
                </a:solidFill>
              </a:rPr>
              <a:t>Павел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Лицей 34,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Пашкова </a:t>
            </a:r>
            <a:r>
              <a:rPr lang="ru-RU" b="1" dirty="0" smtClean="0">
                <a:solidFill>
                  <a:srgbClr val="002060"/>
                </a:solidFill>
              </a:rPr>
              <a:t>Анастасия Лицей 34</a:t>
            </a:r>
            <a:endParaRPr lang="ru-RU" b="1" dirty="0" smtClean="0"/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496300" y="5579696"/>
            <a:ext cx="369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Научные руководители:</a:t>
            </a:r>
          </a:p>
          <a:p>
            <a:pPr algn="ctr"/>
            <a:r>
              <a:rPr lang="ru-RU" dirty="0" smtClean="0"/>
              <a:t>Куприна Лидия Ефимовна,</a:t>
            </a:r>
          </a:p>
          <a:p>
            <a:pPr algn="ctr"/>
            <a:r>
              <a:rPr lang="ru-RU" dirty="0" smtClean="0"/>
              <a:t>Фоминых Томила Михайловна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6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259" y="365125"/>
            <a:ext cx="6015789" cy="1325563"/>
          </a:xfrm>
        </p:spPr>
        <p:txBody>
          <a:bodyPr>
            <a:normAutofit fontScale="90000"/>
          </a:bodyPr>
          <a:lstStyle/>
          <a:p>
            <a:r>
              <a:rPr lang="ru-RU" cap="all" dirty="0"/>
              <a:t>“ЗЕМЛЯ ПРОТИВ МУСОРА”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8662"/>
            <a:ext cx="5591476" cy="518801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В </a:t>
            </a:r>
            <a:r>
              <a:rPr lang="ru-RU" dirty="0"/>
              <a:t>последние годы количество отходов в странах ЕС составляет </a:t>
            </a:r>
            <a:r>
              <a:rPr lang="ru-RU" b="1" dirty="0"/>
              <a:t>около 500 кг. в год на одного человека</a:t>
            </a:r>
            <a:r>
              <a:rPr lang="ru-RU" dirty="0"/>
              <a:t>. </a:t>
            </a:r>
            <a:endParaRPr lang="ru-RU" dirty="0" smtClean="0"/>
          </a:p>
          <a:p>
            <a:pPr fontAlgn="base"/>
            <a:r>
              <a:rPr lang="ru-RU" dirty="0" smtClean="0"/>
              <a:t>За </a:t>
            </a:r>
            <a:r>
              <a:rPr lang="ru-RU" dirty="0"/>
              <a:t>всю свою жизнь один человек выбрасывает </a:t>
            </a:r>
            <a:r>
              <a:rPr lang="ru-RU" b="1" dirty="0"/>
              <a:t>около 30 тонн </a:t>
            </a:r>
            <a:r>
              <a:rPr lang="ru-RU" dirty="0"/>
              <a:t>отходов или </a:t>
            </a:r>
            <a:r>
              <a:rPr lang="ru-RU" u="sng" dirty="0"/>
              <a:t>в </a:t>
            </a:r>
            <a:r>
              <a:rPr lang="ru-RU" b="1" u="sng" dirty="0"/>
              <a:t>400 раз больше </a:t>
            </a:r>
            <a:r>
              <a:rPr lang="ru-RU" u="sng" dirty="0"/>
              <a:t>чем он сам весит. </a:t>
            </a:r>
            <a:endParaRPr lang="ru-RU" u="sng" dirty="0" smtClean="0"/>
          </a:p>
          <a:p>
            <a:pPr fontAlgn="base"/>
            <a:endParaRPr lang="ru-RU" b="1" dirty="0"/>
          </a:p>
          <a:p>
            <a:pPr fontAlgn="base"/>
            <a:r>
              <a:rPr lang="ru-RU" b="1" dirty="0" smtClean="0"/>
              <a:t>Каждый </a:t>
            </a:r>
            <a:r>
              <a:rPr lang="ru-RU" b="1" dirty="0"/>
              <a:t>год в ЕС производится около </a:t>
            </a:r>
            <a:r>
              <a:rPr lang="ru-RU" b="1" u="sng" dirty="0"/>
              <a:t>двух миллиардов тонн отходов</a:t>
            </a:r>
            <a:r>
              <a:rPr lang="ru-RU" b="1" dirty="0"/>
              <a:t>, </a:t>
            </a:r>
            <a:r>
              <a:rPr lang="ru-RU" b="1" dirty="0">
                <a:solidFill>
                  <a:srgbClr val="FF0000"/>
                </a:solidFill>
              </a:rPr>
              <a:t>из которых около 200 миллионов составляют бытовые отходы.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679" y="193327"/>
            <a:ext cx="3454648" cy="345464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7DF-2A5E-43CB-9C11-C9FD8694CD22}" type="slidenum">
              <a:rPr lang="ru-RU" sz="2800" smtClean="0">
                <a:solidFill>
                  <a:schemeClr val="tx1"/>
                </a:solidFill>
              </a:rPr>
              <a:pPr/>
              <a:t>2</a:t>
            </a:fld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81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049" y="2061735"/>
            <a:ext cx="8596668" cy="388077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881952" y="2881951"/>
            <a:ext cx="6858002" cy="1094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3356" y="312879"/>
            <a:ext cx="5684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Программа эколого-этнографического тура «В гости на Ямал»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53724" y="1253440"/>
            <a:ext cx="3361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день:</a:t>
            </a:r>
          </a:p>
          <a:p>
            <a:r>
              <a:rPr lang="ru-RU" dirty="0" smtClean="0"/>
              <a:t>6:00-вылет из Тюмени</a:t>
            </a:r>
          </a:p>
          <a:p>
            <a:r>
              <a:rPr lang="ru-RU" dirty="0" smtClean="0"/>
              <a:t>12:00-перелет в Салехард</a:t>
            </a:r>
            <a:endParaRPr lang="ru-RU" dirty="0"/>
          </a:p>
          <a:p>
            <a:r>
              <a:rPr lang="ru-RU" dirty="0" smtClean="0"/>
              <a:t>14:00-заселение в отель</a:t>
            </a:r>
          </a:p>
          <a:p>
            <a:r>
              <a:rPr lang="ru-RU" dirty="0" smtClean="0"/>
              <a:t>14:30-выезд в </a:t>
            </a:r>
            <a:r>
              <a:rPr lang="ru-RU" dirty="0" err="1" smtClean="0"/>
              <a:t>Горнокнязевск</a:t>
            </a:r>
            <a:endParaRPr lang="ru-RU" dirty="0" smtClean="0"/>
          </a:p>
          <a:p>
            <a:r>
              <a:rPr lang="ru-RU" dirty="0" smtClean="0"/>
              <a:t>16:20 - 21:00-экскурсия в природно-этническом комплексе под открытым небом</a:t>
            </a:r>
          </a:p>
          <a:p>
            <a:r>
              <a:rPr lang="ru-RU" dirty="0" smtClean="0"/>
              <a:t>22:00-возвращение в отель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0322" y="1253440"/>
            <a:ext cx="34228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 день:</a:t>
            </a:r>
          </a:p>
          <a:p>
            <a:r>
              <a:rPr lang="ru-RU" dirty="0" smtClean="0"/>
              <a:t>7:00-подъем</a:t>
            </a:r>
          </a:p>
          <a:p>
            <a:r>
              <a:rPr lang="ru-RU" dirty="0" smtClean="0"/>
              <a:t>7:30-13:30- обзорная экскурсия по Салехарду</a:t>
            </a:r>
          </a:p>
          <a:p>
            <a:r>
              <a:rPr lang="ru-RU" dirty="0" smtClean="0"/>
              <a:t>14:00-15:00- обед</a:t>
            </a:r>
          </a:p>
          <a:p>
            <a:r>
              <a:rPr lang="ru-RU" dirty="0" smtClean="0"/>
              <a:t>15:20-17:00-праздник оленеводства </a:t>
            </a:r>
          </a:p>
          <a:p>
            <a:r>
              <a:rPr lang="ru-RU" dirty="0" smtClean="0"/>
              <a:t>17:30-18:20-ужин</a:t>
            </a:r>
          </a:p>
          <a:p>
            <a:r>
              <a:rPr lang="ru-RU" dirty="0" smtClean="0"/>
              <a:t>18:30-20:30-экскурсия «Ночной город»</a:t>
            </a:r>
          </a:p>
          <a:p>
            <a:r>
              <a:rPr lang="ru-RU" dirty="0" smtClean="0"/>
              <a:t>21:00-возвращение в отель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28330" y="3427133"/>
            <a:ext cx="29038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 день:</a:t>
            </a:r>
          </a:p>
          <a:p>
            <a:r>
              <a:rPr lang="ru-RU" dirty="0" smtClean="0"/>
              <a:t>7:00-подъем </a:t>
            </a:r>
          </a:p>
          <a:p>
            <a:r>
              <a:rPr lang="ru-RU" dirty="0" smtClean="0"/>
              <a:t>7:30-выезд к берегу Обской губы </a:t>
            </a:r>
          </a:p>
          <a:p>
            <a:r>
              <a:rPr lang="ru-RU" dirty="0" smtClean="0"/>
              <a:t>9:00-14:00-проглка на теплоходе</a:t>
            </a:r>
          </a:p>
          <a:p>
            <a:r>
              <a:rPr lang="ru-RU" dirty="0" smtClean="0"/>
              <a:t>14:30-16:30-рыбалка</a:t>
            </a:r>
          </a:p>
          <a:p>
            <a:r>
              <a:rPr lang="ru-RU" dirty="0" smtClean="0"/>
              <a:t>16:30-отдых на природе, костер, свободное время </a:t>
            </a:r>
          </a:p>
          <a:p>
            <a:r>
              <a:rPr lang="ru-RU" dirty="0" smtClean="0"/>
              <a:t>20:00-возвращение в отель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99545" y="4547731"/>
            <a:ext cx="2150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 день: </a:t>
            </a:r>
          </a:p>
          <a:p>
            <a:r>
              <a:rPr lang="ru-RU" dirty="0" smtClean="0"/>
              <a:t>4:00-завтрак</a:t>
            </a:r>
          </a:p>
          <a:p>
            <a:r>
              <a:rPr lang="ru-RU" dirty="0" smtClean="0"/>
              <a:t>5:00-выезд в аэропорт</a:t>
            </a:r>
            <a:endParaRPr lang="ru-RU" dirty="0"/>
          </a:p>
          <a:p>
            <a:r>
              <a:rPr lang="ru-RU" dirty="0" smtClean="0"/>
              <a:t>8:30-вылет в Тюмень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t="7867" r="5395" b="1"/>
          <a:stretch/>
        </p:blipFill>
        <p:spPr>
          <a:xfrm>
            <a:off x="8039422" y="201076"/>
            <a:ext cx="3404010" cy="300221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80" y="4392761"/>
            <a:ext cx="3587763" cy="238991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055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28724" y="365125"/>
            <a:ext cx="821035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Первый региональный конкурс творческих и научных проектов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школьников старших классов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«Мой первый проект в туризме и индустрии гостеприимства»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39788" y="2926079"/>
            <a:ext cx="2644557" cy="223888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417996" y="1681163"/>
            <a:ext cx="6937392" cy="82391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sz="2000" dirty="0" smtClean="0"/>
              <a:t>Номинации </a:t>
            </a:r>
            <a:r>
              <a:rPr lang="ru-RU" sz="2000" dirty="0"/>
              <a:t>конкурса: </a:t>
            </a:r>
          </a:p>
          <a:p>
            <a:pPr algn="ctr"/>
            <a:endParaRPr lang="ru-RU" sz="20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519764" y="2175309"/>
            <a:ext cx="11251933" cy="454616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- </a:t>
            </a:r>
            <a:r>
              <a:rPr lang="ru-RU" b="1" dirty="0">
                <a:solidFill>
                  <a:srgbClr val="002060"/>
                </a:solidFill>
              </a:rPr>
              <a:t>«Гостиница моей мечты». </a:t>
            </a:r>
            <a:r>
              <a:rPr lang="ru-RU" i="1" dirty="0"/>
              <a:t>Разработка  проекта гостиницы, необходимой для региона Вашего проживания для привлечения туристов. </a:t>
            </a:r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- «Самый «вкусный» ресторан». </a:t>
            </a:r>
            <a:r>
              <a:rPr lang="ru-RU" i="1" dirty="0"/>
              <a:t>Разработка проекта ресторана, необходимого для региона Вашего проживания, меню и программу развлечений для целевой аудитории.</a:t>
            </a:r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- Рекламная кампания для предприятия индустрии гостеприимства. </a:t>
            </a:r>
            <a:r>
              <a:rPr lang="ru-RU" i="1" dirty="0"/>
              <a:t>Разработка фирменного сувенира как части рекламной кампании предприятия индустрии гостеприимства. </a:t>
            </a:r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- Туристский маршрут «Моя малая Родина». </a:t>
            </a:r>
            <a:r>
              <a:rPr lang="ru-RU" i="1" dirty="0"/>
              <a:t>Разработка туристского маршрута по месту Вашего проживания, продемонстрировать его уникальные туристско-рекреационные ресурсы.</a:t>
            </a:r>
            <a:endParaRPr lang="ru-RU" dirty="0"/>
          </a:p>
          <a:p>
            <a:r>
              <a:rPr lang="ru-RU" dirty="0"/>
              <a:t>- </a:t>
            </a:r>
            <a:r>
              <a:rPr lang="ru-RU" b="1" dirty="0">
                <a:solidFill>
                  <a:srgbClr val="002060"/>
                </a:solidFill>
              </a:rPr>
              <a:t>Фотопроект «Родными тропами». </a:t>
            </a:r>
            <a:r>
              <a:rPr lang="ru-RU" i="1" dirty="0"/>
              <a:t>Оформление серии тематических фотографий историко-культурных и природных достопримечательностей, позволяющих по-новому взглянуть на место Вашего проживания.</a:t>
            </a:r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- «Школьный музей». </a:t>
            </a:r>
            <a:r>
              <a:rPr lang="ru-RU" i="1" dirty="0"/>
              <a:t>Анализ возможности использования ресурсов школьного музея для развития туризма, в случае его отсутствия – разработать проект его создания.</a:t>
            </a:r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- Бренд Тюменской области </a:t>
            </a:r>
            <a:r>
              <a:rPr lang="ru-RU" dirty="0">
                <a:solidFill>
                  <a:srgbClr val="002060"/>
                </a:solidFill>
              </a:rPr>
              <a:t>(своего места жительства). </a:t>
            </a:r>
            <a:r>
              <a:rPr lang="ru-RU" i="1" dirty="0"/>
              <a:t>Формирование культурно-географического образа Тюменской области/места Вашего проживания, разработать концепцию ее/его туристского бренда.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7DF-2A5E-43CB-9C11-C9FD8694CD22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026" name="Picture 2" descr="A4aqnorN37U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19" y="97779"/>
            <a:ext cx="2163294" cy="204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07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7DF-2A5E-43CB-9C11-C9FD8694CD22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423511" y="415131"/>
            <a:ext cx="10515600" cy="1325563"/>
          </a:xfrm>
        </p:spPr>
        <p:txBody>
          <a:bodyPr/>
          <a:lstStyle/>
          <a:p>
            <a:r>
              <a:rPr lang="ru-RU" sz="3200" b="1" dirty="0"/>
              <a:t>Сроки проведения конкурса: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4294967295"/>
          </p:nvPr>
        </p:nvSpPr>
        <p:spPr>
          <a:xfrm>
            <a:off x="279132" y="1116531"/>
            <a:ext cx="11309685" cy="547677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- заочный тур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/>
              <a:t>с 10 января по 10 апреля 2016 г. (оформление заявки и представление проектной работы в Оргкомитет; экспертиза представленных работ).  Авторы лучших работ приглашаются во второй тур.</a:t>
            </a:r>
          </a:p>
          <a:p>
            <a:r>
              <a:rPr lang="ru-RU" b="1" dirty="0">
                <a:solidFill>
                  <a:srgbClr val="002060"/>
                </a:solidFill>
              </a:rPr>
              <a:t>- очный тур: </a:t>
            </a:r>
            <a:r>
              <a:rPr lang="ru-RU" dirty="0"/>
              <a:t>с 15 по 30 апреля 2016 г. (конференция, подведение итогов, награждение победителей).</a:t>
            </a:r>
          </a:p>
          <a:p>
            <a:pPr marL="0" indent="0">
              <a:buNone/>
            </a:pPr>
            <a:r>
              <a:rPr lang="ru-RU" b="1" dirty="0"/>
              <a:t>Условия участия в конкурсе:</a:t>
            </a:r>
            <a:endParaRPr lang="ru-RU" dirty="0"/>
          </a:p>
          <a:p>
            <a:r>
              <a:rPr lang="ru-RU" dirty="0"/>
              <a:t>Участие в конкурсе бесплатное.</a:t>
            </a:r>
          </a:p>
          <a:p>
            <a:r>
              <a:rPr lang="ru-RU" dirty="0"/>
              <a:t>Для участия необходимо в установленные сроки направить в адрес Оргкомитета заявку и проект, оформленные в соответствии с предъявляемыми требованиями:</a:t>
            </a:r>
          </a:p>
          <a:p>
            <a:r>
              <a:rPr lang="ru-RU" dirty="0"/>
              <a:t>- по почте по адресу 625003, г. Тюмень, ул. Семакова, д. 10</a:t>
            </a:r>
          </a:p>
          <a:p>
            <a:r>
              <a:rPr lang="ru-RU" dirty="0"/>
              <a:t>- на адрес электронной почты: </a:t>
            </a:r>
            <a:r>
              <a:rPr lang="ru-RU" u="sng" dirty="0" smtClean="0">
                <a:hlinkClick r:id="rId2"/>
              </a:rPr>
              <a:t>konkurs_servis_i_turizm@mail.ru</a:t>
            </a:r>
            <a:endParaRPr lang="ru-RU" u="sng" dirty="0" smtClean="0"/>
          </a:p>
          <a:p>
            <a:pPr marL="0" indent="0">
              <a:buNone/>
            </a:pPr>
            <a:r>
              <a:rPr lang="ru-RU" b="1" dirty="0"/>
              <a:t>Положение о Конкурсе</a:t>
            </a:r>
            <a:r>
              <a:rPr lang="ru-RU" dirty="0"/>
              <a:t> размещено:</a:t>
            </a:r>
          </a:p>
          <a:p>
            <a:r>
              <a:rPr lang="ru-RU" dirty="0"/>
              <a:t>- на сайте </a:t>
            </a:r>
            <a:r>
              <a:rPr lang="ru-RU" u="sng" dirty="0">
                <a:hlinkClick r:id="rId3"/>
              </a:rPr>
              <a:t>http://www.utmn.ru/inzem/</a:t>
            </a:r>
            <a:endParaRPr lang="ru-RU" dirty="0"/>
          </a:p>
          <a:p>
            <a:r>
              <a:rPr lang="ru-RU" dirty="0"/>
              <a:t>- в социальной сети «</a:t>
            </a:r>
            <a:r>
              <a:rPr lang="ru-RU" dirty="0" err="1"/>
              <a:t>ВКонтакте</a:t>
            </a:r>
            <a:r>
              <a:rPr lang="ru-RU" dirty="0"/>
              <a:t>»  </a:t>
            </a:r>
            <a:r>
              <a:rPr lang="ru-RU" u="sng" dirty="0">
                <a:hlinkClick r:id="rId4"/>
              </a:rPr>
              <a:t>https://vk.com/club58109416</a:t>
            </a:r>
            <a:endParaRPr lang="ru-RU" dirty="0"/>
          </a:p>
          <a:p>
            <a:r>
              <a:rPr lang="ru-RU" dirty="0"/>
              <a:t>Получить дополнительную информацию можно по телефону (3452) 45-56-53.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828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7DF-2A5E-43CB-9C11-C9FD8694CD22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87655" y="300263"/>
            <a:ext cx="10461794" cy="616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spcAft>
                <a:spcPts val="0"/>
              </a:spcAft>
            </a:pPr>
            <a:endParaRPr lang="ru-RU" sz="2800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Олимпиада «Юные таланты» по географии </a:t>
            </a:r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проводится в </a:t>
            </a:r>
            <a:r>
              <a:rPr lang="ru-RU" b="1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два этапа</a:t>
            </a:r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endParaRPr lang="ru-RU" b="1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ru-RU" sz="2400" b="1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первый</a:t>
            </a:r>
            <a:r>
              <a:rPr lang="ru-RU" b="1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(отборочный) – 29–30 января 2016 г.</a:t>
            </a:r>
            <a:r>
              <a:rPr lang="ru-RU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и </a:t>
            </a: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endParaRPr lang="ru-RU" b="1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ru-RU" sz="2800" b="1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второй</a:t>
            </a:r>
            <a:r>
              <a:rPr lang="ru-RU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заключительный (очный) – </a:t>
            </a:r>
            <a:r>
              <a:rPr lang="ru-RU" b="1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25–26 марта 2016 г.</a:t>
            </a:r>
            <a:r>
              <a:rPr lang="ru-RU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b="1" u="sng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Участие в олимпиаде бесплатное.</a:t>
            </a:r>
            <a:r>
              <a:rPr lang="ru-RU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Победители и призеры олимпиады «Юные таланты. География» 2014–2015 уч. года, а также Заключительного этапа Всероссийской олимпиады школьников 2014–2015 уч. года по географии допускаются к участию в заключительном (очном) этапе без участия в отборочном этапе, но по предварительной заявке с приложением копии документа (диплома), подтверждающего его статус. </a:t>
            </a: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Задания первого (отборочного) этапа можно будет выполнить в режиме </a:t>
            </a:r>
            <a:r>
              <a:rPr lang="ru-RU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on-line</a:t>
            </a:r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29 или 30 января 2016 г. </a:t>
            </a:r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в дни проведения олимпиады. Отборочный этап олимпиады проводится для двух параллелей: 5–7-е и 8–11-е классы, для которых составлены разные комплекты заданий. Для того чтобы ознакомиться с работой программного обеспечения, предназначенного для проведения </a:t>
            </a:r>
            <a:r>
              <a:rPr lang="ru-RU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on-line</a:t>
            </a:r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этапа, мы предлагаем Вам принять участие в тренировочном этапе на сайте </a:t>
            </a:r>
            <a:r>
              <a:rPr lang="ru-RU" b="1" i="1" u="sng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http://ege.psu.ru/</a:t>
            </a:r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в любое удобное для Вас время.</a:t>
            </a:r>
          </a:p>
          <a:p>
            <a:endParaRPr lang="ru-RU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1026" name="Рисунок 2" descr="Описание: G:\RED IT\ЗАКАЗЫ\Юные таланты ПГУ\Фирменный стиль Юнные таланты\логотип\PNG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1" y="300263"/>
            <a:ext cx="3046412" cy="81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771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7DF-2A5E-43CB-9C11-C9FD8694CD22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4401" y="751344"/>
            <a:ext cx="100198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Заявки</a:t>
            </a:r>
            <a:r>
              <a:rPr lang="ru-RU" b="1" i="1" dirty="0" smtClean="0"/>
              <a:t> на участие необходимо подавать на сайте олимпиады </a:t>
            </a:r>
            <a:r>
              <a:rPr lang="ru-RU" b="1" i="1" u="sng" dirty="0" smtClean="0"/>
              <a:t>http://olymp.psu.ru</a:t>
            </a:r>
            <a:r>
              <a:rPr lang="ru-RU" b="1" i="1" dirty="0" smtClean="0"/>
              <a:t> </a:t>
            </a:r>
            <a:r>
              <a:rPr lang="ru-RU" b="1" i="1" u="sng" dirty="0" smtClean="0"/>
              <a:t>до 30 января 2016 г.</a:t>
            </a:r>
            <a:r>
              <a:rPr lang="ru-RU" b="1" i="1" dirty="0" smtClean="0"/>
              <a:t> Внимание! Каждый участник олимпиады регистрируется самостоятельно. На один электронный адрес можно зарегистрировать только одного участника. При прохождении процедуры регистрации потребуется подтвердить адрес своей электронной почты. </a:t>
            </a:r>
            <a:endParaRPr lang="ru-RU" dirty="0" smtClean="0"/>
          </a:p>
          <a:p>
            <a:r>
              <a:rPr lang="ru-RU" dirty="0" smtClean="0"/>
              <a:t>Положение о Многопредметной олимпиаде «Юные таланты», Регламент проведения олимпиады по географии и другие документы доступны на сайте  </a:t>
            </a:r>
            <a:r>
              <a:rPr lang="ru-RU" b="1" i="1" u="sng" dirty="0" smtClean="0"/>
              <a:t>http://www.olymp.psu.ru</a:t>
            </a:r>
            <a:r>
              <a:rPr lang="ru-RU" b="1" dirty="0" smtClean="0"/>
              <a:t>. </a:t>
            </a:r>
            <a:r>
              <a:rPr lang="ru-RU" dirty="0" smtClean="0"/>
              <a:t>Кроме того, по вопросам, касающимся олимпиады, Вы можете обращаться по электронному адресу: </a:t>
            </a:r>
            <a:r>
              <a:rPr lang="ru-RU" b="1" i="1" u="sng" dirty="0" smtClean="0">
                <a:hlinkClick r:id="rId2"/>
              </a:rPr>
              <a:t>geoolymp.psu@mail.ru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Приглашаем принять участие в </a:t>
            </a:r>
            <a:r>
              <a:rPr lang="en-US" b="1" dirty="0" smtClean="0"/>
              <a:t>IX</a:t>
            </a:r>
            <a:r>
              <a:rPr lang="ru-RU" b="1" dirty="0" smtClean="0"/>
              <a:t> Олимпиаде «Юные таланты. География» всех желающих учеников! Надеемся, что наши задания будут для Вас интересны и познавательны!</a:t>
            </a:r>
            <a:endParaRPr lang="ru-RU" dirty="0" smtClean="0"/>
          </a:p>
          <a:p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5808" y="3821167"/>
            <a:ext cx="9597992" cy="2565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b="1" dirty="0" smtClean="0">
                <a:solidFill>
                  <a:srgbClr val="3211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Контактные телефоны:  </a:t>
            </a:r>
            <a:r>
              <a:rPr lang="ru-RU" sz="2000" dirty="0" smtClean="0">
                <a:solidFill>
                  <a:srgbClr val="3211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8(342) 239-64-96; 89024727156 </a:t>
            </a:r>
            <a:r>
              <a:rPr lang="ru-RU" dirty="0" smtClean="0">
                <a:solidFill>
                  <a:srgbClr val="3211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Иванова Мария Борисовна; 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85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 smtClean="0">
                <a:solidFill>
                  <a:srgbClr val="3211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000" dirty="0" smtClean="0">
                <a:solidFill>
                  <a:srgbClr val="3211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8(342) 239-64-41; 89194530281</a:t>
            </a:r>
            <a:r>
              <a:rPr lang="ru-RU" dirty="0" smtClean="0">
                <a:solidFill>
                  <a:srgbClr val="3211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Постников Денис Александрович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85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en-US" dirty="0" smtClean="0">
                <a:solidFill>
                  <a:srgbClr val="3211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dirty="0" smtClean="0">
                <a:solidFill>
                  <a:srgbClr val="3211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srgbClr val="3211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 smtClean="0">
                <a:solidFill>
                  <a:srgbClr val="3211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geoolymp</a:t>
            </a:r>
            <a:r>
              <a:rPr lang="ru-RU" b="1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b="1" u="sng" dirty="0" err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psu</a:t>
            </a:r>
            <a:r>
              <a:rPr lang="ru-RU" b="1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en-US" b="1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mail</a:t>
            </a:r>
            <a:r>
              <a:rPr lang="ru-RU" b="1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b="1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</a:t>
            </a:r>
            <a:endParaRPr lang="ru-RU" b="1" u="sng" dirty="0" smtClean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endParaRPr lang="ru-RU" sz="2800" b="1" u="sng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Куприна Лидия Ефимовна: 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тел. 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к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аф. 45-56-53; 8-906-875-1017; </a:t>
            </a:r>
            <a:endParaRPr lang="en-US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E-mail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kyprinaL@mail.ru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85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endParaRPr lang="ru-RU" sz="2800" b="1" u="sng" dirty="0" smtClean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30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 всех 22 лесничествах области проведена инвентаризация свалок бытовых отходов в лесном фонде на границах с населенными пунктами и дорогами федерального и муниципального назначения в пределах зоны «видимости». </a:t>
            </a:r>
            <a:r>
              <a:rPr lang="ru-RU" dirty="0">
                <a:solidFill>
                  <a:srgbClr val="FF0000"/>
                </a:solidFill>
              </a:rPr>
              <a:t>Наибольшее количество несанкционированных свалок отмечено Тюменском, </a:t>
            </a:r>
            <a:r>
              <a:rPr lang="ru-RU" dirty="0" err="1">
                <a:solidFill>
                  <a:srgbClr val="FF0000"/>
                </a:solidFill>
              </a:rPr>
              <a:t>Исетском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Ишимском</a:t>
            </a:r>
            <a:r>
              <a:rPr lang="ru-RU" dirty="0">
                <a:solidFill>
                  <a:srgbClr val="FF0000"/>
                </a:solidFill>
              </a:rPr>
              <a:t>, Юргинском, </a:t>
            </a:r>
            <a:r>
              <a:rPr lang="ru-RU" dirty="0" err="1">
                <a:solidFill>
                  <a:srgbClr val="FF0000"/>
                </a:solidFill>
              </a:rPr>
              <a:t>Бердюжском</a:t>
            </a:r>
            <a:r>
              <a:rPr lang="ru-RU" dirty="0">
                <a:solidFill>
                  <a:srgbClr val="FF0000"/>
                </a:solidFill>
              </a:rPr>
              <a:t>, Армизонском, Ялуторовском районах.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/>
              <a:t>В результате определено, что только объем мусора, подлежащий механической уборке, достиг </a:t>
            </a:r>
            <a:r>
              <a:rPr lang="ru-RU" b="1" dirty="0">
                <a:solidFill>
                  <a:srgbClr val="FF0000"/>
                </a:solidFill>
              </a:rPr>
              <a:t>6,5 тыс. м3, на площади более 560 га.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7DF-2A5E-43CB-9C11-C9FD8694CD22}" type="slidenum">
              <a:rPr lang="ru-RU" sz="2800" smtClean="0">
                <a:solidFill>
                  <a:schemeClr val="tx1"/>
                </a:solidFill>
              </a:rPr>
              <a:pPr/>
              <a:t>3</a:t>
            </a:fld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0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570" y="1279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Сколько потребуется времени для полного</a:t>
            </a:r>
            <a:br>
              <a:rPr lang="ru-RU" dirty="0" smtClean="0"/>
            </a:br>
            <a:r>
              <a:rPr lang="ru-RU" dirty="0" smtClean="0"/>
              <a:t>разложения мусора?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1250" y="3724977"/>
            <a:ext cx="2473693" cy="1341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куприна л.е\Desktop\ЭКОтропа_ подбока, пособ\Символы- Мет.ЭО нач.шк\181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250" y="2954956"/>
            <a:ext cx="2396691" cy="21115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7DF-2A5E-43CB-9C11-C9FD8694CD22}" type="slidenum">
              <a:rPr lang="ru-RU" sz="2800" smtClean="0">
                <a:solidFill>
                  <a:schemeClr val="tx1"/>
                </a:solidFill>
              </a:rPr>
              <a:pPr/>
              <a:t>4</a:t>
            </a:fld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5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0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Оказывается….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2153"/>
            <a:ext cx="9595585" cy="56115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sz="3400" b="1" u="sng" dirty="0"/>
              <a:t>Стеклянная бутылка</a:t>
            </a:r>
            <a:r>
              <a:rPr lang="ru-RU" sz="3400" b="1" dirty="0"/>
              <a:t> – один миллион </a:t>
            </a:r>
            <a:r>
              <a:rPr lang="ru-RU" sz="3400" b="1" dirty="0" smtClean="0"/>
              <a:t>лет</a:t>
            </a:r>
          </a:p>
          <a:p>
            <a:pPr marL="0" indent="0">
              <a:buNone/>
            </a:pPr>
            <a:endParaRPr lang="ru-RU" sz="3400" b="1" dirty="0"/>
          </a:p>
          <a:p>
            <a:r>
              <a:rPr lang="ru-RU" sz="3400" b="1" u="sng" dirty="0"/>
              <a:t>Полиэтиленовый пакет</a:t>
            </a:r>
            <a:r>
              <a:rPr lang="ru-RU" sz="3400" b="1" dirty="0"/>
              <a:t> – от 500 до 1000 </a:t>
            </a:r>
            <a:r>
              <a:rPr lang="ru-RU" sz="3400" b="1" dirty="0" smtClean="0"/>
              <a:t>лет</a:t>
            </a:r>
          </a:p>
          <a:p>
            <a:pPr marL="0" indent="0">
              <a:buNone/>
            </a:pPr>
            <a:endParaRPr lang="ru-RU" sz="3400" b="1" dirty="0"/>
          </a:p>
          <a:p>
            <a:r>
              <a:rPr lang="ru-RU" sz="3400" b="1" u="sng" dirty="0"/>
              <a:t>Пластиковые бутылки</a:t>
            </a:r>
            <a:r>
              <a:rPr lang="ru-RU" sz="3400" b="1" dirty="0"/>
              <a:t> – от 500 до 1000 </a:t>
            </a:r>
            <a:r>
              <a:rPr lang="ru-RU" sz="3400" b="1" dirty="0" smtClean="0"/>
              <a:t>лет</a:t>
            </a:r>
          </a:p>
          <a:p>
            <a:pPr marL="0" indent="0">
              <a:buNone/>
            </a:pPr>
            <a:endParaRPr lang="ru-RU" sz="3400" b="1" dirty="0"/>
          </a:p>
          <a:p>
            <a:r>
              <a:rPr lang="ru-RU" sz="3400" b="1" u="sng" dirty="0"/>
              <a:t>Алюминий</a:t>
            </a:r>
            <a:r>
              <a:rPr lang="ru-RU" sz="3400" b="1" dirty="0"/>
              <a:t> – от 80 до 200 </a:t>
            </a:r>
            <a:r>
              <a:rPr lang="ru-RU" sz="3400" b="1" dirty="0" smtClean="0"/>
              <a:t>лет</a:t>
            </a:r>
          </a:p>
          <a:p>
            <a:endParaRPr lang="ru-RU" sz="3400" b="1" dirty="0"/>
          </a:p>
          <a:p>
            <a:r>
              <a:rPr lang="ru-RU" sz="3400" b="1" u="sng" dirty="0"/>
              <a:t>Окурки сигарет</a:t>
            </a:r>
            <a:r>
              <a:rPr lang="ru-RU" sz="3400" b="1" dirty="0"/>
              <a:t> – от 1 до 5 </a:t>
            </a:r>
            <a:r>
              <a:rPr lang="ru-RU" sz="3400" b="1" dirty="0" smtClean="0"/>
              <a:t>лет</a:t>
            </a:r>
          </a:p>
          <a:p>
            <a:endParaRPr lang="ru-RU" sz="3400" b="1" dirty="0"/>
          </a:p>
          <a:p>
            <a:r>
              <a:rPr lang="ru-RU" sz="3400" b="1" u="sng" dirty="0"/>
              <a:t>Газета </a:t>
            </a:r>
            <a:r>
              <a:rPr lang="ru-RU" sz="3400" b="1" dirty="0"/>
              <a:t>– 2-4 </a:t>
            </a:r>
            <a:r>
              <a:rPr lang="ru-RU" sz="3400" b="1" dirty="0" smtClean="0"/>
              <a:t>недели.  </a:t>
            </a:r>
            <a:r>
              <a:rPr lang="ru-RU" sz="3400" dirty="0" smtClean="0"/>
              <a:t>Отмечаются </a:t>
            </a:r>
            <a:r>
              <a:rPr lang="ru-RU" sz="3400" dirty="0"/>
              <a:t>случаи, когда на свалках под кучей земли находили образцы газет 15 летней давности. Под толстым слоем земли, при отсутствии кислорода они оказываются, фактически, законсервированными. Достоинство газет в том, что их можно довольно легко переработать.</a:t>
            </a:r>
          </a:p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 </a:t>
            </a:r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7DF-2A5E-43CB-9C11-C9FD8694CD22}" type="slidenum">
              <a:rPr lang="ru-RU" sz="2800" smtClean="0">
                <a:solidFill>
                  <a:schemeClr val="tx1"/>
                </a:solidFill>
              </a:rPr>
              <a:pPr/>
              <a:t>5</a:t>
            </a:fld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5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7920" y="365125"/>
            <a:ext cx="5135879" cy="1325563"/>
          </a:xfrm>
        </p:spPr>
        <p:txBody>
          <a:bodyPr/>
          <a:lstStyle/>
          <a:p>
            <a:pPr algn="ctr"/>
            <a:r>
              <a:rPr lang="ru-RU" dirty="0" smtClean="0"/>
              <a:t>Эверест - вершина мира (</a:t>
            </a:r>
            <a:r>
              <a:rPr lang="ru-RU" dirty="0"/>
              <a:t>8848 </a:t>
            </a:r>
            <a:r>
              <a:rPr lang="ru-RU" dirty="0" smtClean="0"/>
              <a:t>м)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3" y="220746"/>
            <a:ext cx="5149359" cy="34302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407" y="1829318"/>
            <a:ext cx="4678973" cy="32968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4043" y="4004109"/>
            <a:ext cx="4822257" cy="2512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- В </a:t>
            </a:r>
            <a:r>
              <a:rPr lang="ru-RU" dirty="0">
                <a:solidFill>
                  <a:srgbClr val="FF0000"/>
                </a:solidFill>
              </a:rPr>
              <a:t>1983 году </a:t>
            </a:r>
            <a:r>
              <a:rPr lang="ru-RU" dirty="0" smtClean="0"/>
              <a:t>покорили </a:t>
            </a:r>
            <a:r>
              <a:rPr lang="ru-RU" dirty="0"/>
              <a:t>лишь </a:t>
            </a:r>
            <a:r>
              <a:rPr lang="ru-RU" u="sng" dirty="0"/>
              <a:t>восемь</a:t>
            </a:r>
            <a:r>
              <a:rPr lang="ru-RU" dirty="0"/>
              <a:t> </a:t>
            </a:r>
            <a:r>
              <a:rPr lang="ru-RU" dirty="0" smtClean="0"/>
              <a:t>скалолазов;</a:t>
            </a:r>
          </a:p>
          <a:p>
            <a:pPr lvl="0"/>
            <a:r>
              <a:rPr lang="ru-RU" dirty="0" smtClean="0"/>
              <a:t>- </a:t>
            </a:r>
            <a:r>
              <a:rPr lang="ru-RU" dirty="0" smtClean="0">
                <a:solidFill>
                  <a:srgbClr val="FF0000"/>
                </a:solidFill>
              </a:rPr>
              <a:t>Через </a:t>
            </a:r>
            <a:r>
              <a:rPr lang="ru-RU" dirty="0">
                <a:solidFill>
                  <a:srgbClr val="FF0000"/>
                </a:solidFill>
              </a:rPr>
              <a:t>семь лет </a:t>
            </a:r>
            <a:r>
              <a:rPr lang="ru-RU" dirty="0"/>
              <a:t>их число увеличилось </a:t>
            </a:r>
            <a:r>
              <a:rPr lang="ru-RU" u="sng" dirty="0"/>
              <a:t>до сорока</a:t>
            </a:r>
            <a:r>
              <a:rPr lang="ru-RU" dirty="0"/>
              <a:t>;</a:t>
            </a:r>
          </a:p>
          <a:p>
            <a:pPr lvl="0"/>
            <a:r>
              <a:rPr lang="ru-RU" dirty="0" smtClean="0"/>
              <a:t>- В </a:t>
            </a:r>
            <a:r>
              <a:rPr lang="ru-RU" dirty="0">
                <a:solidFill>
                  <a:srgbClr val="FF0000"/>
                </a:solidFill>
              </a:rPr>
              <a:t>2012 году </a:t>
            </a:r>
            <a:r>
              <a:rPr lang="ru-RU" dirty="0"/>
              <a:t>лишь в течение одного дня на Джомолунгму </a:t>
            </a:r>
            <a:r>
              <a:rPr lang="ru-RU" u="sng" dirty="0"/>
              <a:t>взобралось более двухсот альпинистов</a:t>
            </a:r>
            <a:r>
              <a:rPr lang="ru-RU" dirty="0"/>
              <a:t> (при этом были зафиксированы пробки и драки между туристами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15788" y="5370897"/>
            <a:ext cx="5245769" cy="1049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Принято </a:t>
            </a:r>
            <a:r>
              <a:rPr lang="ru-RU" dirty="0"/>
              <a:t>постановление о том, что каждый турист, поднявшийся на Эверест, обязан вынести с </a:t>
            </a:r>
            <a:r>
              <a:rPr lang="ru-RU" dirty="0">
                <a:solidFill>
                  <a:srgbClr val="FF0000"/>
                </a:solidFill>
              </a:rPr>
              <a:t>горы не менее </a:t>
            </a:r>
            <a:r>
              <a:rPr lang="ru-RU" sz="2400" b="1" dirty="0">
                <a:solidFill>
                  <a:srgbClr val="FF0000"/>
                </a:solidFill>
              </a:rPr>
              <a:t>восьми</a:t>
            </a:r>
            <a:r>
              <a:rPr lang="ru-RU" dirty="0">
                <a:solidFill>
                  <a:srgbClr val="FF0000"/>
                </a:solidFill>
              </a:rPr>
              <a:t> килограмм мусора.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101780" y="6237488"/>
            <a:ext cx="2743200" cy="365125"/>
          </a:xfrm>
        </p:spPr>
        <p:txBody>
          <a:bodyPr/>
          <a:lstStyle/>
          <a:p>
            <a:fld id="{0372A7DF-2A5E-43CB-9C11-C9FD8694CD22}" type="slidenum">
              <a:rPr lang="ru-RU" sz="2800" smtClean="0">
                <a:solidFill>
                  <a:schemeClr val="tx1"/>
                </a:solidFill>
              </a:rPr>
              <a:pPr/>
              <a:t>6</a:t>
            </a:fld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3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590" y="462452"/>
            <a:ext cx="4348514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Утилизация жестяных банок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45" y="2160974"/>
            <a:ext cx="505009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672" y="903217"/>
            <a:ext cx="2273942" cy="211261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648" y="2342206"/>
            <a:ext cx="2218409" cy="207837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43" y="4073793"/>
            <a:ext cx="2232455" cy="218284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214336" y="1097165"/>
            <a:ext cx="519199" cy="517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615852" y="1557760"/>
            <a:ext cx="480516" cy="460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01848" y="5692346"/>
            <a:ext cx="432155" cy="477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637614" y="1788015"/>
            <a:ext cx="14290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0074876" y="1788015"/>
            <a:ext cx="16475" cy="55419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191182" y="4481384"/>
            <a:ext cx="0" cy="53545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8773298" y="5033319"/>
            <a:ext cx="1416907" cy="1647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8719751" y="6170141"/>
            <a:ext cx="2743200" cy="365125"/>
          </a:xfrm>
        </p:spPr>
        <p:txBody>
          <a:bodyPr/>
          <a:lstStyle/>
          <a:p>
            <a:fld id="{0372A7DF-2A5E-43CB-9C11-C9FD8694CD22}" type="slidenum">
              <a:rPr lang="ru-RU" sz="2800" smtClean="0">
                <a:solidFill>
                  <a:schemeClr val="tx1"/>
                </a:solidFill>
              </a:rPr>
              <a:pPr/>
              <a:t>7</a:t>
            </a:fld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9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196" y="239997"/>
            <a:ext cx="5881036" cy="3696736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 smtClean="0"/>
              <a:t>Проект: Ненужное</a:t>
            </a:r>
            <a:br>
              <a:rPr lang="ru-RU" sz="4900" b="1" dirty="0" smtClean="0"/>
            </a:br>
            <a:r>
              <a:rPr lang="ru-RU" sz="4900" b="1" dirty="0" smtClean="0"/>
              <a:t>в нужное </a:t>
            </a:r>
            <a:r>
              <a:rPr lang="ru-RU" sz="3100" dirty="0" smtClean="0"/>
              <a:t>(вторичное использование</a:t>
            </a:r>
            <a:br>
              <a:rPr lang="ru-RU" sz="3100" dirty="0" smtClean="0"/>
            </a:br>
            <a:r>
              <a:rPr lang="ru-RU" sz="3100" dirty="0" smtClean="0"/>
              <a:t>бытового мусора – пластмассы)</a:t>
            </a:r>
            <a:endParaRPr lang="ru-RU" sz="3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232" y="455785"/>
            <a:ext cx="4647952" cy="5721178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049154" y="4591251"/>
            <a:ext cx="2954955" cy="1585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889208" y="6298598"/>
            <a:ext cx="2743200" cy="365125"/>
          </a:xfrm>
        </p:spPr>
        <p:txBody>
          <a:bodyPr/>
          <a:lstStyle/>
          <a:p>
            <a:fld id="{0372A7DF-2A5E-43CB-9C11-C9FD8694CD22}" type="slidenum">
              <a:rPr lang="ru-RU" sz="2800" smtClean="0">
                <a:solidFill>
                  <a:schemeClr val="tx1"/>
                </a:solidFill>
              </a:rPr>
              <a:pPr/>
              <a:t>8</a:t>
            </a:fld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0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A7DF-2A5E-43CB-9C11-C9FD8694CD2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57" y="1711188"/>
            <a:ext cx="3936360" cy="2846744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11" y="935665"/>
            <a:ext cx="6429023" cy="5066514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1807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1150</Words>
  <Application>Microsoft Office PowerPoint</Application>
  <PresentationFormat>Широкоэкранный</PresentationFormat>
  <Paragraphs>168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Times New Roman</vt:lpstr>
      <vt:lpstr>Тема Office</vt:lpstr>
      <vt:lpstr>Детский экологический проект «Ненужное в нужное»  Туризм и окружающая среда: пути оптимизации взаимодействия (мастер-класс)</vt:lpstr>
      <vt:lpstr>“ЗЕМЛЯ ПРОТИВ МУСОРА” </vt:lpstr>
      <vt:lpstr>Презентация PowerPoint</vt:lpstr>
      <vt:lpstr>Сколько потребуется времени для полного разложения мусора?</vt:lpstr>
      <vt:lpstr>Оказывается….</vt:lpstr>
      <vt:lpstr>Эверест - вершина мира (8848 м)</vt:lpstr>
      <vt:lpstr>Утилизация жестяных банок</vt:lpstr>
      <vt:lpstr>Проект: Ненужное в нужное (вторичное использование бытового мусора – пластмассы)</vt:lpstr>
      <vt:lpstr>Презентация PowerPoint</vt:lpstr>
      <vt:lpstr>Презентация PowerPoint</vt:lpstr>
      <vt:lpstr>Презентация PowerPoint</vt:lpstr>
      <vt:lpstr>ШТРАФ за брошенный мимо урны мусор</vt:lpstr>
      <vt:lpstr>Презентация PowerPoint</vt:lpstr>
      <vt:lpstr>Проект по созданию макета памятника, посвященного исследователям Ямальского Севера</vt:lpstr>
      <vt:lpstr> Памятное место Ямальского волока — песчаная полоса между Мутным и Зеленым озерами на полуострове Ямал. В центре полосы озеро Луци-хамо-то (Озеро погибших русских). На высоком берегу озера Зеленого находится астрономический знак гидрографической экспедиции 1936 г. На озере Луци-хамо-то эта экспедиция оставила судовую железную лебедку. </vt:lpstr>
      <vt:lpstr>МНОГОПРОФИЛЬНАЯ ЛЕТНЯЯ СМЕНА ДЛЯ ОДАРЕННЫХ ДЕТЕЙ «АКАДЕМИЯ УСПЕХА» ПРОФИЛЬ: ГЕОГРАФИЯ  Проект по разработке способов оптимизации промышленного освоения юго-западной части Ямала    </vt:lpstr>
      <vt:lpstr>Презентация PowerPoint</vt:lpstr>
      <vt:lpstr>Презентация PowerPoint</vt:lpstr>
      <vt:lpstr>Разработка программы эколого-этнографического тура «В гости на Ямал».</vt:lpstr>
      <vt:lpstr> </vt:lpstr>
      <vt:lpstr>Первый региональный конкурс творческих и научных проектов  школьников старших классов  «Мой первый проект в туризме и индустрии гостеприимства»</vt:lpstr>
      <vt:lpstr>Сроки проведения конкурса: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Туризм и окружающая среда: пути оптимизации взаимодействия (мастер-класс)</dc:title>
  <dc:creator>куприна л.е</dc:creator>
  <cp:lastModifiedBy>куприна л.е</cp:lastModifiedBy>
  <cp:revision>22</cp:revision>
  <dcterms:created xsi:type="dcterms:W3CDTF">2015-10-17T00:36:20Z</dcterms:created>
  <dcterms:modified xsi:type="dcterms:W3CDTF">2015-12-11T04:30:50Z</dcterms:modified>
</cp:coreProperties>
</file>