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BE4"/>
    <a:srgbClr val="CCFFFF"/>
    <a:srgbClr val="FF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973881-D137-4C04-A34C-7002468B2C52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8803BC9-5E52-4F1B-8447-CD18723C9E86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/>
            <a:t>ГРАФИК УЧЕБНОГО ПРОЦЕССА И МЕТОДИЧЕСКОЕ ОБЕСПЕЧЕНИЕ УЧЕБНЫХ ПРОГРАММ ОРИЕНТИРУЮТСЯ НА РУССКОГОВОРЯЩИХ ОБУЧАЮЩИХСЯ И НЕ УЧИТЫВАЮТ ОСОБЕННОСТЕЙ ЯЗЫКОВЫХ КОМПЕТЕНЦИЙ ДЕТЕЙ МИГРАНТОВ</a:t>
          </a:r>
          <a:endParaRPr lang="ru-RU" sz="1800" b="1" dirty="0"/>
        </a:p>
      </dgm:t>
    </dgm:pt>
    <dgm:pt modelId="{517B3A04-FE4F-4315-B5EE-71B041FAD0E7}" type="parTrans" cxnId="{DF067194-074E-4290-B93C-DE419382F6A1}">
      <dgm:prSet/>
      <dgm:spPr/>
      <dgm:t>
        <a:bodyPr/>
        <a:lstStyle/>
        <a:p>
          <a:endParaRPr lang="ru-RU"/>
        </a:p>
      </dgm:t>
    </dgm:pt>
    <dgm:pt modelId="{216CA059-A15B-447B-9A98-11BC2E3F5CAC}" type="sibTrans" cxnId="{DF067194-074E-4290-B93C-DE419382F6A1}">
      <dgm:prSet/>
      <dgm:spPr/>
      <dgm:t>
        <a:bodyPr/>
        <a:lstStyle/>
        <a:p>
          <a:endParaRPr lang="ru-RU"/>
        </a:p>
      </dgm:t>
    </dgm:pt>
    <dgm:pt modelId="{877C7F85-E182-4C06-A062-EB14A4B46012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b="1" dirty="0" smtClean="0"/>
            <a:t>НЕ ВЫРАБОТАНЫ ЦЕЛОСТНЫЕ МЕТОДИКИ ЭФФЕКТИВНОГО ОБУЧЕНИЯ ДЕТЕЙ МИГРАНТОВ РУССКОМУ ЯЗЫКУ И ДРУГИМ ПРЕДМЕТАМ В МАССОВОЙ РУССКОЯЗЫЧНОЙ ШКОЛЕ</a:t>
          </a:r>
          <a:endParaRPr lang="ru-RU" sz="2000" b="1" dirty="0"/>
        </a:p>
      </dgm:t>
    </dgm:pt>
    <dgm:pt modelId="{B590C13D-94DC-40FE-98B6-DAED6A1E24EB}" type="parTrans" cxnId="{C40AD089-AD0F-49C8-B9C1-AB848749054F}">
      <dgm:prSet/>
      <dgm:spPr/>
      <dgm:t>
        <a:bodyPr/>
        <a:lstStyle/>
        <a:p>
          <a:endParaRPr lang="ru-RU"/>
        </a:p>
      </dgm:t>
    </dgm:pt>
    <dgm:pt modelId="{ADE1C4B7-3CAD-45DF-8674-105D13F77F31}" type="sibTrans" cxnId="{C40AD089-AD0F-49C8-B9C1-AB848749054F}">
      <dgm:prSet/>
      <dgm:spPr/>
      <dgm:t>
        <a:bodyPr/>
        <a:lstStyle/>
        <a:p>
          <a:endParaRPr lang="ru-RU"/>
        </a:p>
      </dgm:t>
    </dgm:pt>
    <dgm:pt modelId="{CDE62850-2A0B-414F-9276-00A601FC1B12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b="1" dirty="0" smtClean="0"/>
            <a:t>В НАЧАЛЬНОЙ И ОСНОВНОЙ ШКОЛЕ НЕТ УЧЕБНО-МЕТОДИЧЕСКИХ КОМПЛЕКСОВ, ОДИНАКОВО ПРИГОДНЫХ ДЛЯ РАБОТЫ С РУССКОГОВОРЯЩИМИ ОБУЧАЮЩИМИСЯ И С ДЕТЬМИ МИГРАНТОВ</a:t>
          </a:r>
          <a:endParaRPr lang="ru-RU" sz="2000" b="1" dirty="0"/>
        </a:p>
      </dgm:t>
    </dgm:pt>
    <dgm:pt modelId="{325D1A0D-1292-44FB-8C86-C8E912FC8543}" type="parTrans" cxnId="{AA2C0639-162E-431C-9890-A5EF56170EF4}">
      <dgm:prSet/>
      <dgm:spPr/>
      <dgm:t>
        <a:bodyPr/>
        <a:lstStyle/>
        <a:p>
          <a:endParaRPr lang="ru-RU"/>
        </a:p>
      </dgm:t>
    </dgm:pt>
    <dgm:pt modelId="{2AEE1EC0-04EE-466F-B78E-D67506C9FCE7}" type="sibTrans" cxnId="{AA2C0639-162E-431C-9890-A5EF56170EF4}">
      <dgm:prSet/>
      <dgm:spPr/>
      <dgm:t>
        <a:bodyPr/>
        <a:lstStyle/>
        <a:p>
          <a:endParaRPr lang="ru-RU"/>
        </a:p>
      </dgm:t>
    </dgm:pt>
    <dgm:pt modelId="{54A738CF-6A72-4A2B-A32D-5707EC9BE37F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/>
            <a:t>ИСПОЛЬЗУЕМЫЕ В ШКОЛЕ МЕТОДИКИ ОБУЧЕНИЯ РУССКОМУ КАК НЕРОДНОМУ (РКН) ВОСХОДЯТ К ВУЗОВСКИМ МЕТОДИКАМ РУССКОГО КАК ИНОСТРАННОГО (РКИ), РАССЧИТАННЫМ НА ВЗРОСЛОЕ ЯЗЫКОВОЕ СОЗНАНИЕ, И ПРЕДПОЛАГАЮТ РАБОТУ ПО СПЕЦИАЛИЗИРОВАННЫМ ПРОГРАММАМ В НЕРУССКОЯЗЫЧНЫХ ГРУППАХ И КЛАССАХ</a:t>
          </a:r>
          <a:endParaRPr lang="ru-RU" sz="1800" b="1" dirty="0"/>
        </a:p>
      </dgm:t>
    </dgm:pt>
    <dgm:pt modelId="{461A99C9-5310-4407-AAD2-C194188BDC70}" type="parTrans" cxnId="{CF809DF0-7937-479F-AE39-55B374D6F058}">
      <dgm:prSet/>
      <dgm:spPr/>
      <dgm:t>
        <a:bodyPr/>
        <a:lstStyle/>
        <a:p>
          <a:endParaRPr lang="ru-RU"/>
        </a:p>
      </dgm:t>
    </dgm:pt>
    <dgm:pt modelId="{778935C5-5C5E-4E0B-8E7C-8C16DE42A2CE}" type="sibTrans" cxnId="{CF809DF0-7937-479F-AE39-55B374D6F058}">
      <dgm:prSet/>
      <dgm:spPr/>
      <dgm:t>
        <a:bodyPr/>
        <a:lstStyle/>
        <a:p>
          <a:endParaRPr lang="ru-RU"/>
        </a:p>
      </dgm:t>
    </dgm:pt>
    <dgm:pt modelId="{B02F8AE5-FFA3-478F-B6E7-8445EF36BD98}" type="pres">
      <dgm:prSet presAssocID="{8E973881-D137-4C04-A34C-7002468B2C52}" presName="diagram" presStyleCnt="0">
        <dgm:presLayoutVars>
          <dgm:dir/>
          <dgm:resizeHandles val="exact"/>
        </dgm:presLayoutVars>
      </dgm:prSet>
      <dgm:spPr/>
    </dgm:pt>
    <dgm:pt modelId="{94519589-3D9E-488D-A019-9187CDC62D2F}" type="pres">
      <dgm:prSet presAssocID="{D8803BC9-5E52-4F1B-8447-CD18723C9E86}" presName="node" presStyleLbl="node1" presStyleIdx="0" presStyleCnt="4" custScaleX="127496">
        <dgm:presLayoutVars>
          <dgm:bulletEnabled val="1"/>
        </dgm:presLayoutVars>
      </dgm:prSet>
      <dgm:spPr/>
    </dgm:pt>
    <dgm:pt modelId="{9B787964-4902-4B11-B626-88C6EF0E4032}" type="pres">
      <dgm:prSet presAssocID="{216CA059-A15B-447B-9A98-11BC2E3F5CAC}" presName="sibTrans" presStyleCnt="0"/>
      <dgm:spPr/>
    </dgm:pt>
    <dgm:pt modelId="{34414070-714F-482B-8C73-3F342E98C357}" type="pres">
      <dgm:prSet presAssocID="{877C7F85-E182-4C06-A062-EB14A4B46012}" presName="node" presStyleLbl="node1" presStyleIdx="1" presStyleCnt="4" custScaleX="130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37891-AC67-4F26-90A6-2D033C821134}" type="pres">
      <dgm:prSet presAssocID="{ADE1C4B7-3CAD-45DF-8674-105D13F77F31}" presName="sibTrans" presStyleCnt="0"/>
      <dgm:spPr/>
    </dgm:pt>
    <dgm:pt modelId="{095A3066-A2D5-4AC9-839A-236CC48CCB48}" type="pres">
      <dgm:prSet presAssocID="{CDE62850-2A0B-414F-9276-00A601FC1B12}" presName="node" presStyleLbl="node1" presStyleIdx="2" presStyleCnt="4" custScaleX="128196" custScaleY="116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6A2860-9AFA-4D8F-8CF1-327F9A91E381}" type="pres">
      <dgm:prSet presAssocID="{2AEE1EC0-04EE-466F-B78E-D67506C9FCE7}" presName="sibTrans" presStyleCnt="0"/>
      <dgm:spPr/>
    </dgm:pt>
    <dgm:pt modelId="{DC125881-8175-404E-B380-8E6CD9FF4D6B}" type="pres">
      <dgm:prSet presAssocID="{54A738CF-6A72-4A2B-A32D-5707EC9BE37F}" presName="node" presStyleLbl="node1" presStyleIdx="3" presStyleCnt="4" custScaleX="132713" custScaleY="116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7050D4-E925-4E2B-A8F3-D54A9BF5B200}" type="presOf" srcId="{54A738CF-6A72-4A2B-A32D-5707EC9BE37F}" destId="{DC125881-8175-404E-B380-8E6CD9FF4D6B}" srcOrd="0" destOrd="0" presId="urn:microsoft.com/office/officeart/2005/8/layout/default"/>
    <dgm:cxn modelId="{CF809DF0-7937-479F-AE39-55B374D6F058}" srcId="{8E973881-D137-4C04-A34C-7002468B2C52}" destId="{54A738CF-6A72-4A2B-A32D-5707EC9BE37F}" srcOrd="3" destOrd="0" parTransId="{461A99C9-5310-4407-AAD2-C194188BDC70}" sibTransId="{778935C5-5C5E-4E0B-8E7C-8C16DE42A2CE}"/>
    <dgm:cxn modelId="{AA2C0639-162E-431C-9890-A5EF56170EF4}" srcId="{8E973881-D137-4C04-A34C-7002468B2C52}" destId="{CDE62850-2A0B-414F-9276-00A601FC1B12}" srcOrd="2" destOrd="0" parTransId="{325D1A0D-1292-44FB-8C86-C8E912FC8543}" sibTransId="{2AEE1EC0-04EE-466F-B78E-D67506C9FCE7}"/>
    <dgm:cxn modelId="{C40AD089-AD0F-49C8-B9C1-AB848749054F}" srcId="{8E973881-D137-4C04-A34C-7002468B2C52}" destId="{877C7F85-E182-4C06-A062-EB14A4B46012}" srcOrd="1" destOrd="0" parTransId="{B590C13D-94DC-40FE-98B6-DAED6A1E24EB}" sibTransId="{ADE1C4B7-3CAD-45DF-8674-105D13F77F31}"/>
    <dgm:cxn modelId="{DF067194-074E-4290-B93C-DE419382F6A1}" srcId="{8E973881-D137-4C04-A34C-7002468B2C52}" destId="{D8803BC9-5E52-4F1B-8447-CD18723C9E86}" srcOrd="0" destOrd="0" parTransId="{517B3A04-FE4F-4315-B5EE-71B041FAD0E7}" sibTransId="{216CA059-A15B-447B-9A98-11BC2E3F5CAC}"/>
    <dgm:cxn modelId="{2EBEF335-948C-4D0A-AF7C-91C7BA04AB8B}" type="presOf" srcId="{CDE62850-2A0B-414F-9276-00A601FC1B12}" destId="{095A3066-A2D5-4AC9-839A-236CC48CCB48}" srcOrd="0" destOrd="0" presId="urn:microsoft.com/office/officeart/2005/8/layout/default"/>
    <dgm:cxn modelId="{3F1BEE85-4222-49DD-AFE7-909D50AFBF7B}" type="presOf" srcId="{8E973881-D137-4C04-A34C-7002468B2C52}" destId="{B02F8AE5-FFA3-478F-B6E7-8445EF36BD98}" srcOrd="0" destOrd="0" presId="urn:microsoft.com/office/officeart/2005/8/layout/default"/>
    <dgm:cxn modelId="{1B8678DE-E11E-4914-80F1-065BB3782B88}" type="presOf" srcId="{D8803BC9-5E52-4F1B-8447-CD18723C9E86}" destId="{94519589-3D9E-488D-A019-9187CDC62D2F}" srcOrd="0" destOrd="0" presId="urn:microsoft.com/office/officeart/2005/8/layout/default"/>
    <dgm:cxn modelId="{DDE4E450-CDC9-44D6-AF62-D48FB975D62D}" type="presOf" srcId="{877C7F85-E182-4C06-A062-EB14A4B46012}" destId="{34414070-714F-482B-8C73-3F342E98C357}" srcOrd="0" destOrd="0" presId="urn:microsoft.com/office/officeart/2005/8/layout/default"/>
    <dgm:cxn modelId="{A007ED30-21C1-4291-893F-FC53D511A31E}" type="presParOf" srcId="{B02F8AE5-FFA3-478F-B6E7-8445EF36BD98}" destId="{94519589-3D9E-488D-A019-9187CDC62D2F}" srcOrd="0" destOrd="0" presId="urn:microsoft.com/office/officeart/2005/8/layout/default"/>
    <dgm:cxn modelId="{75F73B6E-3944-46BF-AE7D-0D42B7F8F27E}" type="presParOf" srcId="{B02F8AE5-FFA3-478F-B6E7-8445EF36BD98}" destId="{9B787964-4902-4B11-B626-88C6EF0E4032}" srcOrd="1" destOrd="0" presId="urn:microsoft.com/office/officeart/2005/8/layout/default"/>
    <dgm:cxn modelId="{8DBC0257-52D4-4F31-8777-4EF0AE11555C}" type="presParOf" srcId="{B02F8AE5-FFA3-478F-B6E7-8445EF36BD98}" destId="{34414070-714F-482B-8C73-3F342E98C357}" srcOrd="2" destOrd="0" presId="urn:microsoft.com/office/officeart/2005/8/layout/default"/>
    <dgm:cxn modelId="{3502E939-B6B1-4785-800C-8B7D509402E1}" type="presParOf" srcId="{B02F8AE5-FFA3-478F-B6E7-8445EF36BD98}" destId="{F8D37891-AC67-4F26-90A6-2D033C821134}" srcOrd="3" destOrd="0" presId="urn:microsoft.com/office/officeart/2005/8/layout/default"/>
    <dgm:cxn modelId="{98EABC48-729D-456F-B8DB-4C9ED8A46715}" type="presParOf" srcId="{B02F8AE5-FFA3-478F-B6E7-8445EF36BD98}" destId="{095A3066-A2D5-4AC9-839A-236CC48CCB48}" srcOrd="4" destOrd="0" presId="urn:microsoft.com/office/officeart/2005/8/layout/default"/>
    <dgm:cxn modelId="{92F5F725-A2A6-42A6-ACBE-801C4AEC61CA}" type="presParOf" srcId="{B02F8AE5-FFA3-478F-B6E7-8445EF36BD98}" destId="{206A2860-9AFA-4D8F-8CF1-327F9A91E381}" srcOrd="5" destOrd="0" presId="urn:microsoft.com/office/officeart/2005/8/layout/default"/>
    <dgm:cxn modelId="{575933F1-BDB4-4FA0-A7F6-530689A5B60F}" type="presParOf" srcId="{B02F8AE5-FFA3-478F-B6E7-8445EF36BD98}" destId="{DC125881-8175-404E-B380-8E6CD9FF4D6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12A919-0D56-4D19-A3B4-93569D1C5CC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7D5531-D9BD-4527-A6CA-E24802B69C95}">
      <dgm:prSet phldrT="[Текст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ДЛИТЕЛЬНЫЙ ПЕРИОД СПЕЦИАЛИЗИРОВАННОЙ НАЧАЛЬНОЙ ЯЗЫКОВОЙ ПОДГОТОВКИ (ОКОЛО 70 ЧАСОВ), В ТЕЧЕНИЕ КОТОРОГО ФОРМИРУЮТСЯ ЯЗЫКОВЫЕ И КОММУНИКАТИВНЫЕ КОМПЕТЕНЦИИ БАЗОВОГО УРОВНЯ</a:t>
          </a:r>
          <a:endParaRPr lang="ru-RU" sz="18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59C59BC-841E-4B56-B5CE-D88FD81D06A7}" type="parTrans" cxnId="{A832CE13-2000-41B6-B738-878C8F1AD3EA}">
      <dgm:prSet/>
      <dgm:spPr/>
      <dgm:t>
        <a:bodyPr/>
        <a:lstStyle/>
        <a:p>
          <a:endParaRPr lang="ru-RU"/>
        </a:p>
      </dgm:t>
    </dgm:pt>
    <dgm:pt modelId="{B9799644-EE37-465B-BB96-266B3F3D6AB2}" type="sibTrans" cxnId="{A832CE13-2000-41B6-B738-878C8F1AD3EA}">
      <dgm:prSet/>
      <dgm:spPr/>
      <dgm:t>
        <a:bodyPr/>
        <a:lstStyle/>
        <a:p>
          <a:endParaRPr lang="ru-RU"/>
        </a:p>
      </dgm:t>
    </dgm:pt>
    <dgm:pt modelId="{4C1C7D35-56F7-4D4E-9D58-9305FD12C2AB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АКТИВНОЕ ВКЛЮЧЕНИЕ В РУССКУЮ РЕЧЕКУЛЬТУРНУЮ СРЕДУ ВНЕ ШКОЛЫ: СИСТЕМАТИЧЕСКАЯ ЗАНЯТОСТЬ В КРУЖКАХ, СЕКЦИЯХ И Т.Д., ФОРМИРОВАНИЕ РУССКОЯЗЫЧНОГО КРУГА ОБЩЕНИЯ ПО МЕСТУ ЖИТЕЛЬСТВА</a:t>
          </a:r>
          <a:endParaRPr lang="ru-RU" sz="18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34BD082-BCFD-4DF6-99C6-1CE8A03A91F3}" type="parTrans" cxnId="{88912E19-F727-4760-B0EC-BA70ED735AFC}">
      <dgm:prSet/>
      <dgm:spPr/>
      <dgm:t>
        <a:bodyPr/>
        <a:lstStyle/>
        <a:p>
          <a:endParaRPr lang="ru-RU"/>
        </a:p>
      </dgm:t>
    </dgm:pt>
    <dgm:pt modelId="{CD8C5350-15B2-452F-9E4E-0F031623BA47}" type="sibTrans" cxnId="{88912E19-F727-4760-B0EC-BA70ED735AFC}">
      <dgm:prSet/>
      <dgm:spPr/>
      <dgm:t>
        <a:bodyPr/>
        <a:lstStyle/>
        <a:p>
          <a:endParaRPr lang="ru-RU"/>
        </a:p>
      </dgm:t>
    </dgm:pt>
    <dgm:pt modelId="{55E4C396-46F1-42D0-BA10-0E86D83F7DE4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ГРАМОТНОЕ ПСИХОЛОГО-ПЕДАГОГИЧЕСКОЕ СОПРОВОЖДЕНИЕ С УЧАСТИЕМ СПЕЦИАЛИСТОВ (ПСИХОЛОГОВ, ПСИХОТЕРАПЕВТОВ, ЛОГОПЕДОВ)</a:t>
          </a:r>
          <a:endParaRPr lang="ru-RU" sz="18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0163168-F89B-4AAD-A054-1551F4A9D747}" type="parTrans" cxnId="{2A5BF4AC-425F-40A0-9631-06664546EF19}">
      <dgm:prSet/>
      <dgm:spPr/>
      <dgm:t>
        <a:bodyPr/>
        <a:lstStyle/>
        <a:p>
          <a:endParaRPr lang="ru-RU"/>
        </a:p>
      </dgm:t>
    </dgm:pt>
    <dgm:pt modelId="{8C06D927-B865-4E3F-A211-57AE9979C0C2}" type="sibTrans" cxnId="{2A5BF4AC-425F-40A0-9631-06664546EF19}">
      <dgm:prSet/>
      <dgm:spPr/>
      <dgm:t>
        <a:bodyPr/>
        <a:lstStyle/>
        <a:p>
          <a:endParaRPr lang="ru-RU"/>
        </a:p>
      </dgm:t>
    </dgm:pt>
    <dgm:pt modelId="{09F79107-BA3E-42DB-89D6-C077B03457B9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ДИСКУРСИВНЫЙ ПОДХОД К ОБУЧЕНИЮ: ФОРМИРОВАНИЕ ЯЗЫКОВЫХ КОМПЕТЕНЦИЙ ОДНОВРЕМЕННО В ЦЕЛОЙ ПРЕДМЕТНОЙ ОБЛАСТИ </a:t>
          </a:r>
          <a:endParaRPr lang="ru-RU" sz="18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99DAD53-3C29-400B-83FD-8AD33ED99FBC}" type="parTrans" cxnId="{774A3B76-47A1-45CD-9674-7CF3BB6142C6}">
      <dgm:prSet/>
      <dgm:spPr/>
      <dgm:t>
        <a:bodyPr/>
        <a:lstStyle/>
        <a:p>
          <a:endParaRPr lang="ru-RU"/>
        </a:p>
      </dgm:t>
    </dgm:pt>
    <dgm:pt modelId="{E99453DD-4B9B-4D60-A804-7E35E2A7F328}" type="sibTrans" cxnId="{774A3B76-47A1-45CD-9674-7CF3BB6142C6}">
      <dgm:prSet/>
      <dgm:spPr/>
      <dgm:t>
        <a:bodyPr/>
        <a:lstStyle/>
        <a:p>
          <a:endParaRPr lang="ru-RU"/>
        </a:p>
      </dgm:t>
    </dgm:pt>
    <dgm:pt modelId="{EFD07AB5-14C6-4650-A29F-7391F4F934EC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ИЗМЕНЕНИЕ ПРИНЦИПОВ ПЛАНИРОВАНИЯ УЧЕБНЫХ ЗАНЯТИЙ И РАСЧЕТА ЗАТРАТ ВРЕМЕНИ НА ОСНОВНЫЕ ВИДЫ УЧЕБНОЙ ДЕЯТЕЛЬНОСТИ НА УРОКЕ</a:t>
          </a:r>
          <a:endParaRPr lang="ru-RU" sz="18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B06C2D6-4690-44E8-9DBB-4CD618B2CBFA}" type="parTrans" cxnId="{A468712D-8D97-4E38-8EB5-94142E982557}">
      <dgm:prSet/>
      <dgm:spPr/>
      <dgm:t>
        <a:bodyPr/>
        <a:lstStyle/>
        <a:p>
          <a:endParaRPr lang="ru-RU"/>
        </a:p>
      </dgm:t>
    </dgm:pt>
    <dgm:pt modelId="{B79A65F4-5DDD-4138-94DB-B6519745F180}" type="sibTrans" cxnId="{A468712D-8D97-4E38-8EB5-94142E982557}">
      <dgm:prSet/>
      <dgm:spPr/>
      <dgm:t>
        <a:bodyPr/>
        <a:lstStyle/>
        <a:p>
          <a:endParaRPr lang="ru-RU"/>
        </a:p>
      </dgm:t>
    </dgm:pt>
    <dgm:pt modelId="{4B1BEE41-3A44-43BB-AB07-3C9E4F8452F8}" type="pres">
      <dgm:prSet presAssocID="{9F12A919-0D56-4D19-A3B4-93569D1C5CC3}" presName="diagram" presStyleCnt="0">
        <dgm:presLayoutVars>
          <dgm:dir/>
          <dgm:resizeHandles val="exact"/>
        </dgm:presLayoutVars>
      </dgm:prSet>
      <dgm:spPr/>
    </dgm:pt>
    <dgm:pt modelId="{76AEB4FB-5025-41E9-9A1E-4B229819D4B9}" type="pres">
      <dgm:prSet presAssocID="{3B7D5531-D9BD-4527-A6CA-E24802B69C95}" presName="node" presStyleLbl="node1" presStyleIdx="0" presStyleCnt="5" custScaleX="129069" custScaleY="131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EDD9F-6949-471D-9F82-35834C7C5BD2}" type="pres">
      <dgm:prSet presAssocID="{B9799644-EE37-465B-BB96-266B3F3D6AB2}" presName="sibTrans" presStyleCnt="0"/>
      <dgm:spPr/>
    </dgm:pt>
    <dgm:pt modelId="{A2330C55-3E14-44BA-8029-B52D60FDB7E8}" type="pres">
      <dgm:prSet presAssocID="{4C1C7D35-56F7-4D4E-9D58-9305FD12C2AB}" presName="node" presStyleLbl="node1" presStyleIdx="1" presStyleCnt="5" custScaleX="124417" custScaleY="128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11C4CD-3083-4052-A806-6528A9E8CD25}" type="pres">
      <dgm:prSet presAssocID="{CD8C5350-15B2-452F-9E4E-0F031623BA47}" presName="sibTrans" presStyleCnt="0"/>
      <dgm:spPr/>
    </dgm:pt>
    <dgm:pt modelId="{0B4290A9-D47E-436E-87DB-0FCD8688365D}" type="pres">
      <dgm:prSet presAssocID="{55E4C396-46F1-42D0-BA10-0E86D83F7DE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668F3-E7EC-4184-813D-66423E9DE163}" type="pres">
      <dgm:prSet presAssocID="{8C06D927-B865-4E3F-A211-57AE9979C0C2}" presName="sibTrans" presStyleCnt="0"/>
      <dgm:spPr/>
    </dgm:pt>
    <dgm:pt modelId="{AD35F92A-AA6B-4028-B62B-92B0159C1995}" type="pres">
      <dgm:prSet presAssocID="{09F79107-BA3E-42DB-89D6-C077B03457B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3CBB8-322A-48D1-AE51-8F95432F8300}" type="pres">
      <dgm:prSet presAssocID="{E99453DD-4B9B-4D60-A804-7E35E2A7F328}" presName="sibTrans" presStyleCnt="0"/>
      <dgm:spPr/>
    </dgm:pt>
    <dgm:pt modelId="{043380E4-9C2C-4707-B865-A8E6F1F5FF5F}" type="pres">
      <dgm:prSet presAssocID="{EFD07AB5-14C6-4650-A29F-7391F4F934E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32CE13-2000-41B6-B738-878C8F1AD3EA}" srcId="{9F12A919-0D56-4D19-A3B4-93569D1C5CC3}" destId="{3B7D5531-D9BD-4527-A6CA-E24802B69C95}" srcOrd="0" destOrd="0" parTransId="{F59C59BC-841E-4B56-B5CE-D88FD81D06A7}" sibTransId="{B9799644-EE37-465B-BB96-266B3F3D6AB2}"/>
    <dgm:cxn modelId="{6101910C-159A-4AD6-8640-924579C30F7D}" type="presOf" srcId="{55E4C396-46F1-42D0-BA10-0E86D83F7DE4}" destId="{0B4290A9-D47E-436E-87DB-0FCD8688365D}" srcOrd="0" destOrd="0" presId="urn:microsoft.com/office/officeart/2005/8/layout/default"/>
    <dgm:cxn modelId="{2A5BF4AC-425F-40A0-9631-06664546EF19}" srcId="{9F12A919-0D56-4D19-A3B4-93569D1C5CC3}" destId="{55E4C396-46F1-42D0-BA10-0E86D83F7DE4}" srcOrd="2" destOrd="0" parTransId="{20163168-F89B-4AAD-A054-1551F4A9D747}" sibTransId="{8C06D927-B865-4E3F-A211-57AE9979C0C2}"/>
    <dgm:cxn modelId="{0EAF5739-50F3-4A14-A1E2-CF9438DA0919}" type="presOf" srcId="{EFD07AB5-14C6-4650-A29F-7391F4F934EC}" destId="{043380E4-9C2C-4707-B865-A8E6F1F5FF5F}" srcOrd="0" destOrd="0" presId="urn:microsoft.com/office/officeart/2005/8/layout/default"/>
    <dgm:cxn modelId="{BEDA6D44-5E22-4D82-BF25-0B76A12F79D8}" type="presOf" srcId="{09F79107-BA3E-42DB-89D6-C077B03457B9}" destId="{AD35F92A-AA6B-4028-B62B-92B0159C1995}" srcOrd="0" destOrd="0" presId="urn:microsoft.com/office/officeart/2005/8/layout/default"/>
    <dgm:cxn modelId="{71C229A0-EE50-4F88-B211-BCDFA5F1491E}" type="presOf" srcId="{4C1C7D35-56F7-4D4E-9D58-9305FD12C2AB}" destId="{A2330C55-3E14-44BA-8029-B52D60FDB7E8}" srcOrd="0" destOrd="0" presId="urn:microsoft.com/office/officeart/2005/8/layout/default"/>
    <dgm:cxn modelId="{88912E19-F727-4760-B0EC-BA70ED735AFC}" srcId="{9F12A919-0D56-4D19-A3B4-93569D1C5CC3}" destId="{4C1C7D35-56F7-4D4E-9D58-9305FD12C2AB}" srcOrd="1" destOrd="0" parTransId="{434BD082-BCFD-4DF6-99C6-1CE8A03A91F3}" sibTransId="{CD8C5350-15B2-452F-9E4E-0F031623BA47}"/>
    <dgm:cxn modelId="{774A3B76-47A1-45CD-9674-7CF3BB6142C6}" srcId="{9F12A919-0D56-4D19-A3B4-93569D1C5CC3}" destId="{09F79107-BA3E-42DB-89D6-C077B03457B9}" srcOrd="3" destOrd="0" parTransId="{099DAD53-3C29-400B-83FD-8AD33ED99FBC}" sibTransId="{E99453DD-4B9B-4D60-A804-7E35E2A7F328}"/>
    <dgm:cxn modelId="{66CD1527-A001-479D-AF0E-4A248CA030B4}" type="presOf" srcId="{3B7D5531-D9BD-4527-A6CA-E24802B69C95}" destId="{76AEB4FB-5025-41E9-9A1E-4B229819D4B9}" srcOrd="0" destOrd="0" presId="urn:microsoft.com/office/officeart/2005/8/layout/default"/>
    <dgm:cxn modelId="{A468712D-8D97-4E38-8EB5-94142E982557}" srcId="{9F12A919-0D56-4D19-A3B4-93569D1C5CC3}" destId="{EFD07AB5-14C6-4650-A29F-7391F4F934EC}" srcOrd="4" destOrd="0" parTransId="{6B06C2D6-4690-44E8-9DBB-4CD618B2CBFA}" sibTransId="{B79A65F4-5DDD-4138-94DB-B6519745F180}"/>
    <dgm:cxn modelId="{C505DAD6-1EEF-41C1-A5B5-3DC4601041B3}" type="presOf" srcId="{9F12A919-0D56-4D19-A3B4-93569D1C5CC3}" destId="{4B1BEE41-3A44-43BB-AB07-3C9E4F8452F8}" srcOrd="0" destOrd="0" presId="urn:microsoft.com/office/officeart/2005/8/layout/default"/>
    <dgm:cxn modelId="{19AA3AA5-F9EF-4339-B4DA-29778FF99598}" type="presParOf" srcId="{4B1BEE41-3A44-43BB-AB07-3C9E4F8452F8}" destId="{76AEB4FB-5025-41E9-9A1E-4B229819D4B9}" srcOrd="0" destOrd="0" presId="urn:microsoft.com/office/officeart/2005/8/layout/default"/>
    <dgm:cxn modelId="{66AA3829-A54E-447F-885A-CD839A928992}" type="presParOf" srcId="{4B1BEE41-3A44-43BB-AB07-3C9E4F8452F8}" destId="{F4CEDD9F-6949-471D-9F82-35834C7C5BD2}" srcOrd="1" destOrd="0" presId="urn:microsoft.com/office/officeart/2005/8/layout/default"/>
    <dgm:cxn modelId="{A5F56FAF-9B25-4CA7-B251-6A883EE0AC7D}" type="presParOf" srcId="{4B1BEE41-3A44-43BB-AB07-3C9E4F8452F8}" destId="{A2330C55-3E14-44BA-8029-B52D60FDB7E8}" srcOrd="2" destOrd="0" presId="urn:microsoft.com/office/officeart/2005/8/layout/default"/>
    <dgm:cxn modelId="{40E0C028-B34F-4AD6-A340-78F4CCE5073B}" type="presParOf" srcId="{4B1BEE41-3A44-43BB-AB07-3C9E4F8452F8}" destId="{AC11C4CD-3083-4052-A806-6528A9E8CD25}" srcOrd="3" destOrd="0" presId="urn:microsoft.com/office/officeart/2005/8/layout/default"/>
    <dgm:cxn modelId="{C76671A5-CF7B-45A7-9AC5-35860FB91160}" type="presParOf" srcId="{4B1BEE41-3A44-43BB-AB07-3C9E4F8452F8}" destId="{0B4290A9-D47E-436E-87DB-0FCD8688365D}" srcOrd="4" destOrd="0" presId="urn:microsoft.com/office/officeart/2005/8/layout/default"/>
    <dgm:cxn modelId="{0765CB0A-79E5-4EFC-9E28-8063E951F1F6}" type="presParOf" srcId="{4B1BEE41-3A44-43BB-AB07-3C9E4F8452F8}" destId="{E87668F3-E7EC-4184-813D-66423E9DE163}" srcOrd="5" destOrd="0" presId="urn:microsoft.com/office/officeart/2005/8/layout/default"/>
    <dgm:cxn modelId="{F001ACF1-CAC2-4E98-9486-B599DB52AF9C}" type="presParOf" srcId="{4B1BEE41-3A44-43BB-AB07-3C9E4F8452F8}" destId="{AD35F92A-AA6B-4028-B62B-92B0159C1995}" srcOrd="6" destOrd="0" presId="urn:microsoft.com/office/officeart/2005/8/layout/default"/>
    <dgm:cxn modelId="{26F5CD5A-FD50-4B20-991B-404D16382D11}" type="presParOf" srcId="{4B1BEE41-3A44-43BB-AB07-3C9E4F8452F8}" destId="{2B63CBB8-322A-48D1-AE51-8F95432F8300}" srcOrd="7" destOrd="0" presId="urn:microsoft.com/office/officeart/2005/8/layout/default"/>
    <dgm:cxn modelId="{C480A2A7-7D3D-483E-9F2C-1F2A3C30E1D9}" type="presParOf" srcId="{4B1BEE41-3A44-43BB-AB07-3C9E4F8452F8}" destId="{043380E4-9C2C-4707-B865-A8E6F1F5FF5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1C3D71-E4B6-4AA3-9161-B6FDA5617F4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C6DB80-B7DE-4BB2-91F7-79FB7547AF5B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ПОИСК ПУТЕЙ ОРГАНИЗАЦИИ ДОУЧЕБНОЙ И ДОПОЛНИТЕЛЬНОЙ УЧЕБНОЙ ЯЗЫКОВОЙ ПОДГОТОВКИ НЕРУССКОГОВОРЯЩИХ ОБУЧАЮЩИХСЯ </a:t>
          </a:r>
          <a:endParaRPr lang="ru-RU" sz="18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E5AB20D-391F-4626-A684-1996D69F8E98}" type="parTrans" cxnId="{0C4A166F-69C0-4156-8782-DB97CA0C359D}">
      <dgm:prSet/>
      <dgm:spPr/>
      <dgm:t>
        <a:bodyPr/>
        <a:lstStyle/>
        <a:p>
          <a:endParaRPr lang="ru-RU"/>
        </a:p>
      </dgm:t>
    </dgm:pt>
    <dgm:pt modelId="{7E9E4771-AEBB-4982-A145-27E8BD1F640B}" type="sibTrans" cxnId="{0C4A166F-69C0-4156-8782-DB97CA0C359D}">
      <dgm:prSet/>
      <dgm:spPr/>
      <dgm:t>
        <a:bodyPr/>
        <a:lstStyle/>
        <a:p>
          <a:endParaRPr lang="ru-RU"/>
        </a:p>
      </dgm:t>
    </dgm:pt>
    <dgm:pt modelId="{FE01F181-B6EC-47A5-8D2D-BD8DAD3B0C6D}">
      <dgm:prSet phldrT="[Текст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СОЗДАНИЕ ФОНДА УЧЕБНО-МЕТОДИЧЕСКИХ МАТЕРИАЛОВ, ОРИЕНТИРОВАННЫХ НА ОБУЧЕНИЕ ДЕТЕЙ МИГРАНТОВ В МАССОВОЙ ШКОЛЕ И ДОПОЛНЯЮЩИХ БАЗОВЫЕ УМК ПО РУССКОМУ ЯЗЫКУ</a:t>
          </a:r>
          <a:endParaRPr lang="ru-RU" sz="1800" b="1" dirty="0">
            <a:solidFill>
              <a:schemeClr val="tx1"/>
            </a:solidFill>
          </a:endParaRPr>
        </a:p>
      </dgm:t>
    </dgm:pt>
    <dgm:pt modelId="{F4955999-0430-4E7B-9916-C66B71E759D8}" type="parTrans" cxnId="{525EB54A-744B-4EB3-B5A2-DE9F377B8915}">
      <dgm:prSet/>
      <dgm:spPr/>
      <dgm:t>
        <a:bodyPr/>
        <a:lstStyle/>
        <a:p>
          <a:endParaRPr lang="ru-RU"/>
        </a:p>
      </dgm:t>
    </dgm:pt>
    <dgm:pt modelId="{7BC69FBB-12A9-4A9A-965F-CF40B1E1B597}" type="sibTrans" cxnId="{525EB54A-744B-4EB3-B5A2-DE9F377B8915}">
      <dgm:prSet/>
      <dgm:spPr/>
      <dgm:t>
        <a:bodyPr/>
        <a:lstStyle/>
        <a:p>
          <a:endParaRPr lang="ru-RU"/>
        </a:p>
      </dgm:t>
    </dgm:pt>
    <dgm:pt modelId="{1C802366-81C1-4876-8EF7-AADE0254AA28}">
      <dgm:prSet phldrT="[Текст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ОПРЕДЕЛЕНИЕ СПОСОБОВ ЭФФЕКТИВНОГО ПЕДАГОГИЧЕСКОГО СОТРУДНИЧЕСТВА ШКОЛЫ С РОДИТЕЛЯМИ НЕРУССКОГОВОРЯЩИХ ОБУЧАЮЩИХСЯ</a:t>
          </a:r>
          <a:endParaRPr lang="ru-RU" sz="1800" b="1" dirty="0">
            <a:solidFill>
              <a:schemeClr val="tx1"/>
            </a:solidFill>
          </a:endParaRPr>
        </a:p>
      </dgm:t>
    </dgm:pt>
    <dgm:pt modelId="{776DFBDB-2245-439D-BBBB-9AEDA12F9D72}" type="parTrans" cxnId="{41D0DDEE-A44A-4FB1-9AC0-F5A7D8EBBA38}">
      <dgm:prSet/>
      <dgm:spPr/>
      <dgm:t>
        <a:bodyPr/>
        <a:lstStyle/>
        <a:p>
          <a:endParaRPr lang="ru-RU"/>
        </a:p>
      </dgm:t>
    </dgm:pt>
    <dgm:pt modelId="{30FFFD19-FF56-4D12-8226-21960A786C53}" type="sibTrans" cxnId="{41D0DDEE-A44A-4FB1-9AC0-F5A7D8EBBA38}">
      <dgm:prSet/>
      <dgm:spPr/>
      <dgm:t>
        <a:bodyPr/>
        <a:lstStyle/>
        <a:p>
          <a:endParaRPr lang="ru-RU"/>
        </a:p>
      </dgm:t>
    </dgm:pt>
    <dgm:pt modelId="{94C21D6E-0159-4B18-A744-468F61174581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ОБЕСПЕЧЕНИЕ СИСТЕМАТИЧЕСКОЙ СПЕЦИАЛИЗИРОВАННОЙ ПОДГОТОВКИ УЧИТЕЛЕЙ РУССКОГО ЯЗЫКА КАК НЕРОДНОГО В УСЛОВИЯХ МАССОВОЙ ШКОЛЫ</a:t>
          </a:r>
          <a:endParaRPr lang="ru-RU" sz="1800" b="1" dirty="0">
            <a:solidFill>
              <a:schemeClr val="tx1"/>
            </a:solidFill>
          </a:endParaRPr>
        </a:p>
      </dgm:t>
    </dgm:pt>
    <dgm:pt modelId="{C8892C4F-BE70-42FA-AA22-D8E11250BFDE}" type="parTrans" cxnId="{25E7E104-B8A7-4356-A7C2-3FAF0315EB09}">
      <dgm:prSet/>
      <dgm:spPr/>
      <dgm:t>
        <a:bodyPr/>
        <a:lstStyle/>
        <a:p>
          <a:endParaRPr lang="ru-RU"/>
        </a:p>
      </dgm:t>
    </dgm:pt>
    <dgm:pt modelId="{ACB71F1A-66F0-4B76-9789-51C563A3FFF0}" type="sibTrans" cxnId="{25E7E104-B8A7-4356-A7C2-3FAF0315EB09}">
      <dgm:prSet/>
      <dgm:spPr/>
      <dgm:t>
        <a:bodyPr/>
        <a:lstStyle/>
        <a:p>
          <a:endParaRPr lang="ru-RU"/>
        </a:p>
      </dgm:t>
    </dgm:pt>
    <dgm:pt modelId="{B1838B66-BFDC-493E-A331-08FEB471846C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ФОРМИРОВАНИЕ РЕГИОНАЛЬНОГО МЕТОДИЧЕСКОГО БАНКА, ОБОБЩАЮЩЕГО ПЕДАГОГИЧЕСКИЙ ОПЫТ РАБОТЫ С ДЕТЬМИ МИГРАНТОВ В УСЛОВИЯХ МАССОВОЙ ШКОЛЫ</a:t>
          </a:r>
          <a:endParaRPr lang="ru-RU" sz="1800" b="1" dirty="0">
            <a:solidFill>
              <a:schemeClr val="tx1"/>
            </a:solidFill>
          </a:endParaRPr>
        </a:p>
      </dgm:t>
    </dgm:pt>
    <dgm:pt modelId="{100FA589-4BEF-4D1E-B3AC-553043C52CF9}" type="parTrans" cxnId="{7B7A18EE-76AB-4A25-B4CE-8AEE09F0B8E9}">
      <dgm:prSet/>
      <dgm:spPr/>
      <dgm:t>
        <a:bodyPr/>
        <a:lstStyle/>
        <a:p>
          <a:endParaRPr lang="ru-RU"/>
        </a:p>
      </dgm:t>
    </dgm:pt>
    <dgm:pt modelId="{45744300-5276-46FD-83AC-E7238FB8B0F2}" type="sibTrans" cxnId="{7B7A18EE-76AB-4A25-B4CE-8AEE09F0B8E9}">
      <dgm:prSet/>
      <dgm:spPr/>
      <dgm:t>
        <a:bodyPr/>
        <a:lstStyle/>
        <a:p>
          <a:endParaRPr lang="ru-RU"/>
        </a:p>
      </dgm:t>
    </dgm:pt>
    <dgm:pt modelId="{357D809E-5FDA-49C7-B73B-70B3C6BD1C8C}" type="pres">
      <dgm:prSet presAssocID="{531C3D71-E4B6-4AA3-9161-B6FDA5617F47}" presName="diagram" presStyleCnt="0">
        <dgm:presLayoutVars>
          <dgm:dir/>
          <dgm:resizeHandles val="exact"/>
        </dgm:presLayoutVars>
      </dgm:prSet>
      <dgm:spPr/>
    </dgm:pt>
    <dgm:pt modelId="{FA1970B2-17A6-4892-B5A9-BCADB62800DE}" type="pres">
      <dgm:prSet presAssocID="{73C6DB80-B7DE-4BB2-91F7-79FB7547AF5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17C573-0B3E-40BB-99AD-42B752E75C25}" type="pres">
      <dgm:prSet presAssocID="{7E9E4771-AEBB-4982-A145-27E8BD1F640B}" presName="sibTrans" presStyleCnt="0"/>
      <dgm:spPr/>
    </dgm:pt>
    <dgm:pt modelId="{2C22DE5D-5DD9-4364-93CB-D86E3596E9BD}" type="pres">
      <dgm:prSet presAssocID="{FE01F181-B6EC-47A5-8D2D-BD8DAD3B0C6D}" presName="node" presStyleLbl="node1" presStyleIdx="1" presStyleCnt="5">
        <dgm:presLayoutVars>
          <dgm:bulletEnabled val="1"/>
        </dgm:presLayoutVars>
      </dgm:prSet>
      <dgm:spPr/>
    </dgm:pt>
    <dgm:pt modelId="{BC7981AF-61F5-445F-BBB6-4EA79E624552}" type="pres">
      <dgm:prSet presAssocID="{7BC69FBB-12A9-4A9A-965F-CF40B1E1B597}" presName="sibTrans" presStyleCnt="0"/>
      <dgm:spPr/>
    </dgm:pt>
    <dgm:pt modelId="{C3472D1D-E5D5-4B37-AD4E-7A0F21C64425}" type="pres">
      <dgm:prSet presAssocID="{1C802366-81C1-4876-8EF7-AADE0254AA2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D9111-3BA0-4FB8-B8E8-85F0BB859335}" type="pres">
      <dgm:prSet presAssocID="{30FFFD19-FF56-4D12-8226-21960A786C53}" presName="sibTrans" presStyleCnt="0"/>
      <dgm:spPr/>
    </dgm:pt>
    <dgm:pt modelId="{9974B264-B18F-4503-B100-4120E792A626}" type="pres">
      <dgm:prSet presAssocID="{94C21D6E-0159-4B18-A744-468F611745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76D62-ECC4-4262-A90C-BCF6D168F585}" type="pres">
      <dgm:prSet presAssocID="{ACB71F1A-66F0-4B76-9789-51C563A3FFF0}" presName="sibTrans" presStyleCnt="0"/>
      <dgm:spPr/>
    </dgm:pt>
    <dgm:pt modelId="{11CCA7B2-627E-420B-ACEF-C2EB42DDAE8E}" type="pres">
      <dgm:prSet presAssocID="{B1838B66-BFDC-493E-A331-08FEB471846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CD6CE7-8107-40DB-885D-7E3B797A216D}" type="presOf" srcId="{1C802366-81C1-4876-8EF7-AADE0254AA28}" destId="{C3472D1D-E5D5-4B37-AD4E-7A0F21C64425}" srcOrd="0" destOrd="0" presId="urn:microsoft.com/office/officeart/2005/8/layout/default"/>
    <dgm:cxn modelId="{DB607741-5DAE-496D-AF70-15532E4283BC}" type="presOf" srcId="{73C6DB80-B7DE-4BB2-91F7-79FB7547AF5B}" destId="{FA1970B2-17A6-4892-B5A9-BCADB62800DE}" srcOrd="0" destOrd="0" presId="urn:microsoft.com/office/officeart/2005/8/layout/default"/>
    <dgm:cxn modelId="{C5A2FF9B-9FE7-496F-BA7F-904116B77E15}" type="presOf" srcId="{B1838B66-BFDC-493E-A331-08FEB471846C}" destId="{11CCA7B2-627E-420B-ACEF-C2EB42DDAE8E}" srcOrd="0" destOrd="0" presId="urn:microsoft.com/office/officeart/2005/8/layout/default"/>
    <dgm:cxn modelId="{0C4A166F-69C0-4156-8782-DB97CA0C359D}" srcId="{531C3D71-E4B6-4AA3-9161-B6FDA5617F47}" destId="{73C6DB80-B7DE-4BB2-91F7-79FB7547AF5B}" srcOrd="0" destOrd="0" parTransId="{6E5AB20D-391F-4626-A684-1996D69F8E98}" sibTransId="{7E9E4771-AEBB-4982-A145-27E8BD1F640B}"/>
    <dgm:cxn modelId="{25E7E104-B8A7-4356-A7C2-3FAF0315EB09}" srcId="{531C3D71-E4B6-4AA3-9161-B6FDA5617F47}" destId="{94C21D6E-0159-4B18-A744-468F61174581}" srcOrd="3" destOrd="0" parTransId="{C8892C4F-BE70-42FA-AA22-D8E11250BFDE}" sibTransId="{ACB71F1A-66F0-4B76-9789-51C563A3FFF0}"/>
    <dgm:cxn modelId="{41D0DDEE-A44A-4FB1-9AC0-F5A7D8EBBA38}" srcId="{531C3D71-E4B6-4AA3-9161-B6FDA5617F47}" destId="{1C802366-81C1-4876-8EF7-AADE0254AA28}" srcOrd="2" destOrd="0" parTransId="{776DFBDB-2245-439D-BBBB-9AEDA12F9D72}" sibTransId="{30FFFD19-FF56-4D12-8226-21960A786C53}"/>
    <dgm:cxn modelId="{336C791F-7D9B-49D1-84CA-E3D75E6F78CD}" type="presOf" srcId="{FE01F181-B6EC-47A5-8D2D-BD8DAD3B0C6D}" destId="{2C22DE5D-5DD9-4364-93CB-D86E3596E9BD}" srcOrd="0" destOrd="0" presId="urn:microsoft.com/office/officeart/2005/8/layout/default"/>
    <dgm:cxn modelId="{474B7086-B911-4B15-BA6D-21248000FFCC}" type="presOf" srcId="{94C21D6E-0159-4B18-A744-468F61174581}" destId="{9974B264-B18F-4503-B100-4120E792A626}" srcOrd="0" destOrd="0" presId="urn:microsoft.com/office/officeart/2005/8/layout/default"/>
    <dgm:cxn modelId="{525EB54A-744B-4EB3-B5A2-DE9F377B8915}" srcId="{531C3D71-E4B6-4AA3-9161-B6FDA5617F47}" destId="{FE01F181-B6EC-47A5-8D2D-BD8DAD3B0C6D}" srcOrd="1" destOrd="0" parTransId="{F4955999-0430-4E7B-9916-C66B71E759D8}" sibTransId="{7BC69FBB-12A9-4A9A-965F-CF40B1E1B597}"/>
    <dgm:cxn modelId="{31EC7493-C0D9-4B95-84E4-402B8D63CD37}" type="presOf" srcId="{531C3D71-E4B6-4AA3-9161-B6FDA5617F47}" destId="{357D809E-5FDA-49C7-B73B-70B3C6BD1C8C}" srcOrd="0" destOrd="0" presId="urn:microsoft.com/office/officeart/2005/8/layout/default"/>
    <dgm:cxn modelId="{7B7A18EE-76AB-4A25-B4CE-8AEE09F0B8E9}" srcId="{531C3D71-E4B6-4AA3-9161-B6FDA5617F47}" destId="{B1838B66-BFDC-493E-A331-08FEB471846C}" srcOrd="4" destOrd="0" parTransId="{100FA589-4BEF-4D1E-B3AC-553043C52CF9}" sibTransId="{45744300-5276-46FD-83AC-E7238FB8B0F2}"/>
    <dgm:cxn modelId="{AFDDAAEC-B7F7-4E2E-985A-53DEAD135878}" type="presParOf" srcId="{357D809E-5FDA-49C7-B73B-70B3C6BD1C8C}" destId="{FA1970B2-17A6-4892-B5A9-BCADB62800DE}" srcOrd="0" destOrd="0" presId="urn:microsoft.com/office/officeart/2005/8/layout/default"/>
    <dgm:cxn modelId="{B10194E6-1881-42AB-A728-02A4747C1D12}" type="presParOf" srcId="{357D809E-5FDA-49C7-B73B-70B3C6BD1C8C}" destId="{2917C573-0B3E-40BB-99AD-42B752E75C25}" srcOrd="1" destOrd="0" presId="urn:microsoft.com/office/officeart/2005/8/layout/default"/>
    <dgm:cxn modelId="{A61A8E13-0472-436D-BED4-9DE482B111B7}" type="presParOf" srcId="{357D809E-5FDA-49C7-B73B-70B3C6BD1C8C}" destId="{2C22DE5D-5DD9-4364-93CB-D86E3596E9BD}" srcOrd="2" destOrd="0" presId="urn:microsoft.com/office/officeart/2005/8/layout/default"/>
    <dgm:cxn modelId="{FCEB2203-14F4-48CB-962B-83129EF5C5CE}" type="presParOf" srcId="{357D809E-5FDA-49C7-B73B-70B3C6BD1C8C}" destId="{BC7981AF-61F5-445F-BBB6-4EA79E624552}" srcOrd="3" destOrd="0" presId="urn:microsoft.com/office/officeart/2005/8/layout/default"/>
    <dgm:cxn modelId="{94697B52-1410-46EF-8130-2B830371AC16}" type="presParOf" srcId="{357D809E-5FDA-49C7-B73B-70B3C6BD1C8C}" destId="{C3472D1D-E5D5-4B37-AD4E-7A0F21C64425}" srcOrd="4" destOrd="0" presId="urn:microsoft.com/office/officeart/2005/8/layout/default"/>
    <dgm:cxn modelId="{7C5ED310-D627-44A8-B573-70F338CF5733}" type="presParOf" srcId="{357D809E-5FDA-49C7-B73B-70B3C6BD1C8C}" destId="{A04D9111-3BA0-4FB8-B8E8-85F0BB859335}" srcOrd="5" destOrd="0" presId="urn:microsoft.com/office/officeart/2005/8/layout/default"/>
    <dgm:cxn modelId="{0BB878FF-C7B6-44CE-8B23-18FD136EEC89}" type="presParOf" srcId="{357D809E-5FDA-49C7-B73B-70B3C6BD1C8C}" destId="{9974B264-B18F-4503-B100-4120E792A626}" srcOrd="6" destOrd="0" presId="urn:microsoft.com/office/officeart/2005/8/layout/default"/>
    <dgm:cxn modelId="{4A796863-B217-4D10-832A-F436EDF901D3}" type="presParOf" srcId="{357D809E-5FDA-49C7-B73B-70B3C6BD1C8C}" destId="{63676D62-ECC4-4262-A90C-BCF6D168F585}" srcOrd="7" destOrd="0" presId="urn:microsoft.com/office/officeart/2005/8/layout/default"/>
    <dgm:cxn modelId="{7AECBF5A-2130-4A18-A310-70C1541921F8}" type="presParOf" srcId="{357D809E-5FDA-49C7-B73B-70B3C6BD1C8C}" destId="{11CCA7B2-627E-420B-ACEF-C2EB42DDAE8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19589-3D9E-488D-A019-9187CDC62D2F}">
      <dsp:nvSpPr>
        <dsp:cNvPr id="0" name=""/>
        <dsp:cNvSpPr/>
      </dsp:nvSpPr>
      <dsp:spPr>
        <a:xfrm>
          <a:off x="274131" y="2405"/>
          <a:ext cx="4948541" cy="2328798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ГРАФИК УЧЕБНОГО ПРОЦЕССА И МЕТОДИЧЕСКОЕ ОБЕСПЕЧЕНИЕ УЧЕБНЫХ ПРОГРАММ ОРИЕНТИРУЮТСЯ НА РУССКОГОВОРЯЩИХ ОБУЧАЮЩИХСЯ И НЕ УЧИТЫВАЮТ ОСОБЕННОСТЕЙ ЯЗЫКОВЫХ КОМПЕТЕНЦИЙ ДЕТЕЙ МИГРАНТОВ</a:t>
          </a:r>
          <a:endParaRPr lang="ru-RU" sz="1800" b="1" kern="1200" dirty="0"/>
        </a:p>
      </dsp:txBody>
      <dsp:txXfrm>
        <a:off x="274131" y="2405"/>
        <a:ext cx="4948541" cy="2328798"/>
      </dsp:txXfrm>
    </dsp:sp>
    <dsp:sp modelId="{34414070-714F-482B-8C73-3F342E98C357}">
      <dsp:nvSpPr>
        <dsp:cNvPr id="0" name=""/>
        <dsp:cNvSpPr/>
      </dsp:nvSpPr>
      <dsp:spPr>
        <a:xfrm>
          <a:off x="5610806" y="2405"/>
          <a:ext cx="5064049" cy="23287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НЕ ВЫРАБОТАНЫ ЦЕЛОСТНЫЕ МЕТОДИКИ ЭФФЕКТИВНОГО ОБУЧЕНИЯ ДЕТЕЙ МИГРАНТОВ РУССКОМУ ЯЗЫКУ И ДРУГИМ ПРЕДМЕТАМ В МАССОВОЙ РУССКОЯЗЫЧНОЙ ШКОЛЕ</a:t>
          </a:r>
          <a:endParaRPr lang="ru-RU" sz="2000" b="1" kern="1200" dirty="0"/>
        </a:p>
      </dsp:txBody>
      <dsp:txXfrm>
        <a:off x="5610806" y="2405"/>
        <a:ext cx="5064049" cy="2328798"/>
      </dsp:txXfrm>
    </dsp:sp>
    <dsp:sp modelId="{095A3066-A2D5-4AC9-839A-236CC48CCB48}">
      <dsp:nvSpPr>
        <dsp:cNvPr id="0" name=""/>
        <dsp:cNvSpPr/>
      </dsp:nvSpPr>
      <dsp:spPr>
        <a:xfrm>
          <a:off x="217056" y="2719337"/>
          <a:ext cx="4975710" cy="271703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НАЧАЛЬНОЙ И ОСНОВНОЙ ШКОЛЕ НЕТ УЧЕБНО-МЕТОДИЧЕСКИХ КОМПЛЕКСОВ, ОДИНАКОВО ПРИГОДНЫХ ДЛЯ РАБОТЫ С РУССКОГОВОРЯЩИМИ ОБУЧАЮЩИМИСЯ И С ДЕТЬМИ МИГРАНТОВ</a:t>
          </a:r>
          <a:endParaRPr lang="ru-RU" sz="2000" b="1" kern="1200" dirty="0"/>
        </a:p>
      </dsp:txBody>
      <dsp:txXfrm>
        <a:off x="217056" y="2719337"/>
        <a:ext cx="4975710" cy="2717032"/>
      </dsp:txXfrm>
    </dsp:sp>
    <dsp:sp modelId="{DC125881-8175-404E-B380-8E6CD9FF4D6B}">
      <dsp:nvSpPr>
        <dsp:cNvPr id="0" name=""/>
        <dsp:cNvSpPr/>
      </dsp:nvSpPr>
      <dsp:spPr>
        <a:xfrm>
          <a:off x="5580900" y="2719348"/>
          <a:ext cx="5151030" cy="271700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ИСПОЛЬЗУЕМЫЕ В ШКОЛЕ МЕТОДИКИ ОБУЧЕНИЯ РУССКОМУ КАК НЕРОДНОМУ (РКН) ВОСХОДЯТ К ВУЗОВСКИМ МЕТОДИКАМ РУССКОГО КАК ИНОСТРАННОГО (РКИ), РАССЧИТАННЫМ НА ВЗРОСЛОЕ ЯЗЫКОВОЕ СОЗНАНИЕ, И ПРЕДПОЛАГАЮТ РАБОТУ ПО СПЕЦИАЛИЗИРОВАННЫМ ПРОГРАММАМ В НЕРУССКОЯЗЫЧНЫХ ГРУППАХ И КЛАССАХ</a:t>
          </a:r>
          <a:endParaRPr lang="ru-RU" sz="1800" b="1" kern="1200" dirty="0"/>
        </a:p>
      </dsp:txBody>
      <dsp:txXfrm>
        <a:off x="5580900" y="2719348"/>
        <a:ext cx="5151030" cy="27170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EB4FB-5025-41E9-9A1E-4B229819D4B9}">
      <dsp:nvSpPr>
        <dsp:cNvPr id="0" name=""/>
        <dsp:cNvSpPr/>
      </dsp:nvSpPr>
      <dsp:spPr>
        <a:xfrm>
          <a:off x="961502" y="159896"/>
          <a:ext cx="4391840" cy="2690452"/>
        </a:xfrm>
        <a:prstGeom prst="rect">
          <a:avLst/>
        </a:prstGeom>
        <a:solidFill>
          <a:schemeClr val="bg1">
            <a:lumMod val="85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ДЛИТЕЛЬНЫЙ ПЕРИОД СПЕЦИАЛИЗИРОВАННОЙ НАЧАЛЬНОЙ ЯЗЫКОВОЙ ПОДГОТОВКИ (ОКОЛО 70 ЧАСОВ), В ТЕЧЕНИЕ КОТОРОГО ФОРМИРУЮТСЯ ЯЗЫКОВЫЕ И КОММУНИКАТИВНЫЕ КОМПЕТЕНЦИИ БАЗОВОГО УРОВНЯ</a:t>
          </a:r>
          <a:endParaRPr lang="ru-RU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961502" y="159896"/>
        <a:ext cx="4391840" cy="2690452"/>
      </dsp:txXfrm>
    </dsp:sp>
    <dsp:sp modelId="{A2330C55-3E14-44BA-8029-B52D60FDB7E8}">
      <dsp:nvSpPr>
        <dsp:cNvPr id="0" name=""/>
        <dsp:cNvSpPr/>
      </dsp:nvSpPr>
      <dsp:spPr>
        <a:xfrm>
          <a:off x="5693613" y="190275"/>
          <a:ext cx="4233546" cy="262969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АКТИВНОЕ ВКЛЮЧЕНИЕ В РУССКУЮ РЕЧЕКУЛЬТУРНУЮ СРЕДУ ВНЕ ШКОЛЫ: СИСТЕМАТИЧЕСКАЯ ЗАНЯТОСТЬ В КРУЖКАХ, СЕКЦИЯХ И Т.Д., ФОРМИРОВАНИЕ РУССКОЯЗЫЧНОГО КРУГА ОБЩЕНИЯ ПО МЕСТУ ЖИТЕЛЬСТВА</a:t>
          </a:r>
          <a:endParaRPr lang="ru-RU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693613" y="190275"/>
        <a:ext cx="4233546" cy="2629693"/>
      </dsp:txXfrm>
    </dsp:sp>
    <dsp:sp modelId="{0B4290A9-D47E-436E-87DB-0FCD8688365D}">
      <dsp:nvSpPr>
        <dsp:cNvPr id="0" name=""/>
        <dsp:cNvSpPr/>
      </dsp:nvSpPr>
      <dsp:spPr>
        <a:xfrm>
          <a:off x="0" y="3190619"/>
          <a:ext cx="3402707" cy="204162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ГРАМОТНОЕ ПСИХОЛОГО-ПЕДАГОГИЧЕСКОЕ СОПРОВОЖДЕНИЕ С УЧАСТИЕМ СПЕЦИАЛИСТОВ (ПСИХОЛОГОВ, ПСИХОТЕРАПЕВТОВ, ЛОГОПЕДОВ)</a:t>
          </a:r>
          <a:endParaRPr lang="ru-RU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3190619"/>
        <a:ext cx="3402707" cy="2041624"/>
      </dsp:txXfrm>
    </dsp:sp>
    <dsp:sp modelId="{AD35F92A-AA6B-4028-B62B-92B0159C1995}">
      <dsp:nvSpPr>
        <dsp:cNvPr id="0" name=""/>
        <dsp:cNvSpPr/>
      </dsp:nvSpPr>
      <dsp:spPr>
        <a:xfrm>
          <a:off x="3742977" y="3190619"/>
          <a:ext cx="3402707" cy="204162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ДИСКУРСИВНЫЙ ПОДХОД К ОБУЧЕНИЮ: ФОРМИРОВАНИЕ ЯЗЫКОВЫХ КОМПЕТЕНЦИЙ ОДНОВРЕМЕННО В ЦЕЛОЙ ПРЕДМЕТНОЙ ОБЛАСТИ </a:t>
          </a:r>
          <a:endParaRPr lang="ru-RU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742977" y="3190619"/>
        <a:ext cx="3402707" cy="2041624"/>
      </dsp:txXfrm>
    </dsp:sp>
    <dsp:sp modelId="{043380E4-9C2C-4707-B865-A8E6F1F5FF5F}">
      <dsp:nvSpPr>
        <dsp:cNvPr id="0" name=""/>
        <dsp:cNvSpPr/>
      </dsp:nvSpPr>
      <dsp:spPr>
        <a:xfrm>
          <a:off x="7485955" y="3190619"/>
          <a:ext cx="3402707" cy="204162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ИЗМЕНЕНИЕ ПРИНЦИПОВ ПЛАНИРОВАНИЯ УЧЕБНЫХ ЗАНЯТИЙ И РАСЧЕТА ЗАТРАТ ВРЕМЕНИ НА ОСНОВНЫЕ ВИДЫ УЧЕБНОЙ ДЕЯТЕЛЬНОСТИ НА УРОКЕ</a:t>
          </a:r>
          <a:endParaRPr lang="ru-RU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7485955" y="3190619"/>
        <a:ext cx="3402707" cy="20416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970B2-17A6-4892-B5A9-BCADB62800DE}">
      <dsp:nvSpPr>
        <dsp:cNvPr id="0" name=""/>
        <dsp:cNvSpPr/>
      </dsp:nvSpPr>
      <dsp:spPr>
        <a:xfrm>
          <a:off x="0" y="513605"/>
          <a:ext cx="3503414" cy="210204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ПОИСК ПУТЕЙ ОРГАНИЗАЦИИ ДОУЧЕБНОЙ И ДОПОЛНИТЕЛЬНОЙ УЧЕБНОЙ ЯЗЫКОВОЙ ПОДГОТОВКИ НЕРУССКОГОВОРЯЩИХ ОБУЧАЮЩИХСЯ </a:t>
          </a:r>
          <a:endParaRPr lang="ru-RU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513605"/>
        <a:ext cx="3503414" cy="2102048"/>
      </dsp:txXfrm>
    </dsp:sp>
    <dsp:sp modelId="{2C22DE5D-5DD9-4364-93CB-D86E3596E9BD}">
      <dsp:nvSpPr>
        <dsp:cNvPr id="0" name=""/>
        <dsp:cNvSpPr/>
      </dsp:nvSpPr>
      <dsp:spPr>
        <a:xfrm>
          <a:off x="3853755" y="513605"/>
          <a:ext cx="3503414" cy="2102048"/>
        </a:xfrm>
        <a:prstGeom prst="rect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СОЗДАНИЕ ФОНДА УЧЕБНО-МЕТОДИЧЕСКИХ МАТЕРИАЛОВ, ОРИЕНТИРОВАННЫХ НА ОБУЧЕНИЕ ДЕТЕЙ МИГРАНТОВ В МАССОВОЙ ШКОЛЕ И ДОПОЛНЯЮЩИХ БАЗОВЫЕ УМК ПО РУССКОМУ ЯЗЫКУ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853755" y="513605"/>
        <a:ext cx="3503414" cy="2102048"/>
      </dsp:txXfrm>
    </dsp:sp>
    <dsp:sp modelId="{C3472D1D-E5D5-4B37-AD4E-7A0F21C64425}">
      <dsp:nvSpPr>
        <dsp:cNvPr id="0" name=""/>
        <dsp:cNvSpPr/>
      </dsp:nvSpPr>
      <dsp:spPr>
        <a:xfrm>
          <a:off x="7707510" y="513605"/>
          <a:ext cx="3503414" cy="2102048"/>
        </a:xfrm>
        <a:prstGeom prst="rect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ОПРЕДЕЛЕНИЕ СПОСОБОВ ЭФФЕКТИВНОГО ПЕДАГОГИЧЕСКОГО СОТРУДНИЧЕСТВА ШКОЛЫ С РОДИТЕЛЯМИ НЕРУССКОГОВОРЯЩИХ ОБУЧАЮЩИХСЯ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7707510" y="513605"/>
        <a:ext cx="3503414" cy="2102048"/>
      </dsp:txXfrm>
    </dsp:sp>
    <dsp:sp modelId="{9974B264-B18F-4503-B100-4120E792A626}">
      <dsp:nvSpPr>
        <dsp:cNvPr id="0" name=""/>
        <dsp:cNvSpPr/>
      </dsp:nvSpPr>
      <dsp:spPr>
        <a:xfrm>
          <a:off x="1926877" y="2965995"/>
          <a:ext cx="3503414" cy="210204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ОБЕСПЕЧЕНИЕ СИСТЕМАТИЧЕСКОЙ СПЕЦИАЛИЗИРОВАННОЙ ПОДГОТОВКИ УЧИТЕЛЕЙ РУССКОГО ЯЗЫКА КАК НЕРОДНОГО В УСЛОВИЯХ МАССОВОЙ ШКОЛЫ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926877" y="2965995"/>
        <a:ext cx="3503414" cy="2102048"/>
      </dsp:txXfrm>
    </dsp:sp>
    <dsp:sp modelId="{11CCA7B2-627E-420B-ACEF-C2EB42DDAE8E}">
      <dsp:nvSpPr>
        <dsp:cNvPr id="0" name=""/>
        <dsp:cNvSpPr/>
      </dsp:nvSpPr>
      <dsp:spPr>
        <a:xfrm>
          <a:off x="5780633" y="2965995"/>
          <a:ext cx="3503414" cy="210204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ФОРМИРОВАНИЕ РЕГИОНАЛЬНОГО МЕТОДИЧЕСКОГО БАНКА, ОБОБЩАЮЩЕГО ПЕДАГОГИЧЕСКИЙ ОПЫТ РАБОТЫ С ДЕТЬМИ МИГРАНТОВ В УСЛОВИЯХ МАССОВОЙ ШКОЛЫ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5780633" y="2965995"/>
        <a:ext cx="3503414" cy="2102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71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15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55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579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74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965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37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417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1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85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543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30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68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08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03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87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76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EC94341-563E-4CF6-90C0-A332949B9A81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A77ADA2-F202-4002-8BCE-7F1B3B9107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93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7553" y="406291"/>
            <a:ext cx="10101734" cy="3928203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ТРУДНОСТИ </a:t>
            </a:r>
            <a:b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ОБУЧЕНИЯ</a:t>
            </a:r>
            <a:b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ДЕТЕЙ МИГРАНТОВ</a:t>
            </a:r>
            <a:b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РУССКОМУ </a:t>
            </a:r>
            <a:r>
              <a:rPr lang="ru-RU" sz="4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ЯЗЫКУ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В МАССОВОЙ ШКОЛЕ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61642" y="4970043"/>
            <a:ext cx="6987645" cy="1388534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i="1" dirty="0" smtClean="0"/>
              <a:t>Аксарина Н.А.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261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3154" y="95003"/>
            <a:ext cx="11067802" cy="139950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ПРИВЛЕКАТЕЛЬНОСТИ ТЮМЕНСКОЙ ОБЛАСТИ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МИГРАНТОВ, ИМЕЮЩИХ ДЕТЕЙ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/>
              <a:t>(ПО РЕЗУЛЬТАТАМ ОПРОСА МИГРАНТОВ ЭКЗАМЕНАЦИОННОЙ КОМИССИЕЙ НА УСТАНОВЛЕНИЕ НОСИТЕЛЕЙ ЯЗЫКА ПРИ УФМС ТЮМЕНСКОЙ ОБЛАСТИ)</a:t>
            </a:r>
            <a:endParaRPr lang="ru-RU" sz="1800" b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1377538" y="1733796"/>
            <a:ext cx="10723418" cy="4987637"/>
            <a:chOff x="1484313" y="1658193"/>
            <a:chExt cx="10398124" cy="4224238"/>
          </a:xfrm>
        </p:grpSpPr>
        <p:sp>
          <p:nvSpPr>
            <p:cNvPr id="6" name="Полилиния 5"/>
            <p:cNvSpPr/>
            <p:nvPr/>
          </p:nvSpPr>
          <p:spPr>
            <a:xfrm>
              <a:off x="1484313" y="1658193"/>
              <a:ext cx="3249414" cy="1949648"/>
            </a:xfrm>
            <a:custGeom>
              <a:avLst/>
              <a:gdLst>
                <a:gd name="connsiteX0" fmla="*/ 0 w 3249414"/>
                <a:gd name="connsiteY0" fmla="*/ 0 h 1949648"/>
                <a:gd name="connsiteX1" fmla="*/ 3249414 w 3249414"/>
                <a:gd name="connsiteY1" fmla="*/ 0 h 1949648"/>
                <a:gd name="connsiteX2" fmla="*/ 3249414 w 3249414"/>
                <a:gd name="connsiteY2" fmla="*/ 1949648 h 1949648"/>
                <a:gd name="connsiteX3" fmla="*/ 0 w 3249414"/>
                <a:gd name="connsiteY3" fmla="*/ 1949648 h 1949648"/>
                <a:gd name="connsiteX4" fmla="*/ 0 w 3249414"/>
                <a:gd name="connsiteY4" fmla="*/ 0 h 194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9414" h="1949648">
                  <a:moveTo>
                    <a:pt x="0" y="0"/>
                  </a:moveTo>
                  <a:lnTo>
                    <a:pt x="3249414" y="0"/>
                  </a:lnTo>
                  <a:lnTo>
                    <a:pt x="3249414" y="1949648"/>
                  </a:lnTo>
                  <a:lnTo>
                    <a:pt x="0" y="194964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ВЫСОКИЙ УРОВЕНЬ ЖИЗНИ НАСЕЛЕНИЯ</a:t>
              </a:r>
              <a:endParaRPr lang="ru-RU" sz="2000" b="1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5058668" y="1658193"/>
              <a:ext cx="3249414" cy="1949648"/>
            </a:xfrm>
            <a:custGeom>
              <a:avLst/>
              <a:gdLst>
                <a:gd name="connsiteX0" fmla="*/ 0 w 3249414"/>
                <a:gd name="connsiteY0" fmla="*/ 0 h 1949648"/>
                <a:gd name="connsiteX1" fmla="*/ 3249414 w 3249414"/>
                <a:gd name="connsiteY1" fmla="*/ 0 h 1949648"/>
                <a:gd name="connsiteX2" fmla="*/ 3249414 w 3249414"/>
                <a:gd name="connsiteY2" fmla="*/ 1949648 h 1949648"/>
                <a:gd name="connsiteX3" fmla="*/ 0 w 3249414"/>
                <a:gd name="connsiteY3" fmla="*/ 1949648 h 1949648"/>
                <a:gd name="connsiteX4" fmla="*/ 0 w 3249414"/>
                <a:gd name="connsiteY4" fmla="*/ 0 h 194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9414" h="1949648">
                  <a:moveTo>
                    <a:pt x="0" y="0"/>
                  </a:moveTo>
                  <a:lnTo>
                    <a:pt x="3249414" y="0"/>
                  </a:lnTo>
                  <a:lnTo>
                    <a:pt x="3249414" y="1949648"/>
                  </a:lnTo>
                  <a:lnTo>
                    <a:pt x="0" y="194964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НАЛИЧИЕ РАЗВИТОЙ РЕСУРСНОЙ, ПРОМЫШЛЕННОЙ И НАУЧНОЙ БАЗЫ</a:t>
              </a:r>
              <a:endParaRPr lang="ru-RU" sz="2000" b="1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8633023" y="1658193"/>
              <a:ext cx="3249414" cy="1949648"/>
            </a:xfrm>
            <a:custGeom>
              <a:avLst/>
              <a:gdLst>
                <a:gd name="connsiteX0" fmla="*/ 0 w 3249414"/>
                <a:gd name="connsiteY0" fmla="*/ 0 h 1949648"/>
                <a:gd name="connsiteX1" fmla="*/ 3249414 w 3249414"/>
                <a:gd name="connsiteY1" fmla="*/ 0 h 1949648"/>
                <a:gd name="connsiteX2" fmla="*/ 3249414 w 3249414"/>
                <a:gd name="connsiteY2" fmla="*/ 1949648 h 1949648"/>
                <a:gd name="connsiteX3" fmla="*/ 0 w 3249414"/>
                <a:gd name="connsiteY3" fmla="*/ 1949648 h 1949648"/>
                <a:gd name="connsiteX4" fmla="*/ 0 w 3249414"/>
                <a:gd name="connsiteY4" fmla="*/ 0 h 194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9414" h="1949648">
                  <a:moveTo>
                    <a:pt x="0" y="0"/>
                  </a:moveTo>
                  <a:lnTo>
                    <a:pt x="3249414" y="0"/>
                  </a:lnTo>
                  <a:lnTo>
                    <a:pt x="3249414" y="1949648"/>
                  </a:lnTo>
                  <a:lnTo>
                    <a:pt x="0" y="194964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РАЗНООБРАЗИЕ ОТРАСЛЕЙ ПРОФЕССИОНАЛЬНОЙ ДЕЯТЕЛЬНОСТИ И ШИРОКИЕ ВОЗМОЖНОСТИ ДЛЯ ТРУДОУСТРОЙСТВА</a:t>
              </a:r>
              <a:endParaRPr lang="ru-RU" sz="2000" b="1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211575" y="3932783"/>
              <a:ext cx="3309328" cy="1949648"/>
            </a:xfrm>
            <a:custGeom>
              <a:avLst/>
              <a:gdLst>
                <a:gd name="connsiteX0" fmla="*/ 0 w 3249414"/>
                <a:gd name="connsiteY0" fmla="*/ 0 h 1949648"/>
                <a:gd name="connsiteX1" fmla="*/ 3249414 w 3249414"/>
                <a:gd name="connsiteY1" fmla="*/ 0 h 1949648"/>
                <a:gd name="connsiteX2" fmla="*/ 3249414 w 3249414"/>
                <a:gd name="connsiteY2" fmla="*/ 1949648 h 1949648"/>
                <a:gd name="connsiteX3" fmla="*/ 0 w 3249414"/>
                <a:gd name="connsiteY3" fmla="*/ 1949648 h 1949648"/>
                <a:gd name="connsiteX4" fmla="*/ 0 w 3249414"/>
                <a:gd name="connsiteY4" fmla="*/ 0 h 194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9414" h="1949648">
                  <a:moveTo>
                    <a:pt x="0" y="0"/>
                  </a:moveTo>
                  <a:lnTo>
                    <a:pt x="3249414" y="0"/>
                  </a:lnTo>
                  <a:lnTo>
                    <a:pt x="3249414" y="1949648"/>
                  </a:lnTo>
                  <a:lnTo>
                    <a:pt x="0" y="194964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БОГАТЫЙ ВЫБОР НАПРАВЛЕНИЙ ПОДГОТОВКИ В СИСТЕМЕ СРЕДНЕГО ПРОФЕССИОНАЛЬНОГО И ВЫСШЕГО ОБРАЗОВАНИЯ</a:t>
              </a:r>
              <a:endParaRPr lang="ru-RU" sz="2000" b="1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6845846" y="3932783"/>
              <a:ext cx="3249414" cy="1949648"/>
            </a:xfrm>
            <a:custGeom>
              <a:avLst/>
              <a:gdLst>
                <a:gd name="connsiteX0" fmla="*/ 0 w 3249414"/>
                <a:gd name="connsiteY0" fmla="*/ 0 h 1949648"/>
                <a:gd name="connsiteX1" fmla="*/ 3249414 w 3249414"/>
                <a:gd name="connsiteY1" fmla="*/ 0 h 1949648"/>
                <a:gd name="connsiteX2" fmla="*/ 3249414 w 3249414"/>
                <a:gd name="connsiteY2" fmla="*/ 1949648 h 1949648"/>
                <a:gd name="connsiteX3" fmla="*/ 0 w 3249414"/>
                <a:gd name="connsiteY3" fmla="*/ 1949648 h 1949648"/>
                <a:gd name="connsiteX4" fmla="*/ 0 w 3249414"/>
                <a:gd name="connsiteY4" fmla="*/ 0 h 194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9414" h="1949648">
                  <a:moveTo>
                    <a:pt x="0" y="0"/>
                  </a:moveTo>
                  <a:lnTo>
                    <a:pt x="3249414" y="0"/>
                  </a:lnTo>
                  <a:lnTo>
                    <a:pt x="3249414" y="1949648"/>
                  </a:lnTo>
                  <a:lnTo>
                    <a:pt x="0" y="194964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ВЫГОДНЫЕ УСЛОВИЯ ПОСТУПЛЕНИЯ И ОБУЧЕНИЯ; ВЫСОКИЙ УРОВЕНЬ РАЗВИТИЯ СПЕЦИАЛЬНЫХ КОМПЕТЕНЦИЙ, ВОСТРЕБОВАННЫХ НА РЫНКЕ ТРУДА</a:t>
              </a:r>
              <a:endParaRPr lang="ru-RU" sz="2000" b="1" kern="1200" dirty="0"/>
            </a:p>
          </p:txBody>
        </p:sp>
      </p:grpSp>
      <p:sp>
        <p:nvSpPr>
          <p:cNvPr id="11" name="Блок-схема: альтернативный процесс 10"/>
          <p:cNvSpPr/>
          <p:nvPr/>
        </p:nvSpPr>
        <p:spPr>
          <a:xfrm>
            <a:off x="6685808" y="1591294"/>
            <a:ext cx="45719" cy="457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5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532" y="166255"/>
            <a:ext cx="10865923" cy="85502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МЕТОДИЧЕСКИЕ ТРУДНОСТИ ОБУЧЕНИЯ ДЕТЕЙ МИГРАНТОВ В МАССОВОЙ ШКОЛЕ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828771"/>
              </p:ext>
            </p:extLst>
          </p:nvPr>
        </p:nvGraphicFramePr>
        <p:xfrm>
          <a:off x="1104900" y="1258888"/>
          <a:ext cx="10948988" cy="5438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493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802" y="139536"/>
            <a:ext cx="10889777" cy="62048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ОСОБЫЕ УЧЕБНЫЕ ПОТРЕБНОСТИ ДЕТЕЙ МИГРАНТОВ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391077"/>
              </p:ext>
            </p:extLst>
          </p:nvPr>
        </p:nvGraphicFramePr>
        <p:xfrm>
          <a:off x="1152525" y="1294411"/>
          <a:ext cx="10888663" cy="539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3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444" y="142504"/>
            <a:ext cx="7433953" cy="890649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ОРГАНИЗАЦИОННО-МЕТОДИЧЕСКОГО ПОИСКА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16460"/>
              </p:ext>
            </p:extLst>
          </p:nvPr>
        </p:nvGraphicFramePr>
        <p:xfrm>
          <a:off x="819150" y="1116013"/>
          <a:ext cx="11210925" cy="558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732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208</TotalTime>
  <Words>324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Corbel</vt:lpstr>
      <vt:lpstr>Параллакс</vt:lpstr>
      <vt:lpstr>ТРУДНОСТИ  ОБУЧЕНИЯ  ДЕТЕЙ МИГРАНТОВ РУССКОМУ ЯЗЫКУ  В МАССОВОЙ ШКОЛЕ</vt:lpstr>
      <vt:lpstr>ПРИЧИНЫ ПРИВЛЕКАТЕЛЬНОСТИ ТЮМЕНСКОЙ ОБЛАСТИ  ДЛЯ МИГРАНТОВ, ИМЕЮЩИХ ДЕТЕЙ (ПО РЕЗУЛЬТАТАМ ОПРОСА МИГРАНТОВ ЭКЗАМЕНАЦИОННОЙ КОМИССИЕЙ НА УСТАНОВЛЕНИЕ НОСИТЕЛЕЙ ЯЗЫКА ПРИ УФМС ТЮМЕНСКОЙ ОБЛАСТИ)</vt:lpstr>
      <vt:lpstr>МЕТОДИЧЕСКИЕ ТРУДНОСТИ ОБУЧЕНИЯ ДЕТЕЙ МИГРАНТОВ В МАССОВОЙ ШКОЛЕ</vt:lpstr>
      <vt:lpstr>ОСОБЫЕ УЧЕБНЫЕ ПОТРЕБНОСТИ ДЕТЕЙ МИГРАНТОВ</vt:lpstr>
      <vt:lpstr>ОСНОВНЫЕ НАПРАВЛЕНИЯ  ОРГАНИЗАЦИОННО-МЕТОДИЧЕСКОГО ПОИСКА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УСЛОВИЯ  ЭФФЕКТИВНОГО ОБУЧЕНИЯ ДЕТЕЙ МИГРАНТОВ  В МАССОВОЙ ШКОЛЕ</dc:title>
  <dc:creator>Parents</dc:creator>
  <cp:lastModifiedBy>Parents</cp:lastModifiedBy>
  <cp:revision>34</cp:revision>
  <dcterms:created xsi:type="dcterms:W3CDTF">2015-10-19T12:14:10Z</dcterms:created>
  <dcterms:modified xsi:type="dcterms:W3CDTF">2015-10-19T15:42:26Z</dcterms:modified>
</cp:coreProperties>
</file>