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  <p:sldId id="271" r:id="rId18"/>
    <p:sldId id="274" r:id="rId19"/>
    <p:sldId id="275" r:id="rId20"/>
    <p:sldId id="272" r:id="rId21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7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C500D3-8C01-3243-AC10-9D0A7A8E19A3}" type="datetimeFigureOut">
              <a:rPr lang="ru-RU"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A6A9D5E-240E-5E42-A8D9-66F49F5C2A8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C500D3-8C01-3243-AC10-9D0A7A8E19A3}" type="datetimeFigureOut">
              <a:rPr lang="ru-RU"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A6A9D5E-240E-5E42-A8D9-66F49F5C2A8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C500D3-8C01-3243-AC10-9D0A7A8E19A3}" type="datetimeFigureOut">
              <a:rPr lang="ru-RU"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A6A9D5E-240E-5E42-A8D9-66F49F5C2A8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C500D3-8C01-3243-AC10-9D0A7A8E19A3}" type="datetimeFigureOut">
              <a:rPr lang="ru-RU"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A6A9D5E-240E-5E42-A8D9-66F49F5C2A8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C500D3-8C01-3243-AC10-9D0A7A8E19A3}" type="datetimeFigureOut">
              <a:rPr lang="ru-RU"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A6A9D5E-240E-5E42-A8D9-66F49F5C2A8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C500D3-8C01-3243-AC10-9D0A7A8E19A3}" type="datetimeFigureOut">
              <a:rPr lang="ru-RU"/>
              <a:t>04.12.2025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A6A9D5E-240E-5E42-A8D9-66F49F5C2A8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C500D3-8C01-3243-AC10-9D0A7A8E19A3}" type="datetimeFigureOut">
              <a:rPr lang="ru-RU"/>
              <a:t>04.12.2025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A6A9D5E-240E-5E42-A8D9-66F49F5C2A8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C500D3-8C01-3243-AC10-9D0A7A8E19A3}" type="datetimeFigureOut">
              <a:rPr lang="ru-RU"/>
              <a:t>04.12.2025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A6A9D5E-240E-5E42-A8D9-66F49F5C2A8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C500D3-8C01-3243-AC10-9D0A7A8E19A3}" type="datetimeFigureOut">
              <a:rPr lang="ru-RU"/>
              <a:t>04.12.2025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A6A9D5E-240E-5E42-A8D9-66F49F5C2A8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C500D3-8C01-3243-AC10-9D0A7A8E19A3}" type="datetimeFigureOut">
              <a:rPr lang="ru-RU"/>
              <a:t>04.12.2025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A6A9D5E-240E-5E42-A8D9-66F49F5C2A8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C500D3-8C01-3243-AC10-9D0A7A8E19A3}" type="datetimeFigureOut">
              <a:rPr lang="ru-RU"/>
              <a:t>04.12.2025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A6A9D5E-240E-5E42-A8D9-66F49F5C2A8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AFC500D3-8C01-3243-AC10-9D0A7A8E19A3}" type="datetimeFigureOut">
              <a:rPr lang="ru-RU"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DA6A9D5E-240E-5E42-A8D9-66F49F5C2A82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60385" y="-1901"/>
            <a:ext cx="12335773" cy="68746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Изображение выглядит как Прямоугольник, белый, дизайн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" y="-1"/>
            <a:ext cx="12477625" cy="69803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3797270" y="5692615"/>
            <a:ext cx="5357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10</a:t>
            </a:r>
            <a:r>
              <a:rPr lang="en-US" sz="4800">
                <a:latin typeface="Times New Roman"/>
                <a:cs typeface="Times New Roman"/>
              </a:rPr>
              <a:t> </a:t>
            </a:r>
            <a:r>
              <a:rPr lang="ru-RU" sz="4800">
                <a:latin typeface="Times New Roman"/>
                <a:cs typeface="Times New Roman"/>
              </a:rPr>
              <a:t>см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 rot="16199998">
            <a:off x="-651828" y="3013500"/>
            <a:ext cx="19157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6</a:t>
            </a:r>
            <a:r>
              <a:rPr lang="en-US" sz="4800">
                <a:latin typeface="Times New Roman"/>
                <a:cs typeface="Times New Roman"/>
              </a:rPr>
              <a:t> </a:t>
            </a:r>
            <a:r>
              <a:rPr lang="ru-RU" sz="4800">
                <a:latin typeface="Times New Roman"/>
                <a:cs typeface="Times New Roman"/>
              </a:rPr>
              <a:t>см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5406981" y="2598002"/>
            <a:ext cx="5357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6</a:t>
            </a:r>
            <a:r>
              <a:rPr lang="en-US" sz="4800">
                <a:latin typeface="Times New Roman"/>
                <a:cs typeface="Times New Roman"/>
              </a:rPr>
              <a:t> </a:t>
            </a:r>
            <a:r>
              <a:rPr lang="ru-RU" sz="4800">
                <a:latin typeface="Times New Roman"/>
                <a:cs typeface="Times New Roman"/>
              </a:rPr>
              <a:t>см</a:t>
            </a:r>
            <a:endParaRPr/>
          </a:p>
        </p:txBody>
      </p:sp>
      <p:sp>
        <p:nvSpPr>
          <p:cNvPr id="7" name="TextBox 6"/>
          <p:cNvSpPr txBox="1"/>
          <p:nvPr/>
        </p:nvSpPr>
        <p:spPr bwMode="auto">
          <a:xfrm rot="16199998">
            <a:off x="2234929" y="1734784"/>
            <a:ext cx="2087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3</a:t>
            </a:r>
            <a:r>
              <a:rPr lang="en-US" sz="4800">
                <a:latin typeface="Times New Roman"/>
                <a:cs typeface="Times New Roman"/>
              </a:rPr>
              <a:t> </a:t>
            </a:r>
            <a:r>
              <a:rPr lang="ru-RU" sz="4800">
                <a:latin typeface="Times New Roman"/>
                <a:cs typeface="Times New Roman"/>
              </a:rPr>
              <a:t>см</a:t>
            </a:r>
            <a:endParaRPr/>
          </a:p>
        </p:txBody>
      </p:sp>
      <p:cxnSp>
        <p:nvCxnSpPr>
          <p:cNvPr id="3" name="Прямая соединительная линия 2"/>
          <p:cNvCxnSpPr>
            <a:cxnSpLocks/>
          </p:cNvCxnSpPr>
          <p:nvPr/>
        </p:nvCxnSpPr>
        <p:spPr bwMode="auto">
          <a:xfrm>
            <a:off x="3797270" y="1268877"/>
            <a:ext cx="45737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cxnSpLocks/>
          </p:cNvCxnSpPr>
          <p:nvPr/>
        </p:nvCxnSpPr>
        <p:spPr bwMode="auto">
          <a:xfrm flipV="1">
            <a:off x="8370970" y="1268877"/>
            <a:ext cx="0" cy="231144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 bwMode="auto">
          <a:xfrm>
            <a:off x="8439103" y="2743199"/>
            <a:ext cx="4378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>
                <a:latin typeface="Times New Roman"/>
                <a:cs typeface="Times New Roman"/>
              </a:rPr>
              <a:t>S=</a:t>
            </a:r>
            <a:r>
              <a:rPr lang="ru-RU" sz="3200">
                <a:latin typeface="Times New Roman"/>
                <a:cs typeface="Times New Roman"/>
              </a:rPr>
              <a:t> </a:t>
            </a:r>
            <a:r>
              <a:rPr lang="en-US" sz="3200">
                <a:latin typeface="Times New Roman"/>
                <a:cs typeface="Times New Roman"/>
              </a:rPr>
              <a:t>S</a:t>
            </a:r>
            <a:r>
              <a:rPr lang="ru-RU" sz="2400">
                <a:latin typeface="Times New Roman"/>
                <a:cs typeface="Times New Roman"/>
              </a:rPr>
              <a:t>большой</a:t>
            </a:r>
            <a:r>
              <a:rPr lang="ru-RU" sz="3200">
                <a:latin typeface="Times New Roman"/>
                <a:cs typeface="Times New Roman"/>
              </a:rPr>
              <a:t>-</a:t>
            </a:r>
            <a:r>
              <a:rPr lang="en-US" sz="3200">
                <a:latin typeface="Times New Roman"/>
                <a:cs typeface="Times New Roman"/>
              </a:rPr>
              <a:t>S</a:t>
            </a:r>
            <a:r>
              <a:rPr lang="ru-RU" sz="2400">
                <a:latin typeface="Times New Roman"/>
                <a:cs typeface="Times New Roman"/>
              </a:rPr>
              <a:t>маленький</a:t>
            </a:r>
            <a:endParaRPr lang="ru-RU" sz="3200">
              <a:latin typeface="Times New Roman"/>
              <a:cs typeface="Times New Roman"/>
            </a:endParaRPr>
          </a:p>
        </p:txBody>
      </p:sp>
      <p:pic>
        <p:nvPicPr>
          <p:cNvPr id="27" name="Рисунок 26" descr="Изображение выглядит как Шрифт, текст, каллиграфия, белый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740484" y="3899242"/>
            <a:ext cx="3317942" cy="631540"/>
          </a:xfrm>
          <a:prstGeom prst="rect">
            <a:avLst/>
          </a:prstGeom>
        </p:spPr>
      </p:pic>
      <p:pic>
        <p:nvPicPr>
          <p:cNvPr id="29" name="Рисунок 28" descr="Изображение выглядит как Шрифт, каллиграфия, текст, типография&#10;&#10;Автоматически созданное описание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740484" y="3213442"/>
            <a:ext cx="3551039" cy="7403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  <p:pic>
        <p:nvPicPr>
          <p:cNvPr id="3" name="Рисунок 2" descr="Изображение выглядит как белый, дизайн&#10;&#10;Автоматически созданное описание"/>
          <p:cNvPicPr>
            <a:picLocks noChangeAspect="1"/>
          </p:cNvPicPr>
          <p:nvPr/>
        </p:nvPicPr>
        <p:blipFill>
          <a:blip r:embed="rId2"/>
          <a:srcRect r="870" b="1"/>
          <a:stretch/>
        </p:blipFill>
        <p:spPr bwMode="auto">
          <a:xfrm>
            <a:off x="-1504" y="1282"/>
            <a:ext cx="12191980" cy="68567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2019838" y="5663174"/>
            <a:ext cx="5357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5</a:t>
            </a:r>
            <a:r>
              <a:rPr lang="en-US" sz="4800">
                <a:latin typeface="Times New Roman"/>
                <a:cs typeface="Times New Roman"/>
              </a:rPr>
              <a:t> </a:t>
            </a:r>
            <a:r>
              <a:rPr lang="ru-RU" sz="4800">
                <a:latin typeface="Times New Roman"/>
                <a:cs typeface="Times New Roman"/>
              </a:rPr>
              <a:t>см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 rot="16199998">
            <a:off x="2689538" y="1554813"/>
            <a:ext cx="5357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4</a:t>
            </a:r>
            <a:r>
              <a:rPr lang="en-US" sz="4800">
                <a:latin typeface="Times New Roman"/>
                <a:cs typeface="Times New Roman"/>
              </a:rPr>
              <a:t> </a:t>
            </a:r>
            <a:r>
              <a:rPr lang="ru-RU" sz="4800">
                <a:latin typeface="Times New Roman"/>
                <a:cs typeface="Times New Roman"/>
              </a:rPr>
              <a:t>см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912254" y="2791185"/>
            <a:ext cx="5357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2</a:t>
            </a:r>
            <a:r>
              <a:rPr lang="en-US" sz="4800">
                <a:latin typeface="Times New Roman"/>
                <a:cs typeface="Times New Roman"/>
              </a:rPr>
              <a:t> </a:t>
            </a:r>
            <a:r>
              <a:rPr lang="ru-RU" sz="4800">
                <a:latin typeface="Times New Roman"/>
                <a:cs typeface="Times New Roman"/>
              </a:rPr>
              <a:t>см</a:t>
            </a:r>
            <a:endParaRPr/>
          </a:p>
        </p:txBody>
      </p:sp>
      <p:sp>
        <p:nvSpPr>
          <p:cNvPr id="7" name="TextBox 6"/>
          <p:cNvSpPr txBox="1"/>
          <p:nvPr/>
        </p:nvSpPr>
        <p:spPr bwMode="auto">
          <a:xfrm rot="16199998">
            <a:off x="2223139" y="2211177"/>
            <a:ext cx="1521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2</a:t>
            </a:r>
            <a:r>
              <a:rPr lang="en-US" sz="4800">
                <a:latin typeface="Times New Roman"/>
                <a:cs typeface="Times New Roman"/>
              </a:rPr>
              <a:t> </a:t>
            </a:r>
            <a:r>
              <a:rPr lang="ru-RU" sz="4800">
                <a:latin typeface="Times New Roman"/>
                <a:cs typeface="Times New Roman"/>
              </a:rPr>
              <a:t>см</a:t>
            </a:r>
            <a:endParaRPr/>
          </a:p>
        </p:txBody>
      </p:sp>
      <p:cxnSp>
        <p:nvCxnSpPr>
          <p:cNvPr id="10" name="Прямая соединительная линия 9"/>
          <p:cNvCxnSpPr>
            <a:cxnSpLocks/>
          </p:cNvCxnSpPr>
          <p:nvPr/>
        </p:nvCxnSpPr>
        <p:spPr bwMode="auto">
          <a:xfrm flipH="1">
            <a:off x="495067" y="1788476"/>
            <a:ext cx="222804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cxnSpLocks/>
          </p:cNvCxnSpPr>
          <p:nvPr/>
        </p:nvCxnSpPr>
        <p:spPr bwMode="auto">
          <a:xfrm>
            <a:off x="495067" y="1788476"/>
            <a:ext cx="0" cy="175505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 bwMode="auto">
          <a:xfrm>
            <a:off x="6382947" y="1139314"/>
            <a:ext cx="5357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>
                <a:latin typeface="Times New Roman"/>
                <a:cs typeface="Times New Roman"/>
              </a:rPr>
              <a:t>S=4*5-2*2=16 </a:t>
            </a:r>
            <a:r>
              <a:rPr lang="ru-RU" sz="4800">
                <a:latin typeface="Times New Roman"/>
                <a:cs typeface="Times New Roman"/>
              </a:rPr>
              <a:t>(см</a:t>
            </a:r>
            <a:r>
              <a:rPr lang="ru-RU" sz="4800" baseline="30000">
                <a:latin typeface="Times New Roman"/>
                <a:cs typeface="Times New Roman"/>
              </a:rPr>
              <a:t>2</a:t>
            </a:r>
            <a:r>
              <a:rPr lang="ru-RU" sz="4800">
                <a:latin typeface="Times New Roman"/>
                <a:cs typeface="Times New Roman"/>
              </a:rPr>
              <a:t>)</a:t>
            </a:r>
            <a:endParaRPr/>
          </a:p>
        </p:txBody>
      </p:sp>
      <p:sp>
        <p:nvSpPr>
          <p:cNvPr id="20" name="TextBox 19"/>
          <p:cNvSpPr txBox="1"/>
          <p:nvPr/>
        </p:nvSpPr>
        <p:spPr bwMode="auto">
          <a:xfrm>
            <a:off x="6408159" y="2153371"/>
            <a:ext cx="5357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Ответ: S</a:t>
            </a:r>
            <a:r>
              <a:rPr lang="en-US" sz="4800">
                <a:latin typeface="Times New Roman"/>
                <a:cs typeface="Times New Roman"/>
              </a:rPr>
              <a:t>=16 с</a:t>
            </a:r>
            <a:r>
              <a:rPr lang="ru-RU" sz="4800">
                <a:latin typeface="Times New Roman"/>
                <a:cs typeface="Times New Roman"/>
              </a:rPr>
              <a:t>м</a:t>
            </a:r>
            <a:r>
              <a:rPr lang="ru-RU" sz="4800" baseline="30000">
                <a:latin typeface="Times New Roman"/>
                <a:cs typeface="Times New Roman"/>
              </a:rPr>
              <a:t>2</a:t>
            </a:r>
            <a:endParaRPr/>
          </a:p>
        </p:txBody>
      </p:sp>
      <p:pic>
        <p:nvPicPr>
          <p:cNvPr id="22" name="Рисунок 21" descr="Изображение выглядит как млекопитающее, трава, овца, скот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122350" y="4446074"/>
            <a:ext cx="5311137" cy="2823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  <p:pic>
        <p:nvPicPr>
          <p:cNvPr id="3" name="Рисунок 2" descr="Изображение выглядит как цветок, шаблон, искусство, Орнамент&#10;&#10;Автоматически созданное описание"/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-1" y="-1"/>
            <a:ext cx="12192001" cy="6858001"/>
          </a:xfrm>
          <a:prstGeom prst="rect">
            <a:avLst/>
          </a:prstGeom>
        </p:spPr>
      </p:pic>
      <p:pic>
        <p:nvPicPr>
          <p:cNvPr id="4" name="IMG_7757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t="6791"/>
          <a:stretch/>
        </p:blipFill>
        <p:spPr bwMode="auto">
          <a:xfrm rot="16199998">
            <a:off x="-2064541" y="2350293"/>
            <a:ext cx="6858003" cy="2157413"/>
          </a:xfrm>
          <a:prstGeom prst="rect">
            <a:avLst/>
          </a:prstGeom>
        </p:spPr>
      </p:pic>
      <p:pic>
        <p:nvPicPr>
          <p:cNvPr id="5" name="IMG_7757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t="6791"/>
          <a:stretch/>
        </p:blipFill>
        <p:spPr bwMode="auto">
          <a:xfrm rot="5400000">
            <a:off x="7398539" y="2350292"/>
            <a:ext cx="6858003" cy="21574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796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79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 mute="1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71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3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9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93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1"/>
            <a:ext cx="12192000" cy="69668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  <p:pic>
        <p:nvPicPr>
          <p:cNvPr id="3" name="Рисунок 2" descr="Изображение выглядит как фрукт, багет&#10;&#10;Автоматически созданное описание"/>
          <p:cNvPicPr>
            <a:picLocks noChangeAspect="1"/>
          </p:cNvPicPr>
          <p:nvPr/>
        </p:nvPicPr>
        <p:blipFill>
          <a:blip r:embed="rId2"/>
          <a:srcRect r="424" b="-1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 r="659"/>
          <a:stretch/>
        </p:blipFill>
        <p:spPr bwMode="auto">
          <a:xfrm>
            <a:off x="0" y="-1"/>
            <a:ext cx="12279068" cy="6952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  <p:pic>
        <p:nvPicPr>
          <p:cNvPr id="5" name="Рисунок 4" descr="Изображение выглядит как текст, снимок экрана, книга, черно-белый&#10;&#10;Автоматически созданное описание"/>
          <p:cNvPicPr>
            <a:picLocks noChangeAspect="1"/>
          </p:cNvPicPr>
          <p:nvPr/>
        </p:nvPicPr>
        <p:blipFill>
          <a:blip r:embed="rId4"/>
          <a:srcRect l="426" r="-1" b="-1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7" name="IMG_7756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/>
        </p:blipFill>
        <p:spPr bwMode="auto">
          <a:xfrm>
            <a:off x="2343954" y="3078963"/>
            <a:ext cx="2923505" cy="37790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560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84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дизайн, белый, Прямоугольник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32480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 rot="16199998">
            <a:off x="1094704" y="2279561"/>
            <a:ext cx="2215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>
                <a:latin typeface="Times New Roman"/>
                <a:cs typeface="Times New Roman"/>
              </a:rPr>
              <a:t>6 с</a:t>
            </a:r>
            <a:r>
              <a:rPr lang="ru-RU" sz="4800">
                <a:latin typeface="Times New Roman"/>
                <a:cs typeface="Times New Roman"/>
              </a:rPr>
              <a:t>м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3616816" y="6027003"/>
            <a:ext cx="2215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4</a:t>
            </a:r>
            <a:r>
              <a:rPr lang="en-US" sz="4800">
                <a:latin typeface="Times New Roman"/>
                <a:cs typeface="Times New Roman"/>
              </a:rPr>
              <a:t> с</a:t>
            </a:r>
            <a:r>
              <a:rPr lang="ru-RU" sz="4800">
                <a:latin typeface="Times New Roman"/>
                <a:cs typeface="Times New Roman"/>
              </a:rPr>
              <a:t>м</a:t>
            </a:r>
            <a:endParaRPr/>
          </a:p>
        </p:txBody>
      </p:sp>
      <p:pic>
        <p:nvPicPr>
          <p:cNvPr id="14" name="Рисунок 13" descr="Изображение выглядит как Шрифт, символ, Графика, логотип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915686" y="614519"/>
            <a:ext cx="3924300" cy="1765300"/>
          </a:xfrm>
          <a:prstGeom prst="rect">
            <a:avLst/>
          </a:prstGeom>
        </p:spPr>
      </p:pic>
      <p:pic>
        <p:nvPicPr>
          <p:cNvPr id="17" name="Рисунок 16" descr="Изображение выглядит как Шрифт, типография, каллиграфия, Графика&#10;&#10;Автоматически созданное описание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096000" y="2844800"/>
            <a:ext cx="5981700" cy="1168400"/>
          </a:xfrm>
          <a:prstGeom prst="rect">
            <a:avLst/>
          </a:prstGeom>
        </p:spPr>
      </p:pic>
      <p:pic>
        <p:nvPicPr>
          <p:cNvPr id="19" name="Рисунок 18" descr="Изображение выглядит как Шрифт, текст, типография, Графика&#10;&#10;Автоматически созданное описание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083300" y="4267937"/>
            <a:ext cx="5994400" cy="101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дизайн, белый, Прямоугольник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32480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 rot="16199998">
            <a:off x="1094704" y="2279561"/>
            <a:ext cx="2215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>
                <a:latin typeface="Times New Roman"/>
                <a:cs typeface="Times New Roman"/>
              </a:rPr>
              <a:t>6 с</a:t>
            </a:r>
            <a:r>
              <a:rPr lang="ru-RU" sz="4800">
                <a:latin typeface="Times New Roman"/>
                <a:cs typeface="Times New Roman"/>
              </a:rPr>
              <a:t>м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3616816" y="6027003"/>
            <a:ext cx="2215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4</a:t>
            </a:r>
            <a:r>
              <a:rPr lang="en-US" sz="4800">
                <a:latin typeface="Times New Roman"/>
                <a:cs typeface="Times New Roman"/>
              </a:rPr>
              <a:t> с</a:t>
            </a:r>
            <a:r>
              <a:rPr lang="ru-RU" sz="4800">
                <a:latin typeface="Times New Roman"/>
                <a:cs typeface="Times New Roman"/>
              </a:rPr>
              <a:t>м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5525036" y="721217"/>
            <a:ext cx="4520485" cy="2086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 bwMode="auto">
          <a:xfrm rot="5400000">
            <a:off x="9459121" y="1748151"/>
            <a:ext cx="2215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3</a:t>
            </a:r>
            <a:r>
              <a:rPr lang="en-US" sz="4800">
                <a:latin typeface="Times New Roman"/>
                <a:cs typeface="Times New Roman"/>
              </a:rPr>
              <a:t> с</a:t>
            </a:r>
            <a:r>
              <a:rPr lang="ru-RU" sz="4800">
                <a:latin typeface="Times New Roman"/>
                <a:cs typeface="Times New Roman"/>
              </a:rPr>
              <a:t>м</a:t>
            </a:r>
            <a:endParaRPr/>
          </a:p>
        </p:txBody>
      </p:sp>
      <p:sp>
        <p:nvSpPr>
          <p:cNvPr id="7" name="TextBox 6"/>
          <p:cNvSpPr txBox="1"/>
          <p:nvPr/>
        </p:nvSpPr>
        <p:spPr bwMode="auto">
          <a:xfrm>
            <a:off x="7394073" y="2807594"/>
            <a:ext cx="2215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5</a:t>
            </a:r>
            <a:r>
              <a:rPr lang="en-US" sz="4800">
                <a:latin typeface="Times New Roman"/>
                <a:cs typeface="Times New Roman"/>
              </a:rPr>
              <a:t> с</a:t>
            </a:r>
            <a:r>
              <a:rPr lang="ru-RU" sz="4800">
                <a:latin typeface="Times New Roman"/>
                <a:cs typeface="Times New Roman"/>
              </a:rPr>
              <a:t>м</a:t>
            </a:r>
            <a:endParaRPr/>
          </a:p>
        </p:txBody>
      </p:sp>
      <p:cxnSp>
        <p:nvCxnSpPr>
          <p:cNvPr id="9" name="Прямая соединительная линия 8"/>
          <p:cNvCxnSpPr>
            <a:cxnSpLocks/>
          </p:cNvCxnSpPr>
          <p:nvPr/>
        </p:nvCxnSpPr>
        <p:spPr bwMode="auto">
          <a:xfrm>
            <a:off x="5550794" y="721217"/>
            <a:ext cx="0" cy="208637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 bwMode="auto">
          <a:xfrm>
            <a:off x="3722659" y="2971646"/>
            <a:ext cx="48295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/>
              <a:t>S1</a:t>
            </a:r>
            <a:endParaRPr lang="ru-RU" sz="4800"/>
          </a:p>
        </p:txBody>
      </p:sp>
      <p:sp>
        <p:nvSpPr>
          <p:cNvPr id="15" name="TextBox 14"/>
          <p:cNvSpPr txBox="1"/>
          <p:nvPr/>
        </p:nvSpPr>
        <p:spPr bwMode="auto">
          <a:xfrm>
            <a:off x="7363205" y="1332652"/>
            <a:ext cx="48295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/>
              <a:t>S2</a:t>
            </a:r>
            <a:endParaRPr lang="ru-RU" sz="4800"/>
          </a:p>
        </p:txBody>
      </p:sp>
      <p:pic>
        <p:nvPicPr>
          <p:cNvPr id="10" name="Рисунок 9" descr="Изображение выглядит как Шрифт, Графика, символ, логотип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065111" y="3733846"/>
            <a:ext cx="3340100" cy="812800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Шрифт, типография, рукописный текст, каллиграфия&#10;&#10;Автоматически созданное описание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753100" y="4564843"/>
            <a:ext cx="6438899" cy="850900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Шрифт, текст, Графика, белый&#10;&#10;Автоматически созданное описание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360019" y="5337822"/>
            <a:ext cx="5499100" cy="96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  <p:pic>
        <p:nvPicPr>
          <p:cNvPr id="3" name="Рисунок 2" descr="Изображение выглядит как белый, дизайн&#10;&#10;Автоматически созданное описание"/>
          <p:cNvPicPr>
            <a:picLocks noChangeAspect="1"/>
          </p:cNvPicPr>
          <p:nvPr/>
        </p:nvPicPr>
        <p:blipFill>
          <a:blip r:embed="rId2"/>
          <a:srcRect r="1760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1324378" y="472988"/>
            <a:ext cx="5357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2</a:t>
            </a:r>
            <a:r>
              <a:rPr lang="en-US" sz="4800">
                <a:latin typeface="Times New Roman"/>
                <a:cs typeface="Times New Roman"/>
              </a:rPr>
              <a:t> </a:t>
            </a:r>
            <a:r>
              <a:rPr lang="ru-RU" sz="4800">
                <a:latin typeface="Times New Roman"/>
                <a:cs typeface="Times New Roman"/>
              </a:rPr>
              <a:t>см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 rot="16199998">
            <a:off x="-448918" y="2818630"/>
            <a:ext cx="1728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5</a:t>
            </a:r>
            <a:r>
              <a:rPr lang="en-US" sz="4800">
                <a:latin typeface="Times New Roman"/>
                <a:cs typeface="Times New Roman"/>
              </a:rPr>
              <a:t> </a:t>
            </a:r>
            <a:r>
              <a:rPr lang="ru-RU" sz="4800">
                <a:latin typeface="Times New Roman"/>
                <a:cs typeface="Times New Roman"/>
              </a:rPr>
              <a:t>см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3539544" y="2713912"/>
            <a:ext cx="5357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3</a:t>
            </a:r>
            <a:r>
              <a:rPr lang="en-US" sz="4800">
                <a:latin typeface="Times New Roman"/>
                <a:cs typeface="Times New Roman"/>
              </a:rPr>
              <a:t> </a:t>
            </a:r>
            <a:r>
              <a:rPr lang="ru-RU" sz="4800">
                <a:latin typeface="Times New Roman"/>
                <a:cs typeface="Times New Roman"/>
              </a:rPr>
              <a:t>см</a:t>
            </a:r>
            <a:endParaRPr/>
          </a:p>
        </p:txBody>
      </p:sp>
      <p:sp>
        <p:nvSpPr>
          <p:cNvPr id="7" name="TextBox 6"/>
          <p:cNvSpPr txBox="1"/>
          <p:nvPr/>
        </p:nvSpPr>
        <p:spPr bwMode="auto">
          <a:xfrm rot="5400000">
            <a:off x="5080292" y="4337782"/>
            <a:ext cx="1473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2</a:t>
            </a:r>
            <a:r>
              <a:rPr lang="en-US" sz="4800">
                <a:latin typeface="Times New Roman"/>
                <a:cs typeface="Times New Roman"/>
              </a:rPr>
              <a:t> </a:t>
            </a:r>
            <a:r>
              <a:rPr lang="ru-RU" sz="4800">
                <a:latin typeface="Times New Roman"/>
                <a:cs typeface="Times New Roman"/>
              </a:rPr>
              <a:t>см</a:t>
            </a:r>
            <a:endParaRPr/>
          </a:p>
        </p:txBody>
      </p:sp>
      <p:sp>
        <p:nvSpPr>
          <p:cNvPr id="9" name="TextBox 8"/>
          <p:cNvSpPr txBox="1"/>
          <p:nvPr/>
        </p:nvSpPr>
        <p:spPr bwMode="auto">
          <a:xfrm>
            <a:off x="6452315" y="762453"/>
            <a:ext cx="5587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>
                <a:latin typeface="Times New Roman"/>
                <a:cs typeface="Times New Roman"/>
              </a:rPr>
              <a:t>S=5*2+2*3=16 </a:t>
            </a:r>
            <a:r>
              <a:rPr lang="ru-RU" sz="4800">
                <a:latin typeface="Times New Roman"/>
                <a:cs typeface="Times New Roman"/>
              </a:rPr>
              <a:t>(см</a:t>
            </a:r>
            <a:r>
              <a:rPr lang="ru-RU" sz="4800" baseline="30000">
                <a:latin typeface="Times New Roman"/>
                <a:cs typeface="Times New Roman"/>
              </a:rPr>
              <a:t>2</a:t>
            </a:r>
            <a:r>
              <a:rPr lang="ru-RU" sz="4800">
                <a:latin typeface="Times New Roman"/>
                <a:cs typeface="Times New Roman"/>
              </a:rPr>
              <a:t>)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6452314" y="1649656"/>
            <a:ext cx="5358330" cy="82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>
                <a:latin typeface="Times New Roman"/>
                <a:cs typeface="Times New Roman"/>
              </a:rPr>
              <a:t>Ответ:</a:t>
            </a:r>
            <a:r>
              <a:rPr lang="en-US" sz="4800">
                <a:latin typeface="Times New Roman"/>
                <a:cs typeface="Times New Roman"/>
              </a:rPr>
              <a:t>S=16 с</a:t>
            </a:r>
            <a:r>
              <a:rPr lang="ru-RU" sz="4800">
                <a:latin typeface="Times New Roman"/>
                <a:cs typeface="Times New Roman"/>
              </a:rPr>
              <a:t>м</a:t>
            </a:r>
            <a:r>
              <a:rPr lang="ru-RU" sz="4800" baseline="30000">
                <a:latin typeface="Times New Roman"/>
                <a:cs typeface="Times New Roman"/>
              </a:rPr>
              <a:t>2</a:t>
            </a:r>
            <a:endParaRPr/>
          </a:p>
        </p:txBody>
      </p:sp>
      <p:pic>
        <p:nvPicPr>
          <p:cNvPr id="12" name="Рисунок 11" descr="Изображение выглядит как млекопитающее, трава, овца, скот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122350" y="4446074"/>
            <a:ext cx="5311137" cy="2823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Arial"/>
        <a:cs typeface="Arial"/>
      </a:majorFont>
      <a:minorFont>
        <a:latin typeface="Aptos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68</Words>
  <Application>Microsoft Office PowerPoint</Application>
  <DocSecurity>0</DocSecurity>
  <PresentationFormat>Широкоэкранный</PresentationFormat>
  <Paragraphs>25</Paragraphs>
  <Slides>20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Aptos</vt:lpstr>
      <vt:lpstr>Aptos Display</vt:lpstr>
      <vt:lpstr>Arial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Office</dc:creator>
  <cp:keywords/>
  <dc:description/>
  <cp:lastModifiedBy>Марго Мурмановна Каберти</cp:lastModifiedBy>
  <cp:revision>19</cp:revision>
  <dcterms:created xsi:type="dcterms:W3CDTF">2025-11-24T14:29:47Z</dcterms:created>
  <dcterms:modified xsi:type="dcterms:W3CDTF">2025-12-04T10:57:46Z</dcterms:modified>
  <cp:category/>
  <dc:identifier/>
  <cp:contentStatus/>
  <dc:language/>
  <cp:version/>
</cp:coreProperties>
</file>